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heme/themeOverride1.xml" ContentType="application/vnd.openxmlformats-officedocument.themeOverride+xml"/>
  <Override PartName="/ppt/notesSlides/notesSlide7.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notesSlides/notesSlide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368" r:id="rId2"/>
    <p:sldId id="257" r:id="rId3"/>
    <p:sldId id="256" r:id="rId4"/>
    <p:sldId id="258" r:id="rId5"/>
    <p:sldId id="283" r:id="rId6"/>
    <p:sldId id="285" r:id="rId7"/>
    <p:sldId id="297" r:id="rId8"/>
    <p:sldId id="286" r:id="rId9"/>
    <p:sldId id="356" r:id="rId10"/>
    <p:sldId id="350" r:id="rId11"/>
    <p:sldId id="267" r:id="rId12"/>
    <p:sldId id="366" r:id="rId13"/>
    <p:sldId id="321" r:id="rId14"/>
    <p:sldId id="359" r:id="rId15"/>
    <p:sldId id="363" r:id="rId16"/>
    <p:sldId id="263" r:id="rId17"/>
    <p:sldId id="299" r:id="rId18"/>
    <p:sldId id="259" r:id="rId19"/>
    <p:sldId id="266" r:id="rId20"/>
    <p:sldId id="314" r:id="rId21"/>
    <p:sldId id="375" r:id="rId22"/>
    <p:sldId id="384" r:id="rId23"/>
    <p:sldId id="351" r:id="rId24"/>
    <p:sldId id="374" r:id="rId25"/>
    <p:sldId id="272" r:id="rId26"/>
    <p:sldId id="300" r:id="rId27"/>
    <p:sldId id="284" r:id="rId28"/>
    <p:sldId id="376" r:id="rId29"/>
    <p:sldId id="287" r:id="rId30"/>
    <p:sldId id="382" r:id="rId31"/>
    <p:sldId id="383" r:id="rId32"/>
    <p:sldId id="288" r:id="rId33"/>
    <p:sldId id="322" r:id="rId34"/>
    <p:sldId id="289" r:id="rId35"/>
    <p:sldId id="290" r:id="rId36"/>
    <p:sldId id="291" r:id="rId37"/>
    <p:sldId id="292" r:id="rId38"/>
    <p:sldId id="293" r:id="rId39"/>
    <p:sldId id="294" r:id="rId40"/>
    <p:sldId id="295" r:id="rId41"/>
    <p:sldId id="296" r:id="rId42"/>
    <p:sldId id="271" r:id="rId43"/>
    <p:sldId id="379" r:id="rId44"/>
    <p:sldId id="265" r:id="rId45"/>
    <p:sldId id="275" r:id="rId46"/>
    <p:sldId id="276" r:id="rId47"/>
    <p:sldId id="302" r:id="rId48"/>
    <p:sldId id="303" r:id="rId49"/>
    <p:sldId id="304" r:id="rId50"/>
    <p:sldId id="305" r:id="rId51"/>
    <p:sldId id="306" r:id="rId52"/>
    <p:sldId id="311" r:id="rId53"/>
    <p:sldId id="380" r:id="rId54"/>
    <p:sldId id="309" r:id="rId55"/>
    <p:sldId id="310" r:id="rId56"/>
    <p:sldId id="320" r:id="rId57"/>
    <p:sldId id="373" r:id="rId58"/>
    <p:sldId id="370" r:id="rId59"/>
    <p:sldId id="260" r:id="rId60"/>
    <p:sldId id="277" r:id="rId61"/>
    <p:sldId id="278" r:id="rId62"/>
    <p:sldId id="312" r:id="rId63"/>
    <p:sldId id="282" r:id="rId64"/>
    <p:sldId id="316" r:id="rId65"/>
    <p:sldId id="381" r:id="rId66"/>
    <p:sldId id="323" r:id="rId67"/>
    <p:sldId id="324" r:id="rId68"/>
    <p:sldId id="319" r:id="rId69"/>
    <p:sldId id="333" r:id="rId70"/>
    <p:sldId id="334" r:id="rId71"/>
    <p:sldId id="341" r:id="rId72"/>
    <p:sldId id="336" r:id="rId73"/>
    <p:sldId id="346" r:id="rId74"/>
    <p:sldId id="342" r:id="rId75"/>
    <p:sldId id="325" r:id="rId76"/>
    <p:sldId id="337" r:id="rId77"/>
    <p:sldId id="343" r:id="rId78"/>
    <p:sldId id="340" r:id="rId79"/>
    <p:sldId id="329" r:id="rId80"/>
    <p:sldId id="388" r:id="rId81"/>
    <p:sldId id="389" r:id="rId82"/>
    <p:sldId id="328" r:id="rId83"/>
    <p:sldId id="344" r:id="rId84"/>
    <p:sldId id="347" r:id="rId85"/>
    <p:sldId id="378"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44342D-0065-76A8-3DD1-D5534A5FA223}" name="Moir, Leighanne" initials="ML" userId="S::Leighanne.Moir@Sepa.org.uk::130c9267-8f74-49f7-9c23-3b374e8edd3e" providerId="AD"/>
  <p188:author id="{97A2403F-C1BD-8F6E-DFB9-248A0B506967}" name="Swiderski, Konrad" initials="SK" userId="S::konrad.swiderski@sepa.org.uk::fb03ff23-7227-4ece-8ec6-6fb3c7cfe57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icholas, Michael" initials="NM" lastIdx="2" clrIdx="0">
    <p:extLst>
      <p:ext uri="{19B8F6BF-5375-455C-9EA6-DF929625EA0E}">
        <p15:presenceInfo xmlns:p15="http://schemas.microsoft.com/office/powerpoint/2012/main" userId="S::mike.nicholas@environment-agency.gov.uk::1e69be20-100b-4c29-bd8d-70a1f227b10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2E75B6"/>
    <a:srgbClr val="4472C4"/>
    <a:srgbClr val="1E1B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6775" autoAdjust="0"/>
  </p:normalViewPr>
  <p:slideViewPr>
    <p:cSldViewPr snapToGrid="0">
      <p:cViewPr varScale="1">
        <p:scale>
          <a:sx n="37" d="100"/>
          <a:sy n="37" d="100"/>
        </p:scale>
        <p:origin x="32" y="264"/>
      </p:cViewPr>
      <p:guideLst/>
    </p:cSldViewPr>
  </p:slideViewPr>
  <p:notesTextViewPr>
    <p:cViewPr>
      <p:scale>
        <a:sx n="1" d="1"/>
        <a:sy n="1" d="1"/>
      </p:scale>
      <p:origin x="0" y="0"/>
    </p:cViewPr>
  </p:notesTextViewPr>
  <p:sorterViewPr>
    <p:cViewPr>
      <p:scale>
        <a:sx n="180" d="100"/>
        <a:sy n="180" d="100"/>
      </p:scale>
      <p:origin x="0" y="-3157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213344174139264E-2"/>
          <c:y val="6.0778036900833818E-2"/>
          <c:w val="0.89214336473345623"/>
          <c:h val="0.93399096663779657"/>
        </c:manualLayout>
      </c:layout>
      <c:pieChart>
        <c:varyColors val="1"/>
        <c:ser>
          <c:idx val="0"/>
          <c:order val="0"/>
          <c:spPr>
            <a:effectLst>
              <a:outerShdw blurRad="317500" algn="ctr" rotWithShape="0">
                <a:prstClr val="black">
                  <a:alpha val="65000"/>
                </a:prstClr>
              </a:outerShdw>
            </a:effectLst>
            <a:scene3d>
              <a:camera prst="orthographicFront"/>
              <a:lightRig rig="threePt" dir="t"/>
            </a:scene3d>
            <a:sp3d>
              <a:bevelT/>
            </a:sp3d>
          </c:spPr>
          <c:explosion val="5"/>
          <c:dPt>
            <c:idx val="0"/>
            <c:bubble3D val="0"/>
            <c:spPr>
              <a:solidFill>
                <a:schemeClr val="accent1"/>
              </a:solidFill>
              <a:ln>
                <a:noFill/>
              </a:ln>
              <a:effectLst>
                <a:outerShdw blurRad="317500" dist="139700" dir="2700000" algn="ctr" rotWithShape="0">
                  <a:prstClr val="black">
                    <a:alpha val="65000"/>
                  </a:prstClr>
                </a:outerShdw>
              </a:effectLst>
              <a:scene3d>
                <a:camera prst="orthographicFront"/>
                <a:lightRig rig="threePt" dir="t"/>
              </a:scene3d>
              <a:sp3d>
                <a:bevelT/>
              </a:sp3d>
            </c:spPr>
            <c:extLst>
              <c:ext xmlns:c16="http://schemas.microsoft.com/office/drawing/2014/chart" uri="{C3380CC4-5D6E-409C-BE32-E72D297353CC}">
                <c16:uniqueId val="{00000001-11A4-4AD3-89BE-F50E387962E2}"/>
              </c:ext>
            </c:extLst>
          </c:dPt>
          <c:dPt>
            <c:idx val="1"/>
            <c:bubble3D val="0"/>
            <c:spPr>
              <a:solidFill>
                <a:schemeClr val="accent4"/>
              </a:solidFill>
              <a:ln>
                <a:noFill/>
              </a:ln>
              <a:effectLst>
                <a:outerShdw blurRad="317500" algn="ctr" rotWithShape="0">
                  <a:prstClr val="black">
                    <a:alpha val="65000"/>
                  </a:prstClr>
                </a:outerShdw>
              </a:effectLst>
              <a:scene3d>
                <a:camera prst="orthographicFront"/>
                <a:lightRig rig="threePt" dir="t"/>
              </a:scene3d>
              <a:sp3d>
                <a:bevelT/>
              </a:sp3d>
            </c:spPr>
            <c:extLst>
              <c:ext xmlns:c16="http://schemas.microsoft.com/office/drawing/2014/chart" uri="{C3380CC4-5D6E-409C-BE32-E72D297353CC}">
                <c16:uniqueId val="{00000003-11A4-4AD3-89BE-F50E387962E2}"/>
              </c:ext>
            </c:extLst>
          </c:dPt>
          <c:dPt>
            <c:idx val="2"/>
            <c:bubble3D val="0"/>
            <c:spPr>
              <a:solidFill>
                <a:schemeClr val="accent3"/>
              </a:solidFill>
              <a:ln>
                <a:noFill/>
              </a:ln>
              <a:effectLst>
                <a:outerShdw blurRad="317500" algn="ctr" rotWithShape="0">
                  <a:prstClr val="black">
                    <a:alpha val="65000"/>
                  </a:prstClr>
                </a:outerShdw>
              </a:effectLst>
              <a:scene3d>
                <a:camera prst="orthographicFront"/>
                <a:lightRig rig="threePt" dir="t"/>
              </a:scene3d>
              <a:sp3d>
                <a:bevelT/>
              </a:sp3d>
            </c:spPr>
            <c:extLst>
              <c:ext xmlns:c16="http://schemas.microsoft.com/office/drawing/2014/chart" uri="{C3380CC4-5D6E-409C-BE32-E72D297353CC}">
                <c16:uniqueId val="{00000005-11A4-4AD3-89BE-F50E387962E2}"/>
              </c:ext>
            </c:extLst>
          </c:dPt>
          <c:dPt>
            <c:idx val="3"/>
            <c:bubble3D val="0"/>
            <c:spPr>
              <a:solidFill>
                <a:schemeClr val="accent1">
                  <a:lumMod val="20000"/>
                  <a:lumOff val="80000"/>
                </a:schemeClr>
              </a:solidFill>
              <a:ln>
                <a:noFill/>
              </a:ln>
              <a:effectLst>
                <a:outerShdw blurRad="317500" algn="ctr" rotWithShape="0">
                  <a:prstClr val="black">
                    <a:alpha val="65000"/>
                  </a:prstClr>
                </a:outerShdw>
              </a:effectLst>
              <a:scene3d>
                <a:camera prst="orthographicFront"/>
                <a:lightRig rig="threePt" dir="t"/>
              </a:scene3d>
              <a:sp3d>
                <a:bevelT/>
              </a:sp3d>
            </c:spPr>
            <c:extLst>
              <c:ext xmlns:c16="http://schemas.microsoft.com/office/drawing/2014/chart" uri="{C3380CC4-5D6E-409C-BE32-E72D297353CC}">
                <c16:uniqueId val="{00000007-11A4-4AD3-89BE-F50E387962E2}"/>
              </c:ext>
            </c:extLst>
          </c:dPt>
          <c:dPt>
            <c:idx val="4"/>
            <c:bubble3D val="0"/>
            <c:spPr>
              <a:solidFill>
                <a:schemeClr val="bg1">
                  <a:lumMod val="95000"/>
                </a:schemeClr>
              </a:solidFill>
              <a:ln>
                <a:noFill/>
              </a:ln>
              <a:effectLst>
                <a:outerShdw blurRad="317500" algn="ctr" rotWithShape="0">
                  <a:prstClr val="black">
                    <a:alpha val="65000"/>
                  </a:prstClr>
                </a:outerShdw>
              </a:effectLst>
              <a:scene3d>
                <a:camera prst="orthographicFront"/>
                <a:lightRig rig="threePt" dir="t"/>
              </a:scene3d>
              <a:sp3d>
                <a:bevelT/>
              </a:sp3d>
            </c:spPr>
            <c:extLst>
              <c:ext xmlns:c16="http://schemas.microsoft.com/office/drawing/2014/chart" uri="{C3380CC4-5D6E-409C-BE32-E72D297353CC}">
                <c16:uniqueId val="{00000009-11A4-4AD3-89BE-F50E387962E2}"/>
              </c:ext>
            </c:extLst>
          </c:dPt>
          <c:dPt>
            <c:idx val="5"/>
            <c:bubble3D val="0"/>
            <c:spPr>
              <a:solidFill>
                <a:schemeClr val="accent2">
                  <a:lumMod val="75000"/>
                </a:schemeClr>
              </a:solidFill>
              <a:ln>
                <a:noFill/>
              </a:ln>
              <a:effectLst>
                <a:outerShdw blurRad="317500" algn="ctr" rotWithShape="0">
                  <a:prstClr val="black">
                    <a:alpha val="65000"/>
                  </a:prstClr>
                </a:outerShdw>
              </a:effectLst>
              <a:scene3d>
                <a:camera prst="orthographicFront"/>
                <a:lightRig rig="threePt" dir="t"/>
              </a:scene3d>
              <a:sp3d>
                <a:bevelT/>
              </a:sp3d>
            </c:spPr>
            <c:extLst>
              <c:ext xmlns:c16="http://schemas.microsoft.com/office/drawing/2014/chart" uri="{C3380CC4-5D6E-409C-BE32-E72D297353CC}">
                <c16:uniqueId val="{0000000B-11A4-4AD3-89BE-F50E387962E2}"/>
              </c:ext>
            </c:extLst>
          </c:dPt>
          <c:dPt>
            <c:idx val="6"/>
            <c:bubble3D val="0"/>
            <c:spPr>
              <a:solidFill>
                <a:schemeClr val="accent5">
                  <a:lumMod val="75000"/>
                </a:schemeClr>
              </a:solidFill>
              <a:ln>
                <a:noFill/>
              </a:ln>
              <a:effectLst>
                <a:outerShdw blurRad="317500" algn="ctr" rotWithShape="0">
                  <a:prstClr val="black">
                    <a:alpha val="65000"/>
                  </a:prstClr>
                </a:outerShdw>
              </a:effectLst>
              <a:scene3d>
                <a:camera prst="orthographicFront"/>
                <a:lightRig rig="threePt" dir="t"/>
              </a:scene3d>
              <a:sp3d>
                <a:bevelT/>
              </a:sp3d>
            </c:spPr>
            <c:extLst>
              <c:ext xmlns:c16="http://schemas.microsoft.com/office/drawing/2014/chart" uri="{C3380CC4-5D6E-409C-BE32-E72D297353CC}">
                <c16:uniqueId val="{0000000D-11A4-4AD3-89BE-F50E387962E2}"/>
              </c:ext>
            </c:extLst>
          </c:dPt>
          <c:dLbls>
            <c:dLbl>
              <c:idx val="0"/>
              <c:layout>
                <c:manualLayout>
                  <c:x val="-0.16419488259976298"/>
                  <c:y val="0.1114607674894113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1A4-4AD3-89BE-F50E387962E2}"/>
                </c:ext>
              </c:extLst>
            </c:dLbl>
            <c:dLbl>
              <c:idx val="1"/>
              <c:layout>
                <c:manualLayout>
                  <c:x val="-0.14491794496597751"/>
                  <c:y val="-0.1500787919725959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1A4-4AD3-89BE-F50E387962E2}"/>
                </c:ext>
              </c:extLst>
            </c:dLbl>
            <c:dLbl>
              <c:idx val="2"/>
              <c:layout>
                <c:manualLayout>
                  <c:x val="-3.6156130946508928E-2"/>
                  <c:y val="-7.644685141051536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1A4-4AD3-89BE-F50E387962E2}"/>
                </c:ext>
              </c:extLst>
            </c:dLbl>
            <c:dLbl>
              <c:idx val="3"/>
              <c:layout>
                <c:manualLayout>
                  <c:x val="0.18077814131561037"/>
                  <c:y val="-0.14617042139124301"/>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3670313425186154"/>
                      <c:h val="0.1324174958053243"/>
                    </c:manualLayout>
                  </c15:layout>
                </c:ext>
                <c:ext xmlns:c16="http://schemas.microsoft.com/office/drawing/2014/chart" uri="{C3380CC4-5D6E-409C-BE32-E72D297353CC}">
                  <c16:uniqueId val="{00000007-11A4-4AD3-89BE-F50E387962E2}"/>
                </c:ext>
              </c:extLst>
            </c:dLbl>
            <c:dLbl>
              <c:idx val="4"/>
              <c:layout>
                <c:manualLayout>
                  <c:x val="0.15609099992180339"/>
                  <c:y val="-9.4492071843010214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11A4-4AD3-89BE-F50E387962E2}"/>
                </c:ext>
              </c:extLst>
            </c:dLbl>
            <c:dLbl>
              <c:idx val="5"/>
              <c:layout>
                <c:manualLayout>
                  <c:x val="0.11273961635607763"/>
                  <c:y val="1.8998034972184236E-2"/>
                </c:manualLayout>
              </c:layout>
              <c:tx>
                <c:rich>
                  <a:bodyPr/>
                  <a:lstStyle/>
                  <a:p>
                    <a:r>
                      <a:rPr lang="en-GB" dirty="0"/>
                      <a:t> High temps / Heat wave</a:t>
                    </a:r>
                    <a:r>
                      <a:rPr lang="en-GB" baseline="0" dirty="0"/>
                      <a:t>
</a:t>
                    </a:r>
                    <a:fld id="{5A244DAE-135B-4DF6-B3AC-5F7531F22221}" type="PERCENTAGE">
                      <a:rPr lang="en-GB" baseline="0"/>
                      <a:pPr/>
                      <a:t>[PERCENTAGE]</a:t>
                    </a:fld>
                    <a:endParaRPr lang="en-GB"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11A4-4AD3-89BE-F50E387962E2}"/>
                </c:ext>
              </c:extLst>
            </c:dLbl>
            <c:dLbl>
              <c:idx val="6"/>
              <c:layout>
                <c:manualLayout>
                  <c:x val="0.20217976715179906"/>
                  <c:y val="8.2805072064192728E-2"/>
                </c:manualLayout>
              </c:layout>
              <c:tx>
                <c:rich>
                  <a:bodyPr/>
                  <a:lstStyle/>
                  <a:p>
                    <a:r>
                      <a:rPr lang="en-GB" dirty="0"/>
                      <a:t>Other</a:t>
                    </a:r>
                    <a:r>
                      <a:rPr lang="en-GB" baseline="0" dirty="0"/>
                      <a:t>
</a:t>
                    </a:r>
                    <a:fld id="{B18E9D59-B168-4699-A9E1-8172AA4C92E6}" type="PERCENTAGE">
                      <a:rPr lang="en-GB" baseline="0" smtClean="0"/>
                      <a:pPr/>
                      <a:t>[PERCENTAGE]</a:t>
                    </a:fld>
                    <a:endParaRPr lang="en-GB" baseline="0" dirty="0"/>
                  </a:p>
                  <a:p>
                    <a:r>
                      <a:rPr lang="en-GB" baseline="0" dirty="0"/>
                      <a:t>(incl. erosion, subsidence, wildfire, hail)</a:t>
                    </a:r>
                  </a:p>
                </c:rich>
              </c:tx>
              <c:dLblPos val="bestFit"/>
              <c:showLegendKey val="0"/>
              <c:showVal val="0"/>
              <c:showCatName val="1"/>
              <c:showSerName val="0"/>
              <c:showPercent val="1"/>
              <c:showBubbleSize val="0"/>
              <c:extLst>
                <c:ext xmlns:c15="http://schemas.microsoft.com/office/drawing/2012/chart" uri="{CE6537A1-D6FC-4f65-9D91-7224C49458BB}">
                  <c15:layout>
                    <c:manualLayout>
                      <c:w val="0.23023813107623747"/>
                      <c:h val="0.31585322463814336"/>
                    </c:manualLayout>
                  </c15:layout>
                  <c15:dlblFieldTable/>
                  <c15:showDataLabelsRange val="0"/>
                </c:ext>
                <c:ext xmlns:c16="http://schemas.microsoft.com/office/drawing/2014/chart" uri="{C3380CC4-5D6E-409C-BE32-E72D297353CC}">
                  <c16:uniqueId val="{0000000D-11A4-4AD3-89BE-F50E387962E2}"/>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Q1CH!$E$17:$E$23</c:f>
              <c:strCache>
                <c:ptCount val="7"/>
                <c:pt idx="0">
                  <c:v>Flood</c:v>
                </c:pt>
                <c:pt idx="1">
                  <c:v>Lightning</c:v>
                </c:pt>
                <c:pt idx="2">
                  <c:v>Wind/storms</c:v>
                </c:pt>
                <c:pt idx="3">
                  <c:v>Ice/prolonged cold</c:v>
                </c:pt>
                <c:pt idx="4">
                  <c:v>Heavy snowfall</c:v>
                </c:pt>
                <c:pt idx="5">
                  <c:v>High temps/heat wave</c:v>
                </c:pt>
                <c:pt idx="6">
                  <c:v>Rest</c:v>
                </c:pt>
              </c:strCache>
            </c:strRef>
          </c:cat>
          <c:val>
            <c:numRef>
              <c:f>Q1CH!$F$17:$F$23</c:f>
              <c:numCache>
                <c:formatCode>General</c:formatCode>
                <c:ptCount val="7"/>
                <c:pt idx="0">
                  <c:v>27</c:v>
                </c:pt>
                <c:pt idx="1">
                  <c:v>11</c:v>
                </c:pt>
                <c:pt idx="2">
                  <c:v>9</c:v>
                </c:pt>
                <c:pt idx="3">
                  <c:v>9</c:v>
                </c:pt>
                <c:pt idx="4">
                  <c:v>8</c:v>
                </c:pt>
                <c:pt idx="5">
                  <c:v>6</c:v>
                </c:pt>
                <c:pt idx="6">
                  <c:v>18</c:v>
                </c:pt>
              </c:numCache>
            </c:numRef>
          </c:val>
          <c:extLst>
            <c:ext xmlns:c16="http://schemas.microsoft.com/office/drawing/2014/chart" uri="{C3380CC4-5D6E-409C-BE32-E72D297353CC}">
              <c16:uniqueId val="{0000000E-11A4-4AD3-89BE-F50E387962E2}"/>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effectLst>
              <a:outerShdw blurRad="50800" dist="38100" dir="2700000" algn="tl" rotWithShape="0">
                <a:prstClr val="black">
                  <a:alpha val="40000"/>
                </a:prstClr>
              </a:outerShdw>
            </a:effectLst>
          </c:spPr>
          <c:dPt>
            <c:idx val="0"/>
            <c:bubble3D val="0"/>
            <c:spPr>
              <a:solidFill>
                <a:schemeClr val="accent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CC53-448A-99B2-ADB5F7D232B7}"/>
              </c:ext>
            </c:extLst>
          </c:dPt>
          <c:dPt>
            <c:idx val="1"/>
            <c:bubble3D val="0"/>
            <c:spPr>
              <a:solidFill>
                <a:schemeClr val="accent5">
                  <a:lumMod val="60000"/>
                  <a:lumOff val="40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CC53-448A-99B2-ADB5F7D232B7}"/>
              </c:ext>
            </c:extLst>
          </c:dPt>
          <c:dPt>
            <c:idx val="2"/>
            <c:bubble3D val="0"/>
            <c:spPr>
              <a:solidFill>
                <a:srgbClr val="FFC000"/>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CC53-448A-99B2-ADB5F7D232B7}"/>
              </c:ext>
            </c:extLst>
          </c:dPt>
          <c:dPt>
            <c:idx val="3"/>
            <c:bubble3D val="0"/>
            <c:spPr>
              <a:solidFill>
                <a:schemeClr val="bg1">
                  <a:lumMod val="6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CC53-448A-99B2-ADB5F7D232B7}"/>
              </c:ext>
            </c:extLst>
          </c:dPt>
          <c:dPt>
            <c:idx val="4"/>
            <c:bubble3D val="0"/>
            <c:spPr>
              <a:solidFill>
                <a:schemeClr val="accent5">
                  <a:lumMod val="20000"/>
                  <a:lumOff val="80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CC53-448A-99B2-ADB5F7D232B7}"/>
              </c:ext>
            </c:extLst>
          </c:dPt>
          <c:dPt>
            <c:idx val="5"/>
            <c:bubble3D val="0"/>
            <c:spPr>
              <a:solidFill>
                <a:schemeClr val="accent2">
                  <a:lumMod val="75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CC53-448A-99B2-ADB5F7D232B7}"/>
              </c:ext>
            </c:extLst>
          </c:dPt>
          <c:dPt>
            <c:idx val="6"/>
            <c:bubble3D val="0"/>
            <c:spPr>
              <a:solidFill>
                <a:schemeClr val="accent1">
                  <a:lumMod val="60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D-CC53-448A-99B2-ADB5F7D232B7}"/>
              </c:ext>
            </c:extLst>
          </c:dPt>
          <c:dPt>
            <c:idx val="7"/>
            <c:bubble3D val="0"/>
            <c:spPr>
              <a:solidFill>
                <a:schemeClr val="accent6">
                  <a:lumMod val="20000"/>
                  <a:lumOff val="80000"/>
                </a:schemeClr>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F-CC53-448A-99B2-ADB5F7D232B7}"/>
              </c:ext>
            </c:extLst>
          </c:dPt>
          <c:dLbls>
            <c:dLbl>
              <c:idx val="0"/>
              <c:layout>
                <c:manualLayout>
                  <c:x val="-6.3593004769475284E-2"/>
                  <c:y val="7.361397776799907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C53-448A-99B2-ADB5F7D232B7}"/>
                </c:ext>
              </c:extLst>
            </c:dLbl>
            <c:dLbl>
              <c:idx val="1"/>
              <c:layout>
                <c:manualLayout>
                  <c:x val="-5.9353471118177001E-2"/>
                  <c:y val="-1.84034944419997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C53-448A-99B2-ADB5F7D232B7}"/>
                </c:ext>
              </c:extLst>
            </c:dLbl>
            <c:dLbl>
              <c:idx val="2"/>
              <c:layout>
                <c:manualLayout>
                  <c:x val="-1.483836777954425E-2"/>
                  <c:y val="-9.8151970357332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C53-448A-99B2-ADB5F7D232B7}"/>
                </c:ext>
              </c:extLst>
            </c:dLbl>
            <c:dLbl>
              <c:idx val="3"/>
              <c:layout>
                <c:manualLayout>
                  <c:x val="0.10598834128245893"/>
                  <c:y val="-7.974847591533244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CC53-448A-99B2-ADB5F7D232B7}"/>
                </c:ext>
              </c:extLst>
            </c:dLbl>
            <c:dLbl>
              <c:idx val="4"/>
              <c:layout>
                <c:manualLayout>
                  <c:x val="0.16534181240063589"/>
                  <c:y val="5.8277732399665882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CC53-448A-99B2-ADB5F7D232B7}"/>
                </c:ext>
              </c:extLst>
            </c:dLbl>
            <c:dLbl>
              <c:idx val="5"/>
              <c:layout>
                <c:manualLayout>
                  <c:x val="2.586326043972418E-2"/>
                  <c:y val="2.4537992589333053E-2"/>
                </c:manualLayout>
              </c:layout>
              <c:tx>
                <c:rich>
                  <a:bodyPr/>
                  <a:lstStyle/>
                  <a:p>
                    <a:fld id="{62B7CB05-70BF-49D9-8D27-3F4F00D3FDD4}" type="CATEGORYNAME">
                      <a:rPr lang="en-GB" smtClean="0"/>
                      <a:pPr/>
                      <a:t>[CATEGORY NAME]</a:t>
                    </a:fld>
                    <a:r>
                      <a:rPr lang="en-GB" baseline="0" dirty="0"/>
                      <a:t>
</a:t>
                    </a:r>
                    <a:fld id="{0446E9BB-0158-4382-953F-6B508F9B32CF}" type="PERCENTAGE">
                      <a:rPr lang="en-GB" baseline="0"/>
                      <a:pPr/>
                      <a:t>[PERCENTAGE]</a:t>
                    </a:fld>
                    <a:endParaRPr lang="en-GB" baseline="0" dirty="0"/>
                  </a:p>
                </c:rich>
              </c:tx>
              <c:dLblPos val="bestFit"/>
              <c:showLegendKey val="0"/>
              <c:showVal val="0"/>
              <c:showCatName val="1"/>
              <c:showSerName val="0"/>
              <c:showPercent val="1"/>
              <c:showBubbleSize val="0"/>
              <c:extLst>
                <c:ext xmlns:c15="http://schemas.microsoft.com/office/drawing/2012/chart" uri="{CE6537A1-D6FC-4f65-9D91-7224C49458BB}">
                  <c15:layout>
                    <c:manualLayout>
                      <c:w val="0.16985987336222744"/>
                      <c:h val="0.13108717623595739"/>
                    </c:manualLayout>
                  </c15:layout>
                  <c15:dlblFieldTable/>
                  <c15:showDataLabelsRange val="0"/>
                </c:ext>
                <c:ext xmlns:c16="http://schemas.microsoft.com/office/drawing/2014/chart" uri="{C3380CC4-5D6E-409C-BE32-E72D297353CC}">
                  <c16:uniqueId val="{0000000B-CC53-448A-99B2-ADB5F7D232B7}"/>
                </c:ext>
              </c:extLst>
            </c:dLbl>
            <c:dLbl>
              <c:idx val="6"/>
              <c:layout>
                <c:manualLayout>
                  <c:x val="6.2751387725393251E-2"/>
                  <c:y val="8.281564728643052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C53-448A-99B2-ADB5F7D232B7}"/>
                </c:ext>
              </c:extLst>
            </c:dLbl>
            <c:dLbl>
              <c:idx val="7"/>
              <c:layout>
                <c:manualLayout>
                  <c:x val="6.3593004769474581E-3"/>
                  <c:y val="9.2017472209998848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CC53-448A-99B2-ADB5F7D232B7}"/>
                </c:ext>
              </c:extLst>
            </c:dLbl>
            <c:spPr>
              <a:solidFill>
                <a:sysClr val="window" lastClr="FFFFFF"/>
              </a:solidFill>
              <a:ln>
                <a:solidFill>
                  <a:prstClr val="white"/>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Sheet1!$C$17:$C$24</c:f>
              <c:strCache>
                <c:ptCount val="8"/>
                <c:pt idx="0">
                  <c:v>Flood</c:v>
                </c:pt>
                <c:pt idx="1">
                  <c:v>Rain</c:v>
                </c:pt>
                <c:pt idx="2">
                  <c:v>Lightning</c:v>
                </c:pt>
                <c:pt idx="3">
                  <c:v>Wind/storm</c:v>
                </c:pt>
                <c:pt idx="4">
                  <c:v>Ice/prolonged cold</c:v>
                </c:pt>
                <c:pt idx="5">
                  <c:v>High temp/heat wave</c:v>
                </c:pt>
                <c:pt idx="6">
                  <c:v>Landslide</c:v>
                </c:pt>
                <c:pt idx="7">
                  <c:v>Earthquake</c:v>
                </c:pt>
              </c:strCache>
            </c:strRef>
          </c:cat>
          <c:val>
            <c:numRef>
              <c:f>Sheet1!$D$17:$D$24</c:f>
              <c:numCache>
                <c:formatCode>0.0%</c:formatCode>
                <c:ptCount val="8"/>
                <c:pt idx="0">
                  <c:v>0.20833333333333334</c:v>
                </c:pt>
                <c:pt idx="1">
                  <c:v>0.1388888888888889</c:v>
                </c:pt>
                <c:pt idx="2">
                  <c:v>0.25</c:v>
                </c:pt>
                <c:pt idx="3">
                  <c:v>9.7222222222222224E-2</c:v>
                </c:pt>
                <c:pt idx="4">
                  <c:v>0.19444444444444445</c:v>
                </c:pt>
                <c:pt idx="5">
                  <c:v>2.7777777777777776E-2</c:v>
                </c:pt>
                <c:pt idx="6">
                  <c:v>6.9444444444444448E-2</c:v>
                </c:pt>
                <c:pt idx="7">
                  <c:v>1.3888888888888888E-2</c:v>
                </c:pt>
              </c:numCache>
            </c:numRef>
          </c:val>
          <c:extLst>
            <c:ext xmlns:c16="http://schemas.microsoft.com/office/drawing/2014/chart" uri="{C3380CC4-5D6E-409C-BE32-E72D297353CC}">
              <c16:uniqueId val="{00000010-CC53-448A-99B2-ADB5F7D232B7}"/>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hyperlink" Target="https://www.theccc.org.uk/2022/07/11/key-organisations-failing-to-tackle-threat-of-cascading-climate-risks/" TargetMode="External"/><Relationship Id="rId1" Type="http://schemas.openxmlformats.org/officeDocument/2006/relationships/hyperlink" Target="https://www.oecd.org/chemicalsafety/chemical-accidents/risks-from-natural-hazards-at-hazardous-installations.htm" TargetMode="External"/><Relationship Id="rId5" Type="http://schemas.openxmlformats.org/officeDocument/2006/relationships/hyperlink" Target="https://www.chemicalprocessing.com/articles/2021/podcast-the-cost-climate-change-has-on-process-safety/" TargetMode="External"/><Relationship Id="rId4" Type="http://schemas.openxmlformats.org/officeDocument/2006/relationships/slide" Target="../slides/slide44.xml"/></Relationships>
</file>

<file path=ppt/diagrams/_rels/data15.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_rels/data3.xml.rels><?xml version="1.0" encoding="UTF-8" standalone="yes"?>
<Relationships xmlns="http://schemas.openxmlformats.org/package/2006/relationships"><Relationship Id="rId1" Type="http://schemas.openxmlformats.org/officeDocument/2006/relationships/hyperlink" Target="https://www.gov.uk/government/publications/uk-climate-change-risk-assessment-2022" TargetMode="External"/></Relationships>
</file>

<file path=ppt/diagrams/_rels/data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hyperlink" Target="https://www.edie.net/news/9/Emma-Howard-Boyd---Resilience-is-the-missing-link-in-investment-in-net-zero-and-nature-/?utm_source=dailynewsletter,%20AdestraCampaign&amp;utm_medium=email,%20Email&amp;utm_content=news&amp;utm_campaign=dailynewsletter,%20edie.net%20daily%20newsletter%20ediedaily-9-3-2022" TargetMode="Externa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diagrams/_rels/data8.xml.rels><?xml version="1.0" encoding="UTF-8" standalone="yes"?>
<Relationships xmlns="http://schemas.openxmlformats.org/package/2006/relationships"><Relationship Id="rId1" Type="http://schemas.openxmlformats.org/officeDocument/2006/relationships/hyperlink" Target="https://www.onr.org.uk/documents/2022/ukcp18-position-statement-rev-2.pdf"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www.theccc.org.uk/2022/07/11/key-organisations-failing-to-tackle-threat-of-cascading-climate-risks/" TargetMode="External"/><Relationship Id="rId2" Type="http://schemas.openxmlformats.org/officeDocument/2006/relationships/hyperlink" Target="https://www.chemicalprocessing.com/articles/2021/podcast-the-cost-climate-change-has-on-process-safety/" TargetMode="External"/><Relationship Id="rId1" Type="http://schemas.openxmlformats.org/officeDocument/2006/relationships/hyperlink" Target="https://www.oecd.org/chemicalsafety/chemical-accidents/risks-from-natural-hazards-at-hazardous-installations.htm" TargetMode="External"/></Relationships>
</file>

<file path=ppt/diagrams/_rels/drawing15.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_rels/drawing3.xml.rels><?xml version="1.0" encoding="UTF-8" standalone="yes"?>
<Relationships xmlns="http://schemas.openxmlformats.org/package/2006/relationships"><Relationship Id="rId1" Type="http://schemas.openxmlformats.org/officeDocument/2006/relationships/hyperlink" Target="https://www.gov.uk/government/publications/uk-climate-change-risk-assessment-2022" TargetMode="External"/></Relationships>
</file>

<file path=ppt/diagrams/_rels/drawing5.xml.rels><?xml version="1.0" encoding="UTF-8" standalone="yes"?>
<Relationships xmlns="http://schemas.openxmlformats.org/package/2006/relationships"><Relationship Id="rId3" Type="http://schemas.openxmlformats.org/officeDocument/2006/relationships/hyperlink" Target="https://www.edie.net/news/9/Emma-Howard-Boyd---Resilience-is-the-missing-link-in-investment-in-net-zero-and-nature-/?utm_source=dailynewsletter,%20AdestraCampaign&amp;utm_medium=email,%20Email&amp;utm_content=news&amp;utm_campaign=dailynewsletter,%20edie.net%20daily%20newsletter%20ediedaily-9-3-2022" TargetMode="External"/><Relationship Id="rId7" Type="http://schemas.openxmlformats.org/officeDocument/2006/relationships/image" Target="../media/image12.sv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diagrams/_rels/drawing8.xml.rels><?xml version="1.0" encoding="UTF-8" standalone="yes"?>
<Relationships xmlns="http://schemas.openxmlformats.org/package/2006/relationships"><Relationship Id="rId1" Type="http://schemas.openxmlformats.org/officeDocument/2006/relationships/hyperlink" Target="https://www.onr.org.uk/documents/2022/ukcp18-position-statement-rev-2.pdf"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E64527-3F91-4B7C-A1CD-DE863E24587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25F2A41-9016-4373-9140-F3207422064F}">
      <dgm:prSet custT="1"/>
      <dgm:spPr/>
      <dgm:t>
        <a:bodyPr/>
        <a:lstStyle/>
        <a:p>
          <a:r>
            <a:rPr lang="en-GB" sz="1800" dirty="0"/>
            <a:t>Natural Hazard Triggered Technological Accident (Natech)</a:t>
          </a:r>
          <a:endParaRPr lang="en-US" sz="1800" dirty="0"/>
        </a:p>
      </dgm:t>
    </dgm:pt>
    <dgm:pt modelId="{6B4B3718-A6AF-4BD6-8667-35FF6DB60332}" type="parTrans" cxnId="{8B33E129-C221-476A-9208-B2FE41D61237}">
      <dgm:prSet/>
      <dgm:spPr/>
      <dgm:t>
        <a:bodyPr/>
        <a:lstStyle/>
        <a:p>
          <a:endParaRPr lang="en-US" sz="1800"/>
        </a:p>
      </dgm:t>
    </dgm:pt>
    <dgm:pt modelId="{F17DF286-EF6F-41AC-82D4-ACBE2CCBBBBF}" type="sibTrans" cxnId="{8B33E129-C221-476A-9208-B2FE41D61237}">
      <dgm:prSet/>
      <dgm:spPr/>
      <dgm:t>
        <a:bodyPr/>
        <a:lstStyle/>
        <a:p>
          <a:endParaRPr lang="en-US" sz="1800"/>
        </a:p>
      </dgm:t>
    </dgm:pt>
    <dgm:pt modelId="{6CA2A7D5-7F44-4CB2-B919-C7CD527F1FC4}">
      <dgm:prSet custT="1"/>
      <dgm:spPr/>
      <dgm:t>
        <a:bodyPr/>
        <a:lstStyle/>
        <a:p>
          <a:r>
            <a:rPr lang="en-GB" sz="1600" dirty="0"/>
            <a:t>Industrial accidents with natural causes, such as flooding, storms, lightning, high/low temperatures, sea level rise, subsidence, wildfire etc.</a:t>
          </a:r>
          <a:endParaRPr lang="en-US" sz="1600" dirty="0"/>
        </a:p>
      </dgm:t>
    </dgm:pt>
    <dgm:pt modelId="{6908A190-D289-4A8A-B8AC-4EC191D4E3D5}" type="parTrans" cxnId="{CD9170C1-D436-4113-A137-FC435D54F124}">
      <dgm:prSet/>
      <dgm:spPr/>
      <dgm:t>
        <a:bodyPr/>
        <a:lstStyle/>
        <a:p>
          <a:endParaRPr lang="en-US" sz="1800"/>
        </a:p>
      </dgm:t>
    </dgm:pt>
    <dgm:pt modelId="{A7218B70-8D55-4DA4-BA42-3458F9B164A6}" type="sibTrans" cxnId="{CD9170C1-D436-4113-A137-FC435D54F124}">
      <dgm:prSet/>
      <dgm:spPr/>
      <dgm:t>
        <a:bodyPr/>
        <a:lstStyle/>
        <a:p>
          <a:endParaRPr lang="en-US" sz="1800"/>
        </a:p>
      </dgm:t>
    </dgm:pt>
    <dgm:pt modelId="{E21686D9-5B4F-42A0-AC5B-BEFE06E4C1E5}">
      <dgm:prSet custT="1"/>
      <dgm:spPr/>
      <dgm:t>
        <a:bodyPr/>
        <a:lstStyle/>
        <a:p>
          <a:r>
            <a:rPr lang="en-GB" sz="1600" dirty="0">
              <a:hlinkClick xmlns:r="http://schemas.openxmlformats.org/officeDocument/2006/relationships" r:id="rId1"/>
            </a:rPr>
            <a:t>Natechs</a:t>
          </a:r>
          <a:r>
            <a:rPr lang="en-GB" sz="1600" dirty="0"/>
            <a:t> can degrade protection measures, causing harm to people and the environment … and assets/businesses/supply chains</a:t>
          </a:r>
          <a:endParaRPr lang="en-US" sz="1600" dirty="0"/>
        </a:p>
      </dgm:t>
    </dgm:pt>
    <dgm:pt modelId="{EE16F9FB-5EF1-44C0-8EEC-570AF873809C}" type="parTrans" cxnId="{180CC8FD-808B-4916-9E48-F27B5894DA77}">
      <dgm:prSet/>
      <dgm:spPr/>
      <dgm:t>
        <a:bodyPr/>
        <a:lstStyle/>
        <a:p>
          <a:endParaRPr lang="en-US" sz="1800"/>
        </a:p>
      </dgm:t>
    </dgm:pt>
    <dgm:pt modelId="{5662D4F6-0FE8-46DD-9E8E-946FA89641CA}" type="sibTrans" cxnId="{180CC8FD-808B-4916-9E48-F27B5894DA77}">
      <dgm:prSet/>
      <dgm:spPr/>
      <dgm:t>
        <a:bodyPr/>
        <a:lstStyle/>
        <a:p>
          <a:endParaRPr lang="en-US" sz="1800"/>
        </a:p>
      </dgm:t>
    </dgm:pt>
    <dgm:pt modelId="{92C8E36F-ABBF-4332-AB77-FFDA4D8FD46B}">
      <dgm:prSet custT="1"/>
      <dgm:spPr/>
      <dgm:t>
        <a:bodyPr/>
        <a:lstStyle/>
        <a:p>
          <a:r>
            <a:rPr lang="en-GB" sz="1800" dirty="0"/>
            <a:t>Common Natech characteristics </a:t>
          </a:r>
          <a:endParaRPr lang="en-US" sz="1800" dirty="0"/>
        </a:p>
      </dgm:t>
    </dgm:pt>
    <dgm:pt modelId="{1D1BB44F-9720-4456-90B3-8A32DC93561C}" type="parTrans" cxnId="{A5D6AF0F-F903-4077-8545-A55C9A30C2B2}">
      <dgm:prSet/>
      <dgm:spPr/>
      <dgm:t>
        <a:bodyPr/>
        <a:lstStyle/>
        <a:p>
          <a:endParaRPr lang="en-US" sz="1800"/>
        </a:p>
      </dgm:t>
    </dgm:pt>
    <dgm:pt modelId="{8BC9B5F4-09AC-4ED6-9A2F-2210D0FC6A99}" type="sibTrans" cxnId="{A5D6AF0F-F903-4077-8545-A55C9A30C2B2}">
      <dgm:prSet/>
      <dgm:spPr/>
      <dgm:t>
        <a:bodyPr/>
        <a:lstStyle/>
        <a:p>
          <a:endParaRPr lang="en-US" sz="1800"/>
        </a:p>
      </dgm:t>
    </dgm:pt>
    <dgm:pt modelId="{B89F3D1D-00F5-4655-890A-E3905B352426}">
      <dgm:prSet custT="1"/>
      <dgm:spPr/>
      <dgm:t>
        <a:bodyPr/>
        <a:lstStyle/>
        <a:p>
          <a:r>
            <a:rPr lang="en-GB" sz="1600" dirty="0"/>
            <a:t>Wide area impact – both local impacts and wider area disruption (such as power and communications outages, supply chain disruption, </a:t>
          </a:r>
          <a:r>
            <a:rPr lang="en-GB" sz="1600" dirty="0">
              <a:hlinkClick xmlns:r="http://schemas.openxmlformats.org/officeDocument/2006/relationships" r:id="rId2"/>
            </a:rPr>
            <a:t>cascading risks</a:t>
          </a:r>
          <a:r>
            <a:rPr lang="en-GB" sz="1600" dirty="0"/>
            <a:t>)</a:t>
          </a:r>
          <a:endParaRPr lang="en-US" sz="1600" dirty="0"/>
        </a:p>
      </dgm:t>
    </dgm:pt>
    <dgm:pt modelId="{59D045C0-8FF8-4B73-95C8-034EA24F68D3}" type="parTrans" cxnId="{DF763D97-DEBB-4A99-AE74-C8495E20C114}">
      <dgm:prSet/>
      <dgm:spPr/>
      <dgm:t>
        <a:bodyPr/>
        <a:lstStyle/>
        <a:p>
          <a:endParaRPr lang="en-US" sz="1800"/>
        </a:p>
      </dgm:t>
    </dgm:pt>
    <dgm:pt modelId="{50E23128-4A99-4AB8-B3E9-F7BE0C952D18}" type="sibTrans" cxnId="{DF763D97-DEBB-4A99-AE74-C8495E20C114}">
      <dgm:prSet/>
      <dgm:spPr/>
      <dgm:t>
        <a:bodyPr/>
        <a:lstStyle/>
        <a:p>
          <a:endParaRPr lang="en-US" sz="1800"/>
        </a:p>
      </dgm:t>
    </dgm:pt>
    <dgm:pt modelId="{928C7AA4-3715-448A-8B27-9885B8A5118F}">
      <dgm:prSet custT="1"/>
      <dgm:spPr/>
      <dgm:t>
        <a:bodyPr/>
        <a:lstStyle/>
        <a:p>
          <a:r>
            <a:rPr lang="en-GB" sz="1600" dirty="0"/>
            <a:t>Common cause failures across barriers</a:t>
          </a:r>
          <a:endParaRPr lang="en-US" sz="1600" dirty="0"/>
        </a:p>
      </dgm:t>
    </dgm:pt>
    <dgm:pt modelId="{62F52CD9-E2C2-41AB-BE54-2A8C32EDDFB2}" type="parTrans" cxnId="{9BED8A0D-136C-47F0-81B6-AFA73C4AC628}">
      <dgm:prSet/>
      <dgm:spPr/>
      <dgm:t>
        <a:bodyPr/>
        <a:lstStyle/>
        <a:p>
          <a:endParaRPr lang="en-US" sz="1800"/>
        </a:p>
      </dgm:t>
    </dgm:pt>
    <dgm:pt modelId="{1A40DA1B-AE7D-4F6C-901E-F582CEB98FD5}" type="sibTrans" cxnId="{9BED8A0D-136C-47F0-81B6-AFA73C4AC628}">
      <dgm:prSet/>
      <dgm:spPr/>
      <dgm:t>
        <a:bodyPr/>
        <a:lstStyle/>
        <a:p>
          <a:endParaRPr lang="en-US" sz="1800"/>
        </a:p>
      </dgm:t>
    </dgm:pt>
    <dgm:pt modelId="{D162894E-07AE-4244-B983-FFBBB0578650}">
      <dgm:prSet custT="1"/>
      <dgm:spPr/>
      <dgm:t>
        <a:bodyPr/>
        <a:lstStyle/>
        <a:p>
          <a:r>
            <a:rPr lang="en-GB" sz="1600" dirty="0"/>
            <a:t>Impact on preventive and mitigatory measures – including emergency responders</a:t>
          </a:r>
          <a:endParaRPr lang="en-US" sz="1600" dirty="0"/>
        </a:p>
      </dgm:t>
    </dgm:pt>
    <dgm:pt modelId="{41A9C9A3-C06B-4738-8455-369FDF08F394}" type="parTrans" cxnId="{E37AE4DE-BA80-4EDB-A180-B122B379E827}">
      <dgm:prSet/>
      <dgm:spPr/>
      <dgm:t>
        <a:bodyPr/>
        <a:lstStyle/>
        <a:p>
          <a:endParaRPr lang="en-US" sz="1800"/>
        </a:p>
      </dgm:t>
    </dgm:pt>
    <dgm:pt modelId="{0BA349C5-DAB9-442B-9C58-076B6B7FFB7C}" type="sibTrans" cxnId="{E37AE4DE-BA80-4EDB-A180-B122B379E827}">
      <dgm:prSet/>
      <dgm:spPr/>
      <dgm:t>
        <a:bodyPr/>
        <a:lstStyle/>
        <a:p>
          <a:endParaRPr lang="en-US" sz="1800"/>
        </a:p>
      </dgm:t>
    </dgm:pt>
    <dgm:pt modelId="{646D3280-FD42-4C5F-96C7-A8390ADB930C}">
      <dgm:prSet custT="1"/>
      <dgm:spPr/>
      <dgm:t>
        <a:bodyPr/>
        <a:lstStyle/>
        <a:p>
          <a:r>
            <a:rPr lang="en-GB" sz="1600" dirty="0"/>
            <a:t>Potential for multiple simultaneous major accidents</a:t>
          </a:r>
          <a:endParaRPr lang="en-US" sz="1600" dirty="0"/>
        </a:p>
      </dgm:t>
    </dgm:pt>
    <dgm:pt modelId="{59A03D58-9DEB-4217-AD92-FC286BC749D0}" type="parTrans" cxnId="{C81FBEFD-70A2-42D4-BB69-DCF5524F0966}">
      <dgm:prSet/>
      <dgm:spPr/>
      <dgm:t>
        <a:bodyPr/>
        <a:lstStyle/>
        <a:p>
          <a:endParaRPr lang="en-US" sz="1800"/>
        </a:p>
      </dgm:t>
    </dgm:pt>
    <dgm:pt modelId="{0FA3B1C0-4B1A-42E2-8EDF-F0E22A0D6C59}" type="sibTrans" cxnId="{C81FBEFD-70A2-42D4-BB69-DCF5524F0966}">
      <dgm:prSet/>
      <dgm:spPr/>
      <dgm:t>
        <a:bodyPr/>
        <a:lstStyle/>
        <a:p>
          <a:endParaRPr lang="en-US" sz="1800"/>
        </a:p>
      </dgm:t>
    </dgm:pt>
    <dgm:pt modelId="{A64167D3-4668-47DE-81D0-E8DC4E3A4CFA}">
      <dgm:prSet custT="1"/>
      <dgm:spPr/>
      <dgm:t>
        <a:bodyPr/>
        <a:lstStyle/>
        <a:p>
          <a:r>
            <a:rPr lang="en-GB" sz="1600" dirty="0"/>
            <a:t>Multiple, simultaneous </a:t>
          </a:r>
          <a:r>
            <a:rPr lang="en-GB" sz="1600" dirty="0">
              <a:hlinkClick xmlns:r="http://schemas.openxmlformats.org/officeDocument/2006/relationships" r:id="rId3" action="ppaction://hlinksldjump"/>
            </a:rPr>
            <a:t>failures &amp; releases</a:t>
          </a:r>
          <a:endParaRPr lang="en-US" sz="1600" dirty="0"/>
        </a:p>
      </dgm:t>
    </dgm:pt>
    <dgm:pt modelId="{5FE8DE1A-D37E-4CE1-8EF9-656AADA3D25E}" type="parTrans" cxnId="{6516DE7E-80F3-478A-8F2C-CEC2B85C08CB}">
      <dgm:prSet/>
      <dgm:spPr/>
      <dgm:t>
        <a:bodyPr/>
        <a:lstStyle/>
        <a:p>
          <a:endParaRPr lang="en-GB"/>
        </a:p>
      </dgm:t>
    </dgm:pt>
    <dgm:pt modelId="{1F043870-8755-49EE-8C57-44080676BD57}" type="sibTrans" cxnId="{6516DE7E-80F3-478A-8F2C-CEC2B85C08CB}">
      <dgm:prSet/>
      <dgm:spPr/>
      <dgm:t>
        <a:bodyPr/>
        <a:lstStyle/>
        <a:p>
          <a:endParaRPr lang="en-GB"/>
        </a:p>
      </dgm:t>
    </dgm:pt>
    <dgm:pt modelId="{9FD37B42-3588-4B36-B77E-FA466709CDE2}">
      <dgm:prSet custT="1"/>
      <dgm:spPr/>
      <dgm:t>
        <a:bodyPr/>
        <a:lstStyle/>
        <a:p>
          <a:r>
            <a:rPr lang="en-US" sz="1600" dirty="0"/>
            <a:t>Existing control measures (barriers and systems) not designed for present day and future environmental extremes – the climate has already changed</a:t>
          </a:r>
        </a:p>
      </dgm:t>
    </dgm:pt>
    <dgm:pt modelId="{FFA3C48B-6DFE-494F-8733-FD93F134A42C}" type="parTrans" cxnId="{6240373F-12FB-44E0-92EC-00ABD9AC657C}">
      <dgm:prSet/>
      <dgm:spPr/>
      <dgm:t>
        <a:bodyPr/>
        <a:lstStyle/>
        <a:p>
          <a:endParaRPr lang="en-GB"/>
        </a:p>
      </dgm:t>
    </dgm:pt>
    <dgm:pt modelId="{6A9A1DAE-4037-4DF8-8069-560DDDD0774A}" type="sibTrans" cxnId="{6240373F-12FB-44E0-92EC-00ABD9AC657C}">
      <dgm:prSet/>
      <dgm:spPr/>
      <dgm:t>
        <a:bodyPr/>
        <a:lstStyle/>
        <a:p>
          <a:endParaRPr lang="en-GB"/>
        </a:p>
      </dgm:t>
    </dgm:pt>
    <dgm:pt modelId="{2268E65C-CD46-442E-BCF5-E3E1B622B27D}">
      <dgm:prSet custT="1"/>
      <dgm:spPr/>
      <dgm:t>
        <a:bodyPr/>
        <a:lstStyle/>
        <a:p>
          <a:pPr>
            <a:buNone/>
          </a:pPr>
          <a:r>
            <a:rPr lang="en-GB" sz="1600" dirty="0"/>
            <a:t>(e.g. </a:t>
          </a:r>
          <a:r>
            <a:rPr lang="en-GB" sz="1600" dirty="0">
              <a:hlinkClick xmlns:r="http://schemas.openxmlformats.org/officeDocument/2006/relationships" r:id="rId4" action="ppaction://hlinksldjump"/>
            </a:rPr>
            <a:t>East Coast surge</a:t>
          </a:r>
          <a:r>
            <a:rPr lang="en-GB" sz="1600" dirty="0"/>
            <a:t>)</a:t>
          </a:r>
          <a:endParaRPr lang="en-US" sz="1600" dirty="0"/>
        </a:p>
      </dgm:t>
    </dgm:pt>
    <dgm:pt modelId="{1F2432B4-1EEC-4F9A-A675-CF04C2228629}" type="parTrans" cxnId="{E7755DBD-016C-4B72-BD71-CD70B6B6CE3E}">
      <dgm:prSet/>
      <dgm:spPr/>
      <dgm:t>
        <a:bodyPr/>
        <a:lstStyle/>
        <a:p>
          <a:endParaRPr lang="en-GB"/>
        </a:p>
      </dgm:t>
    </dgm:pt>
    <dgm:pt modelId="{25F3C4DE-B0B3-457F-8B7E-9ADFE6A508D4}" type="sibTrans" cxnId="{E7755DBD-016C-4B72-BD71-CD70B6B6CE3E}">
      <dgm:prSet/>
      <dgm:spPr/>
      <dgm:t>
        <a:bodyPr/>
        <a:lstStyle/>
        <a:p>
          <a:endParaRPr lang="en-GB"/>
        </a:p>
      </dgm:t>
    </dgm:pt>
    <dgm:pt modelId="{FDF8FD32-9A11-416F-8EDB-6B4B20547821}">
      <dgm:prSet custT="1"/>
      <dgm:spPr/>
      <dgm:t>
        <a:bodyPr/>
        <a:lstStyle/>
        <a:p>
          <a:r>
            <a:rPr lang="en-GB" sz="1600" dirty="0"/>
            <a:t>Planning for Natechs is </a:t>
          </a:r>
          <a:r>
            <a:rPr lang="en-GB" sz="1600" dirty="0">
              <a:hlinkClick xmlns:r="http://schemas.openxmlformats.org/officeDocument/2006/relationships" r:id="rId5"/>
            </a:rPr>
            <a:t>essential for process safety</a:t>
          </a:r>
          <a:endParaRPr lang="en-US" sz="1600" dirty="0"/>
        </a:p>
      </dgm:t>
    </dgm:pt>
    <dgm:pt modelId="{19F6D414-6936-4E18-B150-5BC2AD879602}" type="parTrans" cxnId="{5E764A89-363A-446B-A850-17833271410F}">
      <dgm:prSet/>
      <dgm:spPr/>
      <dgm:t>
        <a:bodyPr/>
        <a:lstStyle/>
        <a:p>
          <a:endParaRPr lang="en-GB"/>
        </a:p>
      </dgm:t>
    </dgm:pt>
    <dgm:pt modelId="{0C5A1787-FF43-4C2D-968C-F13E2BE06766}" type="sibTrans" cxnId="{5E764A89-363A-446B-A850-17833271410F}">
      <dgm:prSet/>
      <dgm:spPr/>
      <dgm:t>
        <a:bodyPr/>
        <a:lstStyle/>
        <a:p>
          <a:endParaRPr lang="en-GB"/>
        </a:p>
      </dgm:t>
    </dgm:pt>
    <dgm:pt modelId="{E2FA2669-C4AC-42E3-AF79-09B95560932F}" type="pres">
      <dgm:prSet presAssocID="{17E64527-3F91-4B7C-A1CD-DE863E245873}" presName="linear" presStyleCnt="0">
        <dgm:presLayoutVars>
          <dgm:dir/>
          <dgm:animLvl val="lvl"/>
          <dgm:resizeHandles val="exact"/>
        </dgm:presLayoutVars>
      </dgm:prSet>
      <dgm:spPr/>
    </dgm:pt>
    <dgm:pt modelId="{4840C801-1D55-4464-B7C9-0E16AB07B035}" type="pres">
      <dgm:prSet presAssocID="{525F2A41-9016-4373-9140-F3207422064F}" presName="parentLin" presStyleCnt="0"/>
      <dgm:spPr/>
    </dgm:pt>
    <dgm:pt modelId="{B12DBF96-3542-4A5C-B65B-00464AF0F253}" type="pres">
      <dgm:prSet presAssocID="{525F2A41-9016-4373-9140-F3207422064F}" presName="parentLeftMargin" presStyleLbl="node1" presStyleIdx="0" presStyleCnt="2"/>
      <dgm:spPr/>
    </dgm:pt>
    <dgm:pt modelId="{084953CF-A2EF-4EEA-A019-E5D5A0757561}" type="pres">
      <dgm:prSet presAssocID="{525F2A41-9016-4373-9140-F3207422064F}" presName="parentText" presStyleLbl="node1" presStyleIdx="0" presStyleCnt="2" custScaleX="110146" custScaleY="151995">
        <dgm:presLayoutVars>
          <dgm:chMax val="0"/>
          <dgm:bulletEnabled val="1"/>
        </dgm:presLayoutVars>
      </dgm:prSet>
      <dgm:spPr/>
    </dgm:pt>
    <dgm:pt modelId="{900CE598-1AC4-404B-BA12-9C9C97C20994}" type="pres">
      <dgm:prSet presAssocID="{525F2A41-9016-4373-9140-F3207422064F}" presName="negativeSpace" presStyleCnt="0"/>
      <dgm:spPr/>
    </dgm:pt>
    <dgm:pt modelId="{A86BC607-C864-4DBA-BDAA-FC269F08769D}" type="pres">
      <dgm:prSet presAssocID="{525F2A41-9016-4373-9140-F3207422064F}" presName="childText" presStyleLbl="conFgAcc1" presStyleIdx="0" presStyleCnt="2">
        <dgm:presLayoutVars>
          <dgm:bulletEnabled val="1"/>
        </dgm:presLayoutVars>
      </dgm:prSet>
      <dgm:spPr/>
    </dgm:pt>
    <dgm:pt modelId="{B03F0356-2F60-48C0-B390-8C4C8E21DE14}" type="pres">
      <dgm:prSet presAssocID="{F17DF286-EF6F-41AC-82D4-ACBE2CCBBBBF}" presName="spaceBetweenRectangles" presStyleCnt="0"/>
      <dgm:spPr/>
    </dgm:pt>
    <dgm:pt modelId="{C5A1225B-E327-4783-A20F-910C08F4738B}" type="pres">
      <dgm:prSet presAssocID="{92C8E36F-ABBF-4332-AB77-FFDA4D8FD46B}" presName="parentLin" presStyleCnt="0"/>
      <dgm:spPr/>
    </dgm:pt>
    <dgm:pt modelId="{CAD4259F-6F7A-4902-86C0-DF7797D3814A}" type="pres">
      <dgm:prSet presAssocID="{92C8E36F-ABBF-4332-AB77-FFDA4D8FD46B}" presName="parentLeftMargin" presStyleLbl="node1" presStyleIdx="0" presStyleCnt="2"/>
      <dgm:spPr/>
    </dgm:pt>
    <dgm:pt modelId="{42EDAD1F-9550-45DA-A255-A74B733882F8}" type="pres">
      <dgm:prSet presAssocID="{92C8E36F-ABBF-4332-AB77-FFDA4D8FD46B}" presName="parentText" presStyleLbl="node1" presStyleIdx="1" presStyleCnt="2" custScaleX="108957" custScaleY="118598">
        <dgm:presLayoutVars>
          <dgm:chMax val="0"/>
          <dgm:bulletEnabled val="1"/>
        </dgm:presLayoutVars>
      </dgm:prSet>
      <dgm:spPr/>
    </dgm:pt>
    <dgm:pt modelId="{817ECBD3-4496-4BF5-9B23-9CAAA78BB00E}" type="pres">
      <dgm:prSet presAssocID="{92C8E36F-ABBF-4332-AB77-FFDA4D8FD46B}" presName="negativeSpace" presStyleCnt="0"/>
      <dgm:spPr/>
    </dgm:pt>
    <dgm:pt modelId="{3211135E-474E-466A-8B3F-05B35FCBD85A}" type="pres">
      <dgm:prSet presAssocID="{92C8E36F-ABBF-4332-AB77-FFDA4D8FD46B}" presName="childText" presStyleLbl="conFgAcc1" presStyleIdx="1" presStyleCnt="2" custScaleY="99769">
        <dgm:presLayoutVars>
          <dgm:bulletEnabled val="1"/>
        </dgm:presLayoutVars>
      </dgm:prSet>
      <dgm:spPr/>
    </dgm:pt>
  </dgm:ptLst>
  <dgm:cxnLst>
    <dgm:cxn modelId="{AD8F5606-AB2A-4412-A878-5C117B2A4F8F}" type="presOf" srcId="{6CA2A7D5-7F44-4CB2-B919-C7CD527F1FC4}" destId="{A86BC607-C864-4DBA-BDAA-FC269F08769D}" srcOrd="0" destOrd="0" presId="urn:microsoft.com/office/officeart/2005/8/layout/list1"/>
    <dgm:cxn modelId="{E7306907-AEAE-4594-9746-240AAB2A977D}" type="presOf" srcId="{9FD37B42-3588-4B36-B77E-FA466709CDE2}" destId="{3211135E-474E-466A-8B3F-05B35FCBD85A}" srcOrd="0" destOrd="1" presId="urn:microsoft.com/office/officeart/2005/8/layout/list1"/>
    <dgm:cxn modelId="{55DCF90C-8DF4-4A2D-8072-900C43E08E3C}" type="presOf" srcId="{17E64527-3F91-4B7C-A1CD-DE863E245873}" destId="{E2FA2669-C4AC-42E3-AF79-09B95560932F}" srcOrd="0" destOrd="0" presId="urn:microsoft.com/office/officeart/2005/8/layout/list1"/>
    <dgm:cxn modelId="{9BED8A0D-136C-47F0-81B6-AFA73C4AC628}" srcId="{92C8E36F-ABBF-4332-AB77-FFDA4D8FD46B}" destId="{928C7AA4-3715-448A-8B27-9885B8A5118F}" srcOrd="2" destOrd="0" parTransId="{62F52CD9-E2C2-41AB-BE54-2A8C32EDDFB2}" sibTransId="{1A40DA1B-AE7D-4F6C-901E-F582CEB98FD5}"/>
    <dgm:cxn modelId="{A5D6AF0F-F903-4077-8545-A55C9A30C2B2}" srcId="{17E64527-3F91-4B7C-A1CD-DE863E245873}" destId="{92C8E36F-ABBF-4332-AB77-FFDA4D8FD46B}" srcOrd="1" destOrd="0" parTransId="{1D1BB44F-9720-4456-90B3-8A32DC93561C}" sibTransId="{8BC9B5F4-09AC-4ED6-9A2F-2210D0FC6A99}"/>
    <dgm:cxn modelId="{8B33E129-C221-476A-9208-B2FE41D61237}" srcId="{17E64527-3F91-4B7C-A1CD-DE863E245873}" destId="{525F2A41-9016-4373-9140-F3207422064F}" srcOrd="0" destOrd="0" parTransId="{6B4B3718-A6AF-4BD6-8667-35FF6DB60332}" sibTransId="{F17DF286-EF6F-41AC-82D4-ACBE2CCBBBBF}"/>
    <dgm:cxn modelId="{A6F9AB2B-D761-424B-A19A-0C54CBDF6210}" type="presOf" srcId="{E21686D9-5B4F-42A0-AC5B-BEFE06E4C1E5}" destId="{A86BC607-C864-4DBA-BDAA-FC269F08769D}" srcOrd="0" destOrd="1" presId="urn:microsoft.com/office/officeart/2005/8/layout/list1"/>
    <dgm:cxn modelId="{2D064C2D-B20D-4825-9015-50CE6879F4E5}" type="presOf" srcId="{646D3280-FD42-4C5F-96C7-A8390ADB930C}" destId="{3211135E-474E-466A-8B3F-05B35FCBD85A}" srcOrd="0" destOrd="5" presId="urn:microsoft.com/office/officeart/2005/8/layout/list1"/>
    <dgm:cxn modelId="{A0B8BE2E-AA29-4FFA-9612-019F8109306E}" type="presOf" srcId="{525F2A41-9016-4373-9140-F3207422064F}" destId="{084953CF-A2EF-4EEA-A019-E5D5A0757561}" srcOrd="1" destOrd="0" presId="urn:microsoft.com/office/officeart/2005/8/layout/list1"/>
    <dgm:cxn modelId="{98887A37-8271-43E4-A3BB-8BC50911CA3E}" type="presOf" srcId="{B89F3D1D-00F5-4655-890A-E3905B352426}" destId="{3211135E-474E-466A-8B3F-05B35FCBD85A}" srcOrd="0" destOrd="0" presId="urn:microsoft.com/office/officeart/2005/8/layout/list1"/>
    <dgm:cxn modelId="{6240373F-12FB-44E0-92EC-00ABD9AC657C}" srcId="{92C8E36F-ABBF-4332-AB77-FFDA4D8FD46B}" destId="{9FD37B42-3588-4B36-B77E-FA466709CDE2}" srcOrd="1" destOrd="0" parTransId="{FFA3C48B-6DFE-494F-8733-FD93F134A42C}" sibTransId="{6A9A1DAE-4037-4DF8-8069-560DDDD0774A}"/>
    <dgm:cxn modelId="{20FC1D43-E23D-4849-8098-615FC9DB46AC}" type="presOf" srcId="{525F2A41-9016-4373-9140-F3207422064F}" destId="{B12DBF96-3542-4A5C-B65B-00464AF0F253}" srcOrd="0" destOrd="0" presId="urn:microsoft.com/office/officeart/2005/8/layout/list1"/>
    <dgm:cxn modelId="{F4A24B4B-1759-4A2F-8E3A-D11E7B616A69}" type="presOf" srcId="{92C8E36F-ABBF-4332-AB77-FFDA4D8FD46B}" destId="{CAD4259F-6F7A-4902-86C0-DF7797D3814A}" srcOrd="0" destOrd="0" presId="urn:microsoft.com/office/officeart/2005/8/layout/list1"/>
    <dgm:cxn modelId="{8DB39F7E-9117-474B-9D09-F3D334074D91}" type="presOf" srcId="{D162894E-07AE-4244-B983-FFBBB0578650}" destId="{3211135E-474E-466A-8B3F-05B35FCBD85A}" srcOrd="0" destOrd="4" presId="urn:microsoft.com/office/officeart/2005/8/layout/list1"/>
    <dgm:cxn modelId="{6516DE7E-80F3-478A-8F2C-CEC2B85C08CB}" srcId="{92C8E36F-ABBF-4332-AB77-FFDA4D8FD46B}" destId="{A64167D3-4668-47DE-81D0-E8DC4E3A4CFA}" srcOrd="3" destOrd="0" parTransId="{5FE8DE1A-D37E-4CE1-8EF9-656AADA3D25E}" sibTransId="{1F043870-8755-49EE-8C57-44080676BD57}"/>
    <dgm:cxn modelId="{DA0DD287-087B-48A2-87A3-74390C6417C5}" type="presOf" srcId="{A64167D3-4668-47DE-81D0-E8DC4E3A4CFA}" destId="{3211135E-474E-466A-8B3F-05B35FCBD85A}" srcOrd="0" destOrd="3" presId="urn:microsoft.com/office/officeart/2005/8/layout/list1"/>
    <dgm:cxn modelId="{5E764A89-363A-446B-A850-17833271410F}" srcId="{525F2A41-9016-4373-9140-F3207422064F}" destId="{FDF8FD32-9A11-416F-8EDB-6B4B20547821}" srcOrd="2" destOrd="0" parTransId="{19F6D414-6936-4E18-B150-5BC2AD879602}" sibTransId="{0C5A1787-FF43-4C2D-968C-F13E2BE06766}"/>
    <dgm:cxn modelId="{D8547C8A-6BAC-4882-A23B-72A73DF801AD}" type="presOf" srcId="{2268E65C-CD46-442E-BCF5-E3E1B622B27D}" destId="{3211135E-474E-466A-8B3F-05B35FCBD85A}" srcOrd="0" destOrd="6" presId="urn:microsoft.com/office/officeart/2005/8/layout/list1"/>
    <dgm:cxn modelId="{DF763D97-DEBB-4A99-AE74-C8495E20C114}" srcId="{92C8E36F-ABBF-4332-AB77-FFDA4D8FD46B}" destId="{B89F3D1D-00F5-4655-890A-E3905B352426}" srcOrd="0" destOrd="0" parTransId="{59D045C0-8FF8-4B73-95C8-034EA24F68D3}" sibTransId="{50E23128-4A99-4AB8-B3E9-F7BE0C952D18}"/>
    <dgm:cxn modelId="{E7755DBD-016C-4B72-BD71-CD70B6B6CE3E}" srcId="{646D3280-FD42-4C5F-96C7-A8390ADB930C}" destId="{2268E65C-CD46-442E-BCF5-E3E1B622B27D}" srcOrd="0" destOrd="0" parTransId="{1F2432B4-1EEC-4F9A-A675-CF04C2228629}" sibTransId="{25F3C4DE-B0B3-457F-8B7E-9ADFE6A508D4}"/>
    <dgm:cxn modelId="{455CB9C0-A3C5-4E4C-B5B1-5D1296B38A86}" type="presOf" srcId="{928C7AA4-3715-448A-8B27-9885B8A5118F}" destId="{3211135E-474E-466A-8B3F-05B35FCBD85A}" srcOrd="0" destOrd="2" presId="urn:microsoft.com/office/officeart/2005/8/layout/list1"/>
    <dgm:cxn modelId="{CD9170C1-D436-4113-A137-FC435D54F124}" srcId="{525F2A41-9016-4373-9140-F3207422064F}" destId="{6CA2A7D5-7F44-4CB2-B919-C7CD527F1FC4}" srcOrd="0" destOrd="0" parTransId="{6908A190-D289-4A8A-B8AC-4EC191D4E3D5}" sibTransId="{A7218B70-8D55-4DA4-BA42-3458F9B164A6}"/>
    <dgm:cxn modelId="{3C33FBD2-5CFF-4FE0-9CF5-D371882408D9}" type="presOf" srcId="{92C8E36F-ABBF-4332-AB77-FFDA4D8FD46B}" destId="{42EDAD1F-9550-45DA-A255-A74B733882F8}" srcOrd="1" destOrd="0" presId="urn:microsoft.com/office/officeart/2005/8/layout/list1"/>
    <dgm:cxn modelId="{E37AE4DE-BA80-4EDB-A180-B122B379E827}" srcId="{92C8E36F-ABBF-4332-AB77-FFDA4D8FD46B}" destId="{D162894E-07AE-4244-B983-FFBBB0578650}" srcOrd="4" destOrd="0" parTransId="{41A9C9A3-C06B-4738-8455-369FDF08F394}" sibTransId="{0BA349C5-DAB9-442B-9C58-076B6B7FFB7C}"/>
    <dgm:cxn modelId="{B6D92DED-FF40-4B27-83D6-87F642D77E68}" type="presOf" srcId="{FDF8FD32-9A11-416F-8EDB-6B4B20547821}" destId="{A86BC607-C864-4DBA-BDAA-FC269F08769D}" srcOrd="0" destOrd="2" presId="urn:microsoft.com/office/officeart/2005/8/layout/list1"/>
    <dgm:cxn modelId="{C81FBEFD-70A2-42D4-BB69-DCF5524F0966}" srcId="{92C8E36F-ABBF-4332-AB77-FFDA4D8FD46B}" destId="{646D3280-FD42-4C5F-96C7-A8390ADB930C}" srcOrd="5" destOrd="0" parTransId="{59A03D58-9DEB-4217-AD92-FC286BC749D0}" sibTransId="{0FA3B1C0-4B1A-42E2-8EDF-F0E22A0D6C59}"/>
    <dgm:cxn modelId="{180CC8FD-808B-4916-9E48-F27B5894DA77}" srcId="{525F2A41-9016-4373-9140-F3207422064F}" destId="{E21686D9-5B4F-42A0-AC5B-BEFE06E4C1E5}" srcOrd="1" destOrd="0" parTransId="{EE16F9FB-5EF1-44C0-8EEC-570AF873809C}" sibTransId="{5662D4F6-0FE8-46DD-9E8E-946FA89641CA}"/>
    <dgm:cxn modelId="{0EF1212D-392C-486D-BEF1-E952F52B3A84}" type="presParOf" srcId="{E2FA2669-C4AC-42E3-AF79-09B95560932F}" destId="{4840C801-1D55-4464-B7C9-0E16AB07B035}" srcOrd="0" destOrd="0" presId="urn:microsoft.com/office/officeart/2005/8/layout/list1"/>
    <dgm:cxn modelId="{C4FC72CC-A695-4DB0-8002-6E92EDA03485}" type="presParOf" srcId="{4840C801-1D55-4464-B7C9-0E16AB07B035}" destId="{B12DBF96-3542-4A5C-B65B-00464AF0F253}" srcOrd="0" destOrd="0" presId="urn:microsoft.com/office/officeart/2005/8/layout/list1"/>
    <dgm:cxn modelId="{8FFAAC04-AE7D-4B17-BE81-28DD61D3613E}" type="presParOf" srcId="{4840C801-1D55-4464-B7C9-0E16AB07B035}" destId="{084953CF-A2EF-4EEA-A019-E5D5A0757561}" srcOrd="1" destOrd="0" presId="urn:microsoft.com/office/officeart/2005/8/layout/list1"/>
    <dgm:cxn modelId="{D9815AFC-E81F-4C6E-A895-1B24AA7ECBED}" type="presParOf" srcId="{E2FA2669-C4AC-42E3-AF79-09B95560932F}" destId="{900CE598-1AC4-404B-BA12-9C9C97C20994}" srcOrd="1" destOrd="0" presId="urn:microsoft.com/office/officeart/2005/8/layout/list1"/>
    <dgm:cxn modelId="{243AD31E-38B2-49CA-B556-691712F439F3}" type="presParOf" srcId="{E2FA2669-C4AC-42E3-AF79-09B95560932F}" destId="{A86BC607-C864-4DBA-BDAA-FC269F08769D}" srcOrd="2" destOrd="0" presId="urn:microsoft.com/office/officeart/2005/8/layout/list1"/>
    <dgm:cxn modelId="{147BDF8E-6D05-48E1-BF04-07DE7107A0A3}" type="presParOf" srcId="{E2FA2669-C4AC-42E3-AF79-09B95560932F}" destId="{B03F0356-2F60-48C0-B390-8C4C8E21DE14}" srcOrd="3" destOrd="0" presId="urn:microsoft.com/office/officeart/2005/8/layout/list1"/>
    <dgm:cxn modelId="{071F7201-DFE3-452A-8825-A39A1CDCEEEE}" type="presParOf" srcId="{E2FA2669-C4AC-42E3-AF79-09B95560932F}" destId="{C5A1225B-E327-4783-A20F-910C08F4738B}" srcOrd="4" destOrd="0" presId="urn:microsoft.com/office/officeart/2005/8/layout/list1"/>
    <dgm:cxn modelId="{CC8DC9AD-83FA-4619-93DA-6ACBA9E5EB08}" type="presParOf" srcId="{C5A1225B-E327-4783-A20F-910C08F4738B}" destId="{CAD4259F-6F7A-4902-86C0-DF7797D3814A}" srcOrd="0" destOrd="0" presId="urn:microsoft.com/office/officeart/2005/8/layout/list1"/>
    <dgm:cxn modelId="{B9E4CD1B-DF64-4745-A814-95A107D399EE}" type="presParOf" srcId="{C5A1225B-E327-4783-A20F-910C08F4738B}" destId="{42EDAD1F-9550-45DA-A255-A74B733882F8}" srcOrd="1" destOrd="0" presId="urn:microsoft.com/office/officeart/2005/8/layout/list1"/>
    <dgm:cxn modelId="{24A17153-B354-43F2-8BD6-FEA2B2A0640D}" type="presParOf" srcId="{E2FA2669-C4AC-42E3-AF79-09B95560932F}" destId="{817ECBD3-4496-4BF5-9B23-9CAAA78BB00E}" srcOrd="5" destOrd="0" presId="urn:microsoft.com/office/officeart/2005/8/layout/list1"/>
    <dgm:cxn modelId="{76CF4511-97ED-4FBA-AB11-C15E20FBACB0}" type="presParOf" srcId="{E2FA2669-C4AC-42E3-AF79-09B95560932F}" destId="{3211135E-474E-466A-8B3F-05B35FCBD85A}"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7E64527-3F91-4B7C-A1CD-DE863E24587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28C7AA4-3715-448A-8B27-9885B8A5118F}">
      <dgm:prSet custT="1"/>
      <dgm:spPr/>
      <dgm:t>
        <a:bodyPr/>
        <a:lstStyle/>
        <a:p>
          <a:pPr algn="l"/>
          <a:r>
            <a:rPr lang="en-GB" sz="1600" dirty="0"/>
            <a:t>Applies the principle of continuous improvement to ensure there is adequate planning, monitoring, recording and reviewing, with top management oversight.</a:t>
          </a:r>
          <a:endParaRPr lang="en-US" sz="1600" dirty="0"/>
        </a:p>
      </dgm:t>
    </dgm:pt>
    <dgm:pt modelId="{62F52CD9-E2C2-41AB-BE54-2A8C32EDDFB2}" type="parTrans" cxnId="{9BED8A0D-136C-47F0-81B6-AFA73C4AC628}">
      <dgm:prSet/>
      <dgm:spPr/>
      <dgm:t>
        <a:bodyPr/>
        <a:lstStyle/>
        <a:p>
          <a:endParaRPr lang="en-US" sz="1800"/>
        </a:p>
      </dgm:t>
    </dgm:pt>
    <dgm:pt modelId="{1A40DA1B-AE7D-4F6C-901E-F582CEB98FD5}" type="sibTrans" cxnId="{9BED8A0D-136C-47F0-81B6-AFA73C4AC628}">
      <dgm:prSet/>
      <dgm:spPr/>
      <dgm:t>
        <a:bodyPr/>
        <a:lstStyle/>
        <a:p>
          <a:endParaRPr lang="en-US" sz="1800"/>
        </a:p>
      </dgm:t>
    </dgm:pt>
    <dgm:pt modelId="{9FD37B42-3588-4B36-B77E-FA466709CDE2}">
      <dgm:prSet custT="1"/>
      <dgm:spPr/>
      <dgm:t>
        <a:bodyPr/>
        <a:lstStyle/>
        <a:p>
          <a:r>
            <a:rPr lang="en-GB" sz="1600" dirty="0"/>
            <a:t>A process safety approach to adaptation</a:t>
          </a:r>
          <a:endParaRPr lang="en-US" sz="1600" dirty="0"/>
        </a:p>
      </dgm:t>
    </dgm:pt>
    <dgm:pt modelId="{FFA3C48B-6DFE-494F-8733-FD93F134A42C}" type="parTrans" cxnId="{6240373F-12FB-44E0-92EC-00ABD9AC657C}">
      <dgm:prSet/>
      <dgm:spPr/>
      <dgm:t>
        <a:bodyPr/>
        <a:lstStyle/>
        <a:p>
          <a:endParaRPr lang="en-GB"/>
        </a:p>
      </dgm:t>
    </dgm:pt>
    <dgm:pt modelId="{6A9A1DAE-4037-4DF8-8069-560DDDD0774A}" type="sibTrans" cxnId="{6240373F-12FB-44E0-92EC-00ABD9AC657C}">
      <dgm:prSet/>
      <dgm:spPr/>
      <dgm:t>
        <a:bodyPr/>
        <a:lstStyle/>
        <a:p>
          <a:endParaRPr lang="en-GB"/>
        </a:p>
      </dgm:t>
    </dgm:pt>
    <dgm:pt modelId="{ED598A1E-3A38-4C2F-89C8-D52AF0DBE8AA}">
      <dgm:prSet custT="1"/>
      <dgm:spPr/>
      <dgm:t>
        <a:bodyPr/>
        <a:lstStyle/>
        <a:p>
          <a:pPr algn="l"/>
          <a:endParaRPr lang="en-GB" sz="1600" dirty="0"/>
        </a:p>
      </dgm:t>
    </dgm:pt>
    <dgm:pt modelId="{E8426D80-BF38-4231-A3CD-9FCDA9D6D409}" type="parTrans" cxnId="{AE0C5FEC-7732-4AFF-B82B-9357626C64AF}">
      <dgm:prSet/>
      <dgm:spPr/>
      <dgm:t>
        <a:bodyPr/>
        <a:lstStyle/>
        <a:p>
          <a:endParaRPr lang="en-GB"/>
        </a:p>
      </dgm:t>
    </dgm:pt>
    <dgm:pt modelId="{A732DFB8-CB99-483B-8A64-0D3BDDD8927A}" type="sibTrans" cxnId="{AE0C5FEC-7732-4AFF-B82B-9357626C64AF}">
      <dgm:prSet/>
      <dgm:spPr/>
      <dgm:t>
        <a:bodyPr/>
        <a:lstStyle/>
        <a:p>
          <a:endParaRPr lang="en-GB"/>
        </a:p>
      </dgm:t>
    </dgm:pt>
    <dgm:pt modelId="{6A84349D-CFF8-4B7E-B0BC-242E456F4FC5}">
      <dgm:prSet custT="1"/>
      <dgm:spPr/>
      <dgm:t>
        <a:bodyPr/>
        <a:lstStyle/>
        <a:p>
          <a:pPr algn="l"/>
          <a:r>
            <a:rPr lang="en-GB" sz="1600" dirty="0"/>
            <a:t>Climate change adaptation is embedded into management systems, to maintain control of major accident hazards.</a:t>
          </a:r>
        </a:p>
      </dgm:t>
    </dgm:pt>
    <dgm:pt modelId="{502A3377-F9CA-49B6-B548-035B8062740B}" type="parTrans" cxnId="{B8882D4E-B1BE-40AB-B2D3-630B9E356440}">
      <dgm:prSet/>
      <dgm:spPr/>
      <dgm:t>
        <a:bodyPr/>
        <a:lstStyle/>
        <a:p>
          <a:endParaRPr lang="en-GB"/>
        </a:p>
      </dgm:t>
    </dgm:pt>
    <dgm:pt modelId="{65518D63-7991-4C59-A08F-20235511F763}" type="sibTrans" cxnId="{B8882D4E-B1BE-40AB-B2D3-630B9E356440}">
      <dgm:prSet/>
      <dgm:spPr/>
      <dgm:t>
        <a:bodyPr/>
        <a:lstStyle/>
        <a:p>
          <a:endParaRPr lang="en-GB"/>
        </a:p>
      </dgm:t>
    </dgm:pt>
    <dgm:pt modelId="{EBF2659D-FAF1-4748-8EFB-92FCB63DC51E}">
      <dgm:prSet custT="1"/>
      <dgm:spPr/>
      <dgm:t>
        <a:bodyPr/>
        <a:lstStyle/>
        <a:p>
          <a:pPr algn="l"/>
          <a:endParaRPr lang="en-GB" sz="1600" dirty="0"/>
        </a:p>
      </dgm:t>
    </dgm:pt>
    <dgm:pt modelId="{12D51293-EF74-4886-BB17-E71B361D7D64}" type="parTrans" cxnId="{7B20C648-8205-4FF3-8C59-87A9AD3F1084}">
      <dgm:prSet/>
      <dgm:spPr/>
      <dgm:t>
        <a:bodyPr/>
        <a:lstStyle/>
        <a:p>
          <a:endParaRPr lang="en-GB"/>
        </a:p>
      </dgm:t>
    </dgm:pt>
    <dgm:pt modelId="{040ED70F-3076-4843-B8A5-4428F8879DE8}" type="sibTrans" cxnId="{7B20C648-8205-4FF3-8C59-87A9AD3F1084}">
      <dgm:prSet/>
      <dgm:spPr/>
      <dgm:t>
        <a:bodyPr/>
        <a:lstStyle/>
        <a:p>
          <a:endParaRPr lang="en-GB"/>
        </a:p>
      </dgm:t>
    </dgm:pt>
    <dgm:pt modelId="{9E00C809-76FC-4631-964E-A42BF144260F}">
      <dgm:prSet custT="1"/>
      <dgm:spPr/>
      <dgm:t>
        <a:bodyPr/>
        <a:lstStyle/>
        <a:p>
          <a:pPr algn="l"/>
          <a:endParaRPr lang="en-GB" sz="1600" dirty="0"/>
        </a:p>
      </dgm:t>
    </dgm:pt>
    <dgm:pt modelId="{C6293873-2FAF-4B5E-A24F-42108BC3A799}" type="parTrans" cxnId="{FC2FC355-C182-4A13-B337-70EB5C7563CD}">
      <dgm:prSet/>
      <dgm:spPr/>
      <dgm:t>
        <a:bodyPr/>
        <a:lstStyle/>
        <a:p>
          <a:endParaRPr lang="en-GB"/>
        </a:p>
      </dgm:t>
    </dgm:pt>
    <dgm:pt modelId="{71FB92E5-9448-4A3F-9AC5-3E00B7390E0E}" type="sibTrans" cxnId="{FC2FC355-C182-4A13-B337-70EB5C7563CD}">
      <dgm:prSet/>
      <dgm:spPr/>
      <dgm:t>
        <a:bodyPr/>
        <a:lstStyle/>
        <a:p>
          <a:endParaRPr lang="en-GB"/>
        </a:p>
      </dgm:t>
    </dgm:pt>
    <dgm:pt modelId="{B83B4A43-351E-4080-B62C-46BB7745A69B}">
      <dgm:prSet custT="1"/>
      <dgm:spPr/>
      <dgm:t>
        <a:bodyPr/>
        <a:lstStyle/>
        <a:p>
          <a:pPr algn="l"/>
          <a:r>
            <a:rPr lang="en-GB" sz="1600" dirty="0"/>
            <a:t>Potential MAH due to a changing climate are identified, the risks from each are identified, control measures are designed and implemented at an appropriate time … </a:t>
          </a:r>
        </a:p>
      </dgm:t>
    </dgm:pt>
    <dgm:pt modelId="{255C7433-A6B3-44C0-AC2E-1A8017328140}" type="parTrans" cxnId="{0CCB60F8-B337-428E-8DD3-8814138329DB}">
      <dgm:prSet/>
      <dgm:spPr/>
      <dgm:t>
        <a:bodyPr/>
        <a:lstStyle/>
        <a:p>
          <a:endParaRPr lang="en-GB"/>
        </a:p>
      </dgm:t>
    </dgm:pt>
    <dgm:pt modelId="{E37AC54A-28A9-4BE3-BB91-D83B6951C587}" type="sibTrans" cxnId="{0CCB60F8-B337-428E-8DD3-8814138329DB}">
      <dgm:prSet/>
      <dgm:spPr/>
      <dgm:t>
        <a:bodyPr/>
        <a:lstStyle/>
        <a:p>
          <a:endParaRPr lang="en-GB"/>
        </a:p>
      </dgm:t>
    </dgm:pt>
    <dgm:pt modelId="{7CDACB76-867A-4508-BE1A-2E18CC9CF7A2}">
      <dgm:prSet custT="1"/>
      <dgm:spPr/>
      <dgm:t>
        <a:bodyPr/>
        <a:lstStyle/>
        <a:p>
          <a:pPr algn="l"/>
          <a:endParaRPr lang="en-GB" sz="1600" dirty="0"/>
        </a:p>
      </dgm:t>
    </dgm:pt>
    <dgm:pt modelId="{3BF39E44-EE96-4286-A28A-353D37CC3EB9}" type="parTrans" cxnId="{D4E9B755-3DA0-4E5B-AB0D-BD6727E7F1D0}">
      <dgm:prSet/>
      <dgm:spPr/>
      <dgm:t>
        <a:bodyPr/>
        <a:lstStyle/>
        <a:p>
          <a:endParaRPr lang="en-GB"/>
        </a:p>
      </dgm:t>
    </dgm:pt>
    <dgm:pt modelId="{BA6D6424-C2DC-405E-8D7D-32004A5586F3}" type="sibTrans" cxnId="{D4E9B755-3DA0-4E5B-AB0D-BD6727E7F1D0}">
      <dgm:prSet/>
      <dgm:spPr/>
      <dgm:t>
        <a:bodyPr/>
        <a:lstStyle/>
        <a:p>
          <a:endParaRPr lang="en-GB"/>
        </a:p>
      </dgm:t>
    </dgm:pt>
    <dgm:pt modelId="{DEA2D9FF-D67B-4259-94A3-5CDB5DEC25EA}">
      <dgm:prSet custT="1"/>
      <dgm:spPr/>
      <dgm:t>
        <a:bodyPr/>
        <a:lstStyle/>
        <a:p>
          <a:pPr algn="r">
            <a:buFontTx/>
            <a:buNone/>
          </a:pPr>
          <a:r>
            <a:rPr lang="en-GB" sz="1600" dirty="0"/>
            <a:t>                    … and the actions taken are reviewed to assess whether further measures are necessary </a:t>
          </a:r>
        </a:p>
      </dgm:t>
    </dgm:pt>
    <dgm:pt modelId="{9E3059F6-7210-45F8-912C-2BF2EBF7CF00}" type="parTrans" cxnId="{54774582-C856-4175-A146-44F9BF1BE047}">
      <dgm:prSet/>
      <dgm:spPr/>
      <dgm:t>
        <a:bodyPr/>
        <a:lstStyle/>
        <a:p>
          <a:endParaRPr lang="en-GB"/>
        </a:p>
      </dgm:t>
    </dgm:pt>
    <dgm:pt modelId="{A4AC67ED-C597-4C82-B6B3-11DA0858C983}" type="sibTrans" cxnId="{54774582-C856-4175-A146-44F9BF1BE047}">
      <dgm:prSet/>
      <dgm:spPr/>
      <dgm:t>
        <a:bodyPr/>
        <a:lstStyle/>
        <a:p>
          <a:endParaRPr lang="en-GB"/>
        </a:p>
      </dgm:t>
    </dgm:pt>
    <dgm:pt modelId="{7F9B05DC-3C44-4A5A-8275-76FBD15DE606}">
      <dgm:prSet custT="1"/>
      <dgm:spPr/>
      <dgm:t>
        <a:bodyPr/>
        <a:lstStyle/>
        <a:p>
          <a:pPr algn="l">
            <a:buFontTx/>
            <a:buNone/>
          </a:pPr>
          <a:endParaRPr lang="en-GB" sz="1600" dirty="0"/>
        </a:p>
      </dgm:t>
    </dgm:pt>
    <dgm:pt modelId="{00528B5D-80D9-41C4-857C-AD2A45B3A4B5}" type="parTrans" cxnId="{4A3F19BF-43CC-410F-B0E9-D86C50BC1E31}">
      <dgm:prSet/>
      <dgm:spPr/>
      <dgm:t>
        <a:bodyPr/>
        <a:lstStyle/>
        <a:p>
          <a:endParaRPr lang="en-GB"/>
        </a:p>
      </dgm:t>
    </dgm:pt>
    <dgm:pt modelId="{BABDFF72-0AEA-45FB-8A20-8F956F0E5985}" type="sibTrans" cxnId="{4A3F19BF-43CC-410F-B0E9-D86C50BC1E31}">
      <dgm:prSet/>
      <dgm:spPr/>
      <dgm:t>
        <a:bodyPr/>
        <a:lstStyle/>
        <a:p>
          <a:endParaRPr lang="en-GB"/>
        </a:p>
      </dgm:t>
    </dgm:pt>
    <dgm:pt modelId="{E2FA2669-C4AC-42E3-AF79-09B95560932F}" type="pres">
      <dgm:prSet presAssocID="{17E64527-3F91-4B7C-A1CD-DE863E245873}" presName="linear" presStyleCnt="0">
        <dgm:presLayoutVars>
          <dgm:dir/>
          <dgm:animLvl val="lvl"/>
          <dgm:resizeHandles val="exact"/>
        </dgm:presLayoutVars>
      </dgm:prSet>
      <dgm:spPr/>
    </dgm:pt>
    <dgm:pt modelId="{435E327F-C664-415C-BA7A-F64A4B55EE06}" type="pres">
      <dgm:prSet presAssocID="{9FD37B42-3588-4B36-B77E-FA466709CDE2}" presName="parentLin" presStyleCnt="0"/>
      <dgm:spPr/>
    </dgm:pt>
    <dgm:pt modelId="{D8AA8593-C663-4991-9A8C-7F388116FF9C}" type="pres">
      <dgm:prSet presAssocID="{9FD37B42-3588-4B36-B77E-FA466709CDE2}" presName="parentLeftMargin" presStyleLbl="node1" presStyleIdx="0" presStyleCnt="1"/>
      <dgm:spPr/>
    </dgm:pt>
    <dgm:pt modelId="{F1F239C6-4628-4A8A-BBE1-2385E07953F6}" type="pres">
      <dgm:prSet presAssocID="{9FD37B42-3588-4B36-B77E-FA466709CDE2}" presName="parentText" presStyleLbl="node1" presStyleIdx="0" presStyleCnt="1" custScaleY="441403" custLinFactNeighborX="7028" custLinFactNeighborY="-90014">
        <dgm:presLayoutVars>
          <dgm:chMax val="0"/>
          <dgm:bulletEnabled val="1"/>
        </dgm:presLayoutVars>
      </dgm:prSet>
      <dgm:spPr/>
    </dgm:pt>
    <dgm:pt modelId="{99AF3D8E-3C52-4BF4-B9FE-22221801CE29}" type="pres">
      <dgm:prSet presAssocID="{9FD37B42-3588-4B36-B77E-FA466709CDE2}" presName="negativeSpace" presStyleCnt="0"/>
      <dgm:spPr/>
    </dgm:pt>
    <dgm:pt modelId="{2C216EB0-D8E2-4EF0-BA2F-336DFC59A4D2}" type="pres">
      <dgm:prSet presAssocID="{9FD37B42-3588-4B36-B77E-FA466709CDE2}" presName="childText" presStyleLbl="conFgAcc1" presStyleIdx="0" presStyleCnt="1" custScaleY="577272" custLinFactY="-31485" custLinFactNeighborY="-100000">
        <dgm:presLayoutVars>
          <dgm:bulletEnabled val="1"/>
        </dgm:presLayoutVars>
      </dgm:prSet>
      <dgm:spPr/>
    </dgm:pt>
  </dgm:ptLst>
  <dgm:cxnLst>
    <dgm:cxn modelId="{55DCF90C-8DF4-4A2D-8072-900C43E08E3C}" type="presOf" srcId="{17E64527-3F91-4B7C-A1CD-DE863E245873}" destId="{E2FA2669-C4AC-42E3-AF79-09B95560932F}" srcOrd="0" destOrd="0" presId="urn:microsoft.com/office/officeart/2005/8/layout/list1"/>
    <dgm:cxn modelId="{9BED8A0D-136C-47F0-81B6-AFA73C4AC628}" srcId="{9FD37B42-3588-4B36-B77E-FA466709CDE2}" destId="{928C7AA4-3715-448A-8B27-9885B8A5118F}" srcOrd="0" destOrd="0" parTransId="{62F52CD9-E2C2-41AB-BE54-2A8C32EDDFB2}" sibTransId="{1A40DA1B-AE7D-4F6C-901E-F582CEB98FD5}"/>
    <dgm:cxn modelId="{94C21534-7EB1-4CB7-AE35-8D0C5F979DB2}" type="presOf" srcId="{9FD37B42-3588-4B36-B77E-FA466709CDE2}" destId="{F1F239C6-4628-4A8A-BBE1-2385E07953F6}" srcOrd="1" destOrd="0" presId="urn:microsoft.com/office/officeart/2005/8/layout/list1"/>
    <dgm:cxn modelId="{08452036-1C92-4988-8AA3-87BFA946BE2D}" type="presOf" srcId="{9E00C809-76FC-4631-964E-A42BF144260F}" destId="{2C216EB0-D8E2-4EF0-BA2F-336DFC59A4D2}" srcOrd="0" destOrd="7" presId="urn:microsoft.com/office/officeart/2005/8/layout/list1"/>
    <dgm:cxn modelId="{6240373F-12FB-44E0-92EC-00ABD9AC657C}" srcId="{17E64527-3F91-4B7C-A1CD-DE863E245873}" destId="{9FD37B42-3588-4B36-B77E-FA466709CDE2}" srcOrd="0" destOrd="0" parTransId="{FFA3C48B-6DFE-494F-8733-FD93F134A42C}" sibTransId="{6A9A1DAE-4037-4DF8-8069-560DDDD0774A}"/>
    <dgm:cxn modelId="{7B20C648-8205-4FF3-8C59-87A9AD3F1084}" srcId="{9FD37B42-3588-4B36-B77E-FA466709CDE2}" destId="{EBF2659D-FAF1-4748-8EFB-92FCB63DC51E}" srcOrd="8" destOrd="0" parTransId="{12D51293-EF74-4886-BB17-E71B361D7D64}" sibTransId="{040ED70F-3076-4843-B8A5-4428F8879DE8}"/>
    <dgm:cxn modelId="{FD18D54D-0CD2-4C18-A692-8BD1C2FD672B}" type="presOf" srcId="{DEA2D9FF-D67B-4259-94A3-5CDB5DEC25EA}" destId="{2C216EB0-D8E2-4EF0-BA2F-336DFC59A4D2}" srcOrd="0" destOrd="6" presId="urn:microsoft.com/office/officeart/2005/8/layout/list1"/>
    <dgm:cxn modelId="{B8882D4E-B1BE-40AB-B2D3-630B9E356440}" srcId="{9FD37B42-3588-4B36-B77E-FA466709CDE2}" destId="{6A84349D-CFF8-4B7E-B0BC-242E456F4FC5}" srcOrd="2" destOrd="0" parTransId="{502A3377-F9CA-49B6-B548-035B8062740B}" sibTransId="{65518D63-7991-4C59-A08F-20235511F763}"/>
    <dgm:cxn modelId="{D4E9B755-3DA0-4E5B-AB0D-BD6727E7F1D0}" srcId="{9FD37B42-3588-4B36-B77E-FA466709CDE2}" destId="{7CDACB76-867A-4508-BE1A-2E18CC9CF7A2}" srcOrd="3" destOrd="0" parTransId="{3BF39E44-EE96-4286-A28A-353D37CC3EB9}" sibTransId="{BA6D6424-C2DC-405E-8D7D-32004A5586F3}"/>
    <dgm:cxn modelId="{FC2FC355-C182-4A13-B337-70EB5C7563CD}" srcId="{9FD37B42-3588-4B36-B77E-FA466709CDE2}" destId="{9E00C809-76FC-4631-964E-A42BF144260F}" srcOrd="7" destOrd="0" parTransId="{C6293873-2FAF-4B5E-A24F-42108BC3A799}" sibTransId="{71FB92E5-9448-4A3F-9AC5-3E00B7390E0E}"/>
    <dgm:cxn modelId="{54774582-C856-4175-A146-44F9BF1BE047}" srcId="{9FD37B42-3588-4B36-B77E-FA466709CDE2}" destId="{DEA2D9FF-D67B-4259-94A3-5CDB5DEC25EA}" srcOrd="6" destOrd="0" parTransId="{9E3059F6-7210-45F8-912C-2BF2EBF7CF00}" sibTransId="{A4AC67ED-C597-4C82-B6B3-11DA0858C983}"/>
    <dgm:cxn modelId="{BDA4D787-60B0-4C10-8ED9-A528FA8FD5A1}" type="presOf" srcId="{B83B4A43-351E-4080-B62C-46BB7745A69B}" destId="{2C216EB0-D8E2-4EF0-BA2F-336DFC59A4D2}" srcOrd="0" destOrd="4" presId="urn:microsoft.com/office/officeart/2005/8/layout/list1"/>
    <dgm:cxn modelId="{11A45790-827B-432B-AD51-014ED210A732}" type="presOf" srcId="{EBF2659D-FAF1-4748-8EFB-92FCB63DC51E}" destId="{2C216EB0-D8E2-4EF0-BA2F-336DFC59A4D2}" srcOrd="0" destOrd="8" presId="urn:microsoft.com/office/officeart/2005/8/layout/list1"/>
    <dgm:cxn modelId="{4A3F19BF-43CC-410F-B0E9-D86C50BC1E31}" srcId="{9FD37B42-3588-4B36-B77E-FA466709CDE2}" destId="{7F9B05DC-3C44-4A5A-8275-76FBD15DE606}" srcOrd="5" destOrd="0" parTransId="{00528B5D-80D9-41C4-857C-AD2A45B3A4B5}" sibTransId="{BABDFF72-0AEA-45FB-8A20-8F956F0E5985}"/>
    <dgm:cxn modelId="{2E3C48C8-5CA0-4F75-A26F-DC92EEA6AE3E}" type="presOf" srcId="{7CDACB76-867A-4508-BE1A-2E18CC9CF7A2}" destId="{2C216EB0-D8E2-4EF0-BA2F-336DFC59A4D2}" srcOrd="0" destOrd="3" presId="urn:microsoft.com/office/officeart/2005/8/layout/list1"/>
    <dgm:cxn modelId="{63C987C9-5D1D-461E-B9A7-686CDE225658}" type="presOf" srcId="{6A84349D-CFF8-4B7E-B0BC-242E456F4FC5}" destId="{2C216EB0-D8E2-4EF0-BA2F-336DFC59A4D2}" srcOrd="0" destOrd="2" presId="urn:microsoft.com/office/officeart/2005/8/layout/list1"/>
    <dgm:cxn modelId="{365795CF-E2D6-4641-924F-6E19F70A71DE}" type="presOf" srcId="{ED598A1E-3A38-4C2F-89C8-D52AF0DBE8AA}" destId="{2C216EB0-D8E2-4EF0-BA2F-336DFC59A4D2}" srcOrd="0" destOrd="1" presId="urn:microsoft.com/office/officeart/2005/8/layout/list1"/>
    <dgm:cxn modelId="{B87317DA-C5CF-45B8-86BF-EA4DEC828174}" type="presOf" srcId="{928C7AA4-3715-448A-8B27-9885B8A5118F}" destId="{2C216EB0-D8E2-4EF0-BA2F-336DFC59A4D2}" srcOrd="0" destOrd="0" presId="urn:microsoft.com/office/officeart/2005/8/layout/list1"/>
    <dgm:cxn modelId="{AE0C5FEC-7732-4AFF-B82B-9357626C64AF}" srcId="{9FD37B42-3588-4B36-B77E-FA466709CDE2}" destId="{ED598A1E-3A38-4C2F-89C8-D52AF0DBE8AA}" srcOrd="1" destOrd="0" parTransId="{E8426D80-BF38-4231-A3CD-9FCDA9D6D409}" sibTransId="{A732DFB8-CB99-483B-8A64-0D3BDDD8927A}"/>
    <dgm:cxn modelId="{2BC392F0-7CC4-48CA-B5F3-43C1AA57032D}" type="presOf" srcId="{7F9B05DC-3C44-4A5A-8275-76FBD15DE606}" destId="{2C216EB0-D8E2-4EF0-BA2F-336DFC59A4D2}" srcOrd="0" destOrd="5" presId="urn:microsoft.com/office/officeart/2005/8/layout/list1"/>
    <dgm:cxn modelId="{608B7AF4-4615-4F25-A3A1-2151CAED4622}" type="presOf" srcId="{9FD37B42-3588-4B36-B77E-FA466709CDE2}" destId="{D8AA8593-C663-4991-9A8C-7F388116FF9C}" srcOrd="0" destOrd="0" presId="urn:microsoft.com/office/officeart/2005/8/layout/list1"/>
    <dgm:cxn modelId="{0CCB60F8-B337-428E-8DD3-8814138329DB}" srcId="{9FD37B42-3588-4B36-B77E-FA466709CDE2}" destId="{B83B4A43-351E-4080-B62C-46BB7745A69B}" srcOrd="4" destOrd="0" parTransId="{255C7433-A6B3-44C0-AC2E-1A8017328140}" sibTransId="{E37AC54A-28A9-4BE3-BB91-D83B6951C587}"/>
    <dgm:cxn modelId="{714C0774-04EF-424B-82EF-186E8954083D}" type="presParOf" srcId="{E2FA2669-C4AC-42E3-AF79-09B95560932F}" destId="{435E327F-C664-415C-BA7A-F64A4B55EE06}" srcOrd="0" destOrd="0" presId="urn:microsoft.com/office/officeart/2005/8/layout/list1"/>
    <dgm:cxn modelId="{8FBB2BDE-95EE-4DFF-9E87-BCCDD85BE925}" type="presParOf" srcId="{435E327F-C664-415C-BA7A-F64A4B55EE06}" destId="{D8AA8593-C663-4991-9A8C-7F388116FF9C}" srcOrd="0" destOrd="0" presId="urn:microsoft.com/office/officeart/2005/8/layout/list1"/>
    <dgm:cxn modelId="{65468404-A21F-42C6-B03C-A3D81B644171}" type="presParOf" srcId="{435E327F-C664-415C-BA7A-F64A4B55EE06}" destId="{F1F239C6-4628-4A8A-BBE1-2385E07953F6}" srcOrd="1" destOrd="0" presId="urn:microsoft.com/office/officeart/2005/8/layout/list1"/>
    <dgm:cxn modelId="{7338E58C-B5A3-4C27-A4CC-B24F6A58E4CD}" type="presParOf" srcId="{E2FA2669-C4AC-42E3-AF79-09B95560932F}" destId="{99AF3D8E-3C52-4BF4-B9FE-22221801CE29}" srcOrd="1" destOrd="0" presId="urn:microsoft.com/office/officeart/2005/8/layout/list1"/>
    <dgm:cxn modelId="{60056434-A9BD-4140-99AD-7ABF90E5CFC1}" type="presParOf" srcId="{E2FA2669-C4AC-42E3-AF79-09B95560932F}" destId="{2C216EB0-D8E2-4EF0-BA2F-336DFC59A4D2}"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654ECA1-E32C-4CF0-A9AF-90360F9C5867}"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GB"/>
        </a:p>
      </dgm:t>
    </dgm:pt>
    <dgm:pt modelId="{23FC3D15-A130-4739-B2CB-50FF55938246}">
      <dgm:prSet phldrT="[Text]" custT="1"/>
      <dgm:spPr/>
      <dgm:t>
        <a:bodyPr/>
        <a:lstStyle/>
        <a:p>
          <a:r>
            <a:rPr lang="en-GB" sz="800" dirty="0"/>
            <a:t>Find control measures</a:t>
          </a:r>
        </a:p>
      </dgm:t>
    </dgm:pt>
    <dgm:pt modelId="{FF34F142-F5A1-4337-BCCD-02F780FD3A8D}" type="parTrans" cxnId="{E772E440-7443-493D-A651-DDF0D7A68490}">
      <dgm:prSet/>
      <dgm:spPr/>
      <dgm:t>
        <a:bodyPr/>
        <a:lstStyle/>
        <a:p>
          <a:endParaRPr lang="en-GB"/>
        </a:p>
      </dgm:t>
    </dgm:pt>
    <dgm:pt modelId="{A5634C9D-D6F9-4DBA-AC3C-E4A368F7B839}" type="sibTrans" cxnId="{E772E440-7443-493D-A651-DDF0D7A68490}">
      <dgm:prSet/>
      <dgm:spPr/>
      <dgm:t>
        <a:bodyPr/>
        <a:lstStyle/>
        <a:p>
          <a:endParaRPr lang="en-GB"/>
        </a:p>
      </dgm:t>
    </dgm:pt>
    <dgm:pt modelId="{FEC8B5AB-D971-44EC-A37D-5B4F6BD56C31}">
      <dgm:prSet phldrT="[Text]"/>
      <dgm:spPr/>
      <dgm:t>
        <a:bodyPr/>
        <a:lstStyle/>
        <a:p>
          <a:r>
            <a:rPr lang="en-GB" dirty="0"/>
            <a:t> ALARP demonstration</a:t>
          </a:r>
        </a:p>
      </dgm:t>
    </dgm:pt>
    <dgm:pt modelId="{395AC095-5A94-421A-B921-41E1B73994B1}" type="parTrans" cxnId="{5B5FF4C2-1CE3-462C-B955-714938A93302}">
      <dgm:prSet/>
      <dgm:spPr/>
      <dgm:t>
        <a:bodyPr/>
        <a:lstStyle/>
        <a:p>
          <a:endParaRPr lang="en-GB"/>
        </a:p>
      </dgm:t>
    </dgm:pt>
    <dgm:pt modelId="{9ED9DC0F-CE31-4CD2-9E48-96251F272B55}" type="sibTrans" cxnId="{5B5FF4C2-1CE3-462C-B955-714938A93302}">
      <dgm:prSet/>
      <dgm:spPr/>
      <dgm:t>
        <a:bodyPr/>
        <a:lstStyle/>
        <a:p>
          <a:endParaRPr lang="en-GB"/>
        </a:p>
      </dgm:t>
    </dgm:pt>
    <dgm:pt modelId="{67350D4E-ADD9-4BBE-BCB1-1908938ED128}">
      <dgm:prSet phldrT="[Text]" custT="1"/>
      <dgm:spPr/>
      <dgm:t>
        <a:bodyPr/>
        <a:lstStyle/>
        <a:p>
          <a:r>
            <a:rPr lang="en-GB" sz="800" dirty="0"/>
            <a:t>Adaptation plan (improvement plan)</a:t>
          </a:r>
        </a:p>
      </dgm:t>
    </dgm:pt>
    <dgm:pt modelId="{3F593507-54CA-44AD-9A9B-8734A8684B6F}" type="parTrans" cxnId="{648504E3-B8C2-4B4B-9861-0BA16BB5F6F6}">
      <dgm:prSet/>
      <dgm:spPr/>
      <dgm:t>
        <a:bodyPr/>
        <a:lstStyle/>
        <a:p>
          <a:endParaRPr lang="en-GB"/>
        </a:p>
      </dgm:t>
    </dgm:pt>
    <dgm:pt modelId="{3D14B832-7238-4EC1-98DD-74D839D0EDE9}" type="sibTrans" cxnId="{648504E3-B8C2-4B4B-9861-0BA16BB5F6F6}">
      <dgm:prSet/>
      <dgm:spPr/>
      <dgm:t>
        <a:bodyPr/>
        <a:lstStyle/>
        <a:p>
          <a:endParaRPr lang="en-GB"/>
        </a:p>
      </dgm:t>
    </dgm:pt>
    <dgm:pt modelId="{ACB7F5F8-FAC2-4045-8CF4-5C482D9C5151}">
      <dgm:prSet phldrT="[Text]"/>
      <dgm:spPr/>
      <dgm:t>
        <a:bodyPr/>
        <a:lstStyle/>
        <a:p>
          <a:r>
            <a:rPr lang="en-GB" dirty="0"/>
            <a:t> Plan &amp; implement improvements</a:t>
          </a:r>
        </a:p>
      </dgm:t>
    </dgm:pt>
    <dgm:pt modelId="{C0AE2CC0-83D6-47EC-903C-D0CBC78C3D36}" type="parTrans" cxnId="{BF1B78AB-D327-4FCF-BF25-C40CE96C88E6}">
      <dgm:prSet/>
      <dgm:spPr/>
      <dgm:t>
        <a:bodyPr/>
        <a:lstStyle/>
        <a:p>
          <a:endParaRPr lang="en-GB"/>
        </a:p>
      </dgm:t>
    </dgm:pt>
    <dgm:pt modelId="{F74B7D79-F81B-4BD3-A001-C64BBF8B0348}" type="sibTrans" cxnId="{BF1B78AB-D327-4FCF-BF25-C40CE96C88E6}">
      <dgm:prSet/>
      <dgm:spPr/>
      <dgm:t>
        <a:bodyPr/>
        <a:lstStyle/>
        <a:p>
          <a:endParaRPr lang="en-GB"/>
        </a:p>
      </dgm:t>
    </dgm:pt>
    <dgm:pt modelId="{9F44AFF5-063D-4CE8-AB55-8A81238296CD}">
      <dgm:prSet phldrT="[Text]"/>
      <dgm:spPr/>
      <dgm:t>
        <a:bodyPr/>
        <a:lstStyle/>
        <a:p>
          <a:r>
            <a:rPr lang="en-GB" dirty="0"/>
            <a:t> Review and revise management system</a:t>
          </a:r>
        </a:p>
      </dgm:t>
    </dgm:pt>
    <dgm:pt modelId="{6DDA1BA0-0471-4B32-A7A0-FE11C378E4A4}" type="parTrans" cxnId="{B203C227-F348-4746-8AA6-86201795B1B9}">
      <dgm:prSet/>
      <dgm:spPr/>
      <dgm:t>
        <a:bodyPr/>
        <a:lstStyle/>
        <a:p>
          <a:endParaRPr lang="en-GB"/>
        </a:p>
      </dgm:t>
    </dgm:pt>
    <dgm:pt modelId="{DAA8918E-1578-48F9-889F-A78DA0808478}" type="sibTrans" cxnId="{B203C227-F348-4746-8AA6-86201795B1B9}">
      <dgm:prSet/>
      <dgm:spPr/>
      <dgm:t>
        <a:bodyPr/>
        <a:lstStyle/>
        <a:p>
          <a:endParaRPr lang="en-GB"/>
        </a:p>
      </dgm:t>
    </dgm:pt>
    <dgm:pt modelId="{D08F1913-1AB8-4FDD-84BB-C05CACF6050B}">
      <dgm:prSet custT="1"/>
      <dgm:spPr/>
      <dgm:t>
        <a:bodyPr/>
        <a:lstStyle/>
        <a:p>
          <a:r>
            <a:rPr lang="en-GB" sz="800" dirty="0"/>
            <a:t>Risk Assessment</a:t>
          </a:r>
        </a:p>
        <a:p>
          <a:r>
            <a:rPr lang="en-GB" sz="800" dirty="0"/>
            <a:t>Part A</a:t>
          </a:r>
        </a:p>
      </dgm:t>
    </dgm:pt>
    <dgm:pt modelId="{79B78B11-ABF8-44A2-B507-971D9D1B3ACD}" type="parTrans" cxnId="{0C0CF308-4E80-4CC4-B9AB-1DC6D84FBF9A}">
      <dgm:prSet/>
      <dgm:spPr/>
      <dgm:t>
        <a:bodyPr/>
        <a:lstStyle/>
        <a:p>
          <a:endParaRPr lang="en-GB"/>
        </a:p>
      </dgm:t>
    </dgm:pt>
    <dgm:pt modelId="{C449A5CA-2784-40F3-89A7-647680DB89F9}" type="sibTrans" cxnId="{0C0CF308-4E80-4CC4-B9AB-1DC6D84FBF9A}">
      <dgm:prSet/>
      <dgm:spPr/>
      <dgm:t>
        <a:bodyPr/>
        <a:lstStyle/>
        <a:p>
          <a:endParaRPr lang="en-GB"/>
        </a:p>
      </dgm:t>
    </dgm:pt>
    <dgm:pt modelId="{A1A13315-AA2D-457A-B076-69A8B2AE3F22}">
      <dgm:prSet custT="1"/>
      <dgm:spPr/>
      <dgm:t>
        <a:bodyPr/>
        <a:lstStyle/>
        <a:p>
          <a:r>
            <a:rPr lang="en-GB" sz="800" dirty="0"/>
            <a:t>Risk Assessment Part B</a:t>
          </a:r>
        </a:p>
      </dgm:t>
    </dgm:pt>
    <dgm:pt modelId="{61C8E912-CED5-449E-9183-B13F689C2460}" type="parTrans" cxnId="{17258478-093A-4C93-9DDE-553FF0C8E8E0}">
      <dgm:prSet/>
      <dgm:spPr/>
      <dgm:t>
        <a:bodyPr/>
        <a:lstStyle/>
        <a:p>
          <a:endParaRPr lang="en-GB"/>
        </a:p>
      </dgm:t>
    </dgm:pt>
    <dgm:pt modelId="{2F6BBDC8-F78A-4C89-BE70-0C070F25E9BE}" type="sibTrans" cxnId="{17258478-093A-4C93-9DDE-553FF0C8E8E0}">
      <dgm:prSet/>
      <dgm:spPr/>
      <dgm:t>
        <a:bodyPr/>
        <a:lstStyle/>
        <a:p>
          <a:endParaRPr lang="en-GB"/>
        </a:p>
      </dgm:t>
    </dgm:pt>
    <dgm:pt modelId="{0D7A8405-13EE-4CDD-89C2-3003125C689E}">
      <dgm:prSet/>
      <dgm:spPr/>
      <dgm:t>
        <a:bodyPr/>
        <a:lstStyle/>
        <a:p>
          <a:pPr eaLnBrk="1" latinLnBrk="0"/>
          <a:r>
            <a:rPr lang="en-GB" dirty="0"/>
            <a:t> Gather specific relevant detailed data for Natechs</a:t>
          </a:r>
        </a:p>
      </dgm:t>
    </dgm:pt>
    <dgm:pt modelId="{16E3DE6E-396A-4611-8751-E730E27BA4EF}" type="parTrans" cxnId="{A75CD750-0591-47BC-8329-0A1F07232885}">
      <dgm:prSet/>
      <dgm:spPr/>
      <dgm:t>
        <a:bodyPr/>
        <a:lstStyle/>
        <a:p>
          <a:endParaRPr lang="en-GB"/>
        </a:p>
      </dgm:t>
    </dgm:pt>
    <dgm:pt modelId="{E2C57000-B634-49CB-BF8E-B731FDBC3C1C}" type="sibTrans" cxnId="{A75CD750-0591-47BC-8329-0A1F07232885}">
      <dgm:prSet/>
      <dgm:spPr/>
      <dgm:t>
        <a:bodyPr/>
        <a:lstStyle/>
        <a:p>
          <a:endParaRPr lang="en-GB"/>
        </a:p>
      </dgm:t>
    </dgm:pt>
    <dgm:pt modelId="{94241C28-861D-42EB-9FE8-63E0C1E76FE9}">
      <dgm:prSet/>
      <dgm:spPr/>
      <dgm:t>
        <a:bodyPr/>
        <a:lstStyle/>
        <a:p>
          <a:r>
            <a:rPr lang="en-GB" dirty="0"/>
            <a:t> Sensitivity analysis</a:t>
          </a:r>
        </a:p>
      </dgm:t>
    </dgm:pt>
    <dgm:pt modelId="{8845530A-FA8E-443E-89E3-D7766FCDA6CF}" type="parTrans" cxnId="{4C82ACCF-F9B0-43D4-9ADF-2E7E7BFB1CAA}">
      <dgm:prSet/>
      <dgm:spPr/>
      <dgm:t>
        <a:bodyPr/>
        <a:lstStyle/>
        <a:p>
          <a:endParaRPr lang="en-GB"/>
        </a:p>
      </dgm:t>
    </dgm:pt>
    <dgm:pt modelId="{604BE62D-E4E7-47E4-B9E2-2508EB5D167B}" type="sibTrans" cxnId="{4C82ACCF-F9B0-43D4-9ADF-2E7E7BFB1CAA}">
      <dgm:prSet/>
      <dgm:spPr/>
      <dgm:t>
        <a:bodyPr/>
        <a:lstStyle/>
        <a:p>
          <a:endParaRPr lang="en-GB"/>
        </a:p>
      </dgm:t>
    </dgm:pt>
    <dgm:pt modelId="{35F5FA6D-4296-4561-8814-9331FF29AD9E}">
      <dgm:prSet/>
      <dgm:spPr/>
      <dgm:t>
        <a:bodyPr/>
        <a:lstStyle/>
        <a:p>
          <a:r>
            <a:rPr lang="en-GB" dirty="0"/>
            <a:t> Risk trending /attribution</a:t>
          </a:r>
        </a:p>
      </dgm:t>
    </dgm:pt>
    <dgm:pt modelId="{3AFDF78E-42AB-474D-A207-9B6C82F97AAC}" type="parTrans" cxnId="{9364822E-EF5C-4D16-9D06-55A17DA26A87}">
      <dgm:prSet/>
      <dgm:spPr/>
      <dgm:t>
        <a:bodyPr/>
        <a:lstStyle/>
        <a:p>
          <a:endParaRPr lang="en-GB"/>
        </a:p>
      </dgm:t>
    </dgm:pt>
    <dgm:pt modelId="{A133D9CA-79BA-4570-8A80-DB59CDE2589F}" type="sibTrans" cxnId="{9364822E-EF5C-4D16-9D06-55A17DA26A87}">
      <dgm:prSet/>
      <dgm:spPr/>
      <dgm:t>
        <a:bodyPr/>
        <a:lstStyle/>
        <a:p>
          <a:endParaRPr lang="en-GB"/>
        </a:p>
      </dgm:t>
    </dgm:pt>
    <dgm:pt modelId="{736C70F5-71F8-4F9A-8856-04E4EDC602AE}">
      <dgm:prSet/>
      <dgm:spPr/>
      <dgm:t>
        <a:bodyPr/>
        <a:lstStyle/>
        <a:p>
          <a:pPr eaLnBrk="1" latinLnBrk="0"/>
          <a:r>
            <a:rPr lang="en-GB" dirty="0"/>
            <a:t> Risk evaluation</a:t>
          </a:r>
        </a:p>
      </dgm:t>
    </dgm:pt>
    <dgm:pt modelId="{7467199C-4C87-4E29-95B2-7767171AF291}" type="parTrans" cxnId="{0D678C1D-926E-4648-9923-831599D55845}">
      <dgm:prSet/>
      <dgm:spPr/>
      <dgm:t>
        <a:bodyPr/>
        <a:lstStyle/>
        <a:p>
          <a:endParaRPr lang="en-GB"/>
        </a:p>
      </dgm:t>
    </dgm:pt>
    <dgm:pt modelId="{3A125416-FB95-4669-9EA1-D564120A55A4}" type="sibTrans" cxnId="{0D678C1D-926E-4648-9923-831599D55845}">
      <dgm:prSet/>
      <dgm:spPr/>
      <dgm:t>
        <a:bodyPr/>
        <a:lstStyle/>
        <a:p>
          <a:endParaRPr lang="en-GB"/>
        </a:p>
      </dgm:t>
    </dgm:pt>
    <dgm:pt modelId="{241EE8F5-5A38-47FA-80F2-7D0971EC2202}">
      <dgm:prSet custT="1"/>
      <dgm:spPr/>
      <dgm:t>
        <a:bodyPr/>
        <a:lstStyle/>
        <a:p>
          <a:r>
            <a:rPr lang="en-GB" sz="800" dirty="0"/>
            <a:t>Monitoring, record and review actions</a:t>
          </a:r>
        </a:p>
      </dgm:t>
    </dgm:pt>
    <dgm:pt modelId="{952796B5-580E-49C2-97D7-033D27F6DDA4}" type="parTrans" cxnId="{C9ADD4E6-7BBD-4F93-A637-471D222A13A7}">
      <dgm:prSet/>
      <dgm:spPr/>
      <dgm:t>
        <a:bodyPr/>
        <a:lstStyle/>
        <a:p>
          <a:endParaRPr lang="en-GB"/>
        </a:p>
      </dgm:t>
    </dgm:pt>
    <dgm:pt modelId="{E2734F35-6E89-473C-BAC0-6412D6445C8A}" type="sibTrans" cxnId="{C9ADD4E6-7BBD-4F93-A637-471D222A13A7}">
      <dgm:prSet/>
      <dgm:spPr/>
      <dgm:t>
        <a:bodyPr/>
        <a:lstStyle/>
        <a:p>
          <a:endParaRPr lang="en-GB"/>
        </a:p>
      </dgm:t>
    </dgm:pt>
    <dgm:pt modelId="{142A288E-8904-45F6-9F45-9B318D03E92D}">
      <dgm:prSet/>
      <dgm:spPr/>
      <dgm:t>
        <a:bodyPr/>
        <a:lstStyle/>
        <a:p>
          <a:r>
            <a:rPr lang="en-GB" dirty="0"/>
            <a:t> Monitor, record and review the adaptation plan </a:t>
          </a:r>
        </a:p>
      </dgm:t>
    </dgm:pt>
    <dgm:pt modelId="{7DA1628E-BEC0-4BB9-8AAB-90527F0DDC93}" type="parTrans" cxnId="{D02CE8D8-3DFD-4FCB-857C-604A59CBDD9E}">
      <dgm:prSet/>
      <dgm:spPr/>
      <dgm:t>
        <a:bodyPr/>
        <a:lstStyle/>
        <a:p>
          <a:endParaRPr lang="en-GB"/>
        </a:p>
      </dgm:t>
    </dgm:pt>
    <dgm:pt modelId="{1B1ED472-2A1B-4D32-AB65-567BB505E9DA}" type="sibTrans" cxnId="{D02CE8D8-3DFD-4FCB-857C-604A59CBDD9E}">
      <dgm:prSet/>
      <dgm:spPr/>
      <dgm:t>
        <a:bodyPr/>
        <a:lstStyle/>
        <a:p>
          <a:endParaRPr lang="en-GB"/>
        </a:p>
      </dgm:t>
    </dgm:pt>
    <dgm:pt modelId="{BB08A87F-ECDE-483D-B856-7ED12ECE4891}">
      <dgm:prSet/>
      <dgm:spPr/>
      <dgm:t>
        <a:bodyPr/>
        <a:lstStyle/>
        <a:p>
          <a:r>
            <a:rPr lang="en-GB" dirty="0"/>
            <a:t> Monitor, record and review climate relevant data</a:t>
          </a:r>
        </a:p>
      </dgm:t>
    </dgm:pt>
    <dgm:pt modelId="{4E597C74-5DAA-4E54-B6DB-3AB7556432B8}" type="parTrans" cxnId="{C1D7E258-1777-4259-888D-C3438B8ABE4A}">
      <dgm:prSet/>
      <dgm:spPr/>
      <dgm:t>
        <a:bodyPr/>
        <a:lstStyle/>
        <a:p>
          <a:endParaRPr lang="en-GB"/>
        </a:p>
      </dgm:t>
    </dgm:pt>
    <dgm:pt modelId="{AF331A89-745D-4260-B4C0-F6C56E596BBA}" type="sibTrans" cxnId="{C1D7E258-1777-4259-888D-C3438B8ABE4A}">
      <dgm:prSet/>
      <dgm:spPr/>
      <dgm:t>
        <a:bodyPr/>
        <a:lstStyle/>
        <a:p>
          <a:endParaRPr lang="en-GB"/>
        </a:p>
      </dgm:t>
    </dgm:pt>
    <dgm:pt modelId="{39CF4D2A-BCB7-4F3C-B099-877959A69BE9}">
      <dgm:prSet phldrT="[Text]"/>
      <dgm:spPr/>
      <dgm:t>
        <a:bodyPr/>
        <a:lstStyle/>
        <a:p>
          <a:r>
            <a:rPr lang="en-GB" dirty="0"/>
            <a:t> Identify and appraise necessary risk reduction measures</a:t>
          </a:r>
        </a:p>
      </dgm:t>
    </dgm:pt>
    <dgm:pt modelId="{2455B554-BC78-474D-86DC-7240CAD01F9B}" type="parTrans" cxnId="{64409E38-E850-447A-8834-B0184ACAE253}">
      <dgm:prSet/>
      <dgm:spPr/>
      <dgm:t>
        <a:bodyPr/>
        <a:lstStyle/>
        <a:p>
          <a:endParaRPr lang="en-GB"/>
        </a:p>
      </dgm:t>
    </dgm:pt>
    <dgm:pt modelId="{9925A4A0-05B9-469F-9D23-CDC7038B9FC7}" type="sibTrans" cxnId="{64409E38-E850-447A-8834-B0184ACAE253}">
      <dgm:prSet/>
      <dgm:spPr/>
      <dgm:t>
        <a:bodyPr/>
        <a:lstStyle/>
        <a:p>
          <a:endParaRPr lang="en-GB"/>
        </a:p>
      </dgm:t>
    </dgm:pt>
    <dgm:pt modelId="{573962FA-00D4-437A-A483-E216DFBC7A00}">
      <dgm:prSet/>
      <dgm:spPr/>
      <dgm:t>
        <a:bodyPr/>
        <a:lstStyle/>
        <a:p>
          <a:pPr eaLnBrk="1" latinLnBrk="0"/>
          <a:r>
            <a:rPr lang="en-GB" dirty="0"/>
            <a:t> Natech MAH risk analysis</a:t>
          </a:r>
        </a:p>
      </dgm:t>
    </dgm:pt>
    <dgm:pt modelId="{DB8B8B04-FAB6-48FF-B849-46F506BB7CC4}" type="parTrans" cxnId="{CF4ADAE6-44C8-49B6-B565-AE24F658ECA4}">
      <dgm:prSet/>
      <dgm:spPr/>
      <dgm:t>
        <a:bodyPr/>
        <a:lstStyle/>
        <a:p>
          <a:endParaRPr lang="en-GB"/>
        </a:p>
      </dgm:t>
    </dgm:pt>
    <dgm:pt modelId="{293134A3-51F2-4B0A-A344-C685F0570BB1}" type="sibTrans" cxnId="{CF4ADAE6-44C8-49B6-B565-AE24F658ECA4}">
      <dgm:prSet/>
      <dgm:spPr/>
      <dgm:t>
        <a:bodyPr/>
        <a:lstStyle/>
        <a:p>
          <a:endParaRPr lang="en-GB"/>
        </a:p>
      </dgm:t>
    </dgm:pt>
    <dgm:pt modelId="{91F72143-0D87-47E7-84B5-1BD064D2E5A9}">
      <dgm:prSet/>
      <dgm:spPr/>
      <dgm:t>
        <a:bodyPr/>
        <a:lstStyle/>
        <a:p>
          <a:r>
            <a:rPr lang="en-GB" dirty="0"/>
            <a:t> Ensure top management oversight</a:t>
          </a:r>
        </a:p>
      </dgm:t>
    </dgm:pt>
    <dgm:pt modelId="{727712F3-3740-4ED4-B7D9-82A0D2FE0998}" type="parTrans" cxnId="{0522DEAD-A670-44D7-A9E0-BDC974FA9AFA}">
      <dgm:prSet/>
      <dgm:spPr/>
      <dgm:t>
        <a:bodyPr/>
        <a:lstStyle/>
        <a:p>
          <a:endParaRPr lang="en-GB"/>
        </a:p>
      </dgm:t>
    </dgm:pt>
    <dgm:pt modelId="{1FC4750A-3763-4986-BECA-C254DAFF1332}" type="sibTrans" cxnId="{0522DEAD-A670-44D7-A9E0-BDC974FA9AFA}">
      <dgm:prSet/>
      <dgm:spPr/>
      <dgm:t>
        <a:bodyPr/>
        <a:lstStyle/>
        <a:p>
          <a:endParaRPr lang="en-GB"/>
        </a:p>
      </dgm:t>
    </dgm:pt>
    <dgm:pt modelId="{027FBAF5-DEF2-42AB-A50F-261C92FAD3B3}">
      <dgm:prSet phldrT="[Text]" custT="1"/>
      <dgm:spPr>
        <a:solidFill>
          <a:srgbClr val="4472C4"/>
        </a:solidFill>
      </dgm:spPr>
      <dgm:t>
        <a:bodyPr/>
        <a:lstStyle/>
        <a:p>
          <a:r>
            <a:rPr lang="en-GB" sz="800" dirty="0"/>
            <a:t>Find potential impacts</a:t>
          </a:r>
        </a:p>
      </dgm:t>
    </dgm:pt>
    <dgm:pt modelId="{9580D614-9D13-4B9A-AAA3-A56E9B021165}" type="sibTrans" cxnId="{5F0009A0-7415-4EC9-B67E-EF3F6BE0938F}">
      <dgm:prSet/>
      <dgm:spPr/>
      <dgm:t>
        <a:bodyPr/>
        <a:lstStyle/>
        <a:p>
          <a:endParaRPr lang="en-GB"/>
        </a:p>
      </dgm:t>
    </dgm:pt>
    <dgm:pt modelId="{C0E28C1C-9689-4497-A9BE-9B362D7D595E}" type="parTrans" cxnId="{5F0009A0-7415-4EC9-B67E-EF3F6BE0938F}">
      <dgm:prSet/>
      <dgm:spPr/>
      <dgm:t>
        <a:bodyPr/>
        <a:lstStyle/>
        <a:p>
          <a:endParaRPr lang="en-GB"/>
        </a:p>
      </dgm:t>
    </dgm:pt>
    <dgm:pt modelId="{189D4FCF-DE49-4BF5-A6F3-35E3DB9C59A4}">
      <dgm:prSet phldrT="[Text]"/>
      <dgm:spPr/>
      <dgm:t>
        <a:bodyPr/>
        <a:lstStyle/>
        <a:p>
          <a:r>
            <a:rPr lang="en-GB" dirty="0"/>
            <a:t> Identify Natechs and other climate change impacts relevant to COMAH</a:t>
          </a:r>
        </a:p>
      </dgm:t>
    </dgm:pt>
    <dgm:pt modelId="{64815471-4AC3-41C4-8096-5395E8987AA8}" type="sibTrans" cxnId="{7DE6F2BF-0168-4DC8-859B-75BCF8FA06A1}">
      <dgm:prSet/>
      <dgm:spPr/>
      <dgm:t>
        <a:bodyPr/>
        <a:lstStyle/>
        <a:p>
          <a:endParaRPr lang="en-GB"/>
        </a:p>
      </dgm:t>
    </dgm:pt>
    <dgm:pt modelId="{EC2630F8-A3CC-41CA-83CF-F8F43D5E9B6D}" type="parTrans" cxnId="{7DE6F2BF-0168-4DC8-859B-75BCF8FA06A1}">
      <dgm:prSet/>
      <dgm:spPr/>
      <dgm:t>
        <a:bodyPr/>
        <a:lstStyle/>
        <a:p>
          <a:endParaRPr lang="en-GB"/>
        </a:p>
      </dgm:t>
    </dgm:pt>
    <dgm:pt modelId="{BE0B8B00-714D-4044-B8E2-947445D8B3B6}">
      <dgm:prSet phldrT="[Text]"/>
      <dgm:spPr/>
      <dgm:t>
        <a:bodyPr/>
        <a:lstStyle/>
        <a:p>
          <a:r>
            <a:rPr lang="en-GB" dirty="0"/>
            <a:t> Collate relevant data</a:t>
          </a:r>
        </a:p>
      </dgm:t>
    </dgm:pt>
    <dgm:pt modelId="{F966DA1E-A257-4B44-90B0-E7AAF82A8AF9}" type="sibTrans" cxnId="{C470C861-C27C-46FC-A688-A2826C15F4DE}">
      <dgm:prSet/>
      <dgm:spPr/>
      <dgm:t>
        <a:bodyPr/>
        <a:lstStyle/>
        <a:p>
          <a:endParaRPr lang="en-GB"/>
        </a:p>
      </dgm:t>
    </dgm:pt>
    <dgm:pt modelId="{9774C025-F0C9-4719-8083-9071C5C9A715}" type="parTrans" cxnId="{C470C861-C27C-46FC-A688-A2826C15F4DE}">
      <dgm:prSet/>
      <dgm:spPr/>
      <dgm:t>
        <a:bodyPr/>
        <a:lstStyle/>
        <a:p>
          <a:endParaRPr lang="en-GB"/>
        </a:p>
      </dgm:t>
    </dgm:pt>
    <dgm:pt modelId="{22A7A98E-0359-4885-9B46-A16434E0B258}">
      <dgm:prSet phldrT="[Text]"/>
      <dgm:spPr/>
      <dgm:t>
        <a:bodyPr/>
        <a:lstStyle/>
        <a:p>
          <a:r>
            <a:rPr lang="en-GB" dirty="0"/>
            <a:t> Major hazard identification &amp; evaluation procedure* inclusive of Natechs                               </a:t>
          </a:r>
        </a:p>
      </dgm:t>
    </dgm:pt>
    <dgm:pt modelId="{477E16EB-882C-4F1A-8E8E-F7680D630CC3}" type="sibTrans" cxnId="{7E5B55BC-819F-42E9-8A65-5112504376BA}">
      <dgm:prSet/>
      <dgm:spPr/>
      <dgm:t>
        <a:bodyPr/>
        <a:lstStyle/>
        <a:p>
          <a:endParaRPr lang="en-GB"/>
        </a:p>
      </dgm:t>
    </dgm:pt>
    <dgm:pt modelId="{F325AD91-45FE-43F2-90A3-90575C3D7C0A}" type="parTrans" cxnId="{7E5B55BC-819F-42E9-8A65-5112504376BA}">
      <dgm:prSet/>
      <dgm:spPr/>
      <dgm:t>
        <a:bodyPr/>
        <a:lstStyle/>
        <a:p>
          <a:endParaRPr lang="en-GB"/>
        </a:p>
      </dgm:t>
    </dgm:pt>
    <dgm:pt modelId="{F68A3271-C74A-4955-91F8-6A962C5D0E5E}" type="pres">
      <dgm:prSet presAssocID="{1654ECA1-E32C-4CF0-A9AF-90360F9C5867}" presName="linearFlow" presStyleCnt="0">
        <dgm:presLayoutVars>
          <dgm:dir/>
          <dgm:animLvl val="lvl"/>
          <dgm:resizeHandles val="exact"/>
        </dgm:presLayoutVars>
      </dgm:prSet>
      <dgm:spPr/>
    </dgm:pt>
    <dgm:pt modelId="{21FFD926-C90C-4171-8548-EDD2FD1A8168}" type="pres">
      <dgm:prSet presAssocID="{027FBAF5-DEF2-42AB-A50F-261C92FAD3B3}" presName="composite" presStyleCnt="0"/>
      <dgm:spPr/>
    </dgm:pt>
    <dgm:pt modelId="{FE0E85DD-8B09-4BE8-B713-8A511150D8F7}" type="pres">
      <dgm:prSet presAssocID="{027FBAF5-DEF2-42AB-A50F-261C92FAD3B3}" presName="parentText" presStyleLbl="alignNode1" presStyleIdx="0" presStyleCnt="6">
        <dgm:presLayoutVars>
          <dgm:chMax val="1"/>
          <dgm:bulletEnabled val="1"/>
        </dgm:presLayoutVars>
      </dgm:prSet>
      <dgm:spPr/>
    </dgm:pt>
    <dgm:pt modelId="{10585E86-B3B5-4A39-8DC6-FA332AF2946E}" type="pres">
      <dgm:prSet presAssocID="{027FBAF5-DEF2-42AB-A50F-261C92FAD3B3}" presName="descendantText" presStyleLbl="alignAcc1" presStyleIdx="0" presStyleCnt="6">
        <dgm:presLayoutVars>
          <dgm:bulletEnabled val="1"/>
        </dgm:presLayoutVars>
      </dgm:prSet>
      <dgm:spPr/>
    </dgm:pt>
    <dgm:pt modelId="{AE5C8A6F-9E4A-4423-B84E-BA4B1D766430}" type="pres">
      <dgm:prSet presAssocID="{9580D614-9D13-4B9A-AAA3-A56E9B021165}" presName="sp" presStyleCnt="0"/>
      <dgm:spPr/>
    </dgm:pt>
    <dgm:pt modelId="{30F18980-7420-4CDD-AE9D-86A15B16A2F4}" type="pres">
      <dgm:prSet presAssocID="{D08F1913-1AB8-4FDD-84BB-C05CACF6050B}" presName="composite" presStyleCnt="0"/>
      <dgm:spPr/>
    </dgm:pt>
    <dgm:pt modelId="{5787B655-EE94-41D6-AA12-E498EAAB1804}" type="pres">
      <dgm:prSet presAssocID="{D08F1913-1AB8-4FDD-84BB-C05CACF6050B}" presName="parentText" presStyleLbl="alignNode1" presStyleIdx="1" presStyleCnt="6">
        <dgm:presLayoutVars>
          <dgm:chMax val="1"/>
          <dgm:bulletEnabled val="1"/>
        </dgm:presLayoutVars>
      </dgm:prSet>
      <dgm:spPr/>
    </dgm:pt>
    <dgm:pt modelId="{B2086417-F3AA-4AED-A925-C45AFA4104D0}" type="pres">
      <dgm:prSet presAssocID="{D08F1913-1AB8-4FDD-84BB-C05CACF6050B}" presName="descendantText" presStyleLbl="alignAcc1" presStyleIdx="1" presStyleCnt="6">
        <dgm:presLayoutVars>
          <dgm:bulletEnabled val="1"/>
        </dgm:presLayoutVars>
      </dgm:prSet>
      <dgm:spPr/>
    </dgm:pt>
    <dgm:pt modelId="{56189798-46AA-4065-9336-7C1CD3FDEC5A}" type="pres">
      <dgm:prSet presAssocID="{C449A5CA-2784-40F3-89A7-647680DB89F9}" presName="sp" presStyleCnt="0"/>
      <dgm:spPr/>
    </dgm:pt>
    <dgm:pt modelId="{8D3C9D54-1291-4108-9EA5-CC50AC6F0DFC}" type="pres">
      <dgm:prSet presAssocID="{A1A13315-AA2D-457A-B076-69A8B2AE3F22}" presName="composite" presStyleCnt="0"/>
      <dgm:spPr/>
    </dgm:pt>
    <dgm:pt modelId="{EA01B7E2-55FB-4D90-9253-4CB38542271B}" type="pres">
      <dgm:prSet presAssocID="{A1A13315-AA2D-457A-B076-69A8B2AE3F22}" presName="parentText" presStyleLbl="alignNode1" presStyleIdx="2" presStyleCnt="6">
        <dgm:presLayoutVars>
          <dgm:chMax val="1"/>
          <dgm:bulletEnabled val="1"/>
        </dgm:presLayoutVars>
      </dgm:prSet>
      <dgm:spPr/>
    </dgm:pt>
    <dgm:pt modelId="{1CA673A0-04D8-42C2-8040-1EA44A13D43B}" type="pres">
      <dgm:prSet presAssocID="{A1A13315-AA2D-457A-B076-69A8B2AE3F22}" presName="descendantText" presStyleLbl="alignAcc1" presStyleIdx="2" presStyleCnt="6">
        <dgm:presLayoutVars>
          <dgm:bulletEnabled val="1"/>
        </dgm:presLayoutVars>
      </dgm:prSet>
      <dgm:spPr/>
    </dgm:pt>
    <dgm:pt modelId="{F71F57EB-9CB0-4F4F-8F38-2DE7514CD8AD}" type="pres">
      <dgm:prSet presAssocID="{2F6BBDC8-F78A-4C89-BE70-0C070F25E9BE}" presName="sp" presStyleCnt="0"/>
      <dgm:spPr/>
    </dgm:pt>
    <dgm:pt modelId="{60C7E3CF-4AE6-484C-9C06-C673910FA600}" type="pres">
      <dgm:prSet presAssocID="{23FC3D15-A130-4739-B2CB-50FF55938246}" presName="composite" presStyleCnt="0"/>
      <dgm:spPr/>
    </dgm:pt>
    <dgm:pt modelId="{B9DC9256-D4C4-411D-A0EA-CCADDF2589F5}" type="pres">
      <dgm:prSet presAssocID="{23FC3D15-A130-4739-B2CB-50FF55938246}" presName="parentText" presStyleLbl="alignNode1" presStyleIdx="3" presStyleCnt="6">
        <dgm:presLayoutVars>
          <dgm:chMax val="1"/>
          <dgm:bulletEnabled val="1"/>
        </dgm:presLayoutVars>
      </dgm:prSet>
      <dgm:spPr/>
    </dgm:pt>
    <dgm:pt modelId="{4DCB263D-B8CC-4DDD-ADC9-F9491D4D6F74}" type="pres">
      <dgm:prSet presAssocID="{23FC3D15-A130-4739-B2CB-50FF55938246}" presName="descendantText" presStyleLbl="alignAcc1" presStyleIdx="3" presStyleCnt="6">
        <dgm:presLayoutVars>
          <dgm:bulletEnabled val="1"/>
        </dgm:presLayoutVars>
      </dgm:prSet>
      <dgm:spPr/>
    </dgm:pt>
    <dgm:pt modelId="{207204FE-4263-4545-A0B2-4180F2288DC0}" type="pres">
      <dgm:prSet presAssocID="{A5634C9D-D6F9-4DBA-AC3C-E4A368F7B839}" presName="sp" presStyleCnt="0"/>
      <dgm:spPr/>
    </dgm:pt>
    <dgm:pt modelId="{148E48FD-B9CF-4A58-9850-497AAE39B0D4}" type="pres">
      <dgm:prSet presAssocID="{67350D4E-ADD9-4BBE-BCB1-1908938ED128}" presName="composite" presStyleCnt="0"/>
      <dgm:spPr/>
    </dgm:pt>
    <dgm:pt modelId="{7FAA3E23-B54E-4BB3-AA14-2075AEABD447}" type="pres">
      <dgm:prSet presAssocID="{67350D4E-ADD9-4BBE-BCB1-1908938ED128}" presName="parentText" presStyleLbl="alignNode1" presStyleIdx="4" presStyleCnt="6">
        <dgm:presLayoutVars>
          <dgm:chMax val="1"/>
          <dgm:bulletEnabled val="1"/>
        </dgm:presLayoutVars>
      </dgm:prSet>
      <dgm:spPr/>
    </dgm:pt>
    <dgm:pt modelId="{FA9A7340-8D0E-4FD0-AC5A-850C69F6D4AE}" type="pres">
      <dgm:prSet presAssocID="{67350D4E-ADD9-4BBE-BCB1-1908938ED128}" presName="descendantText" presStyleLbl="alignAcc1" presStyleIdx="4" presStyleCnt="6">
        <dgm:presLayoutVars>
          <dgm:bulletEnabled val="1"/>
        </dgm:presLayoutVars>
      </dgm:prSet>
      <dgm:spPr/>
    </dgm:pt>
    <dgm:pt modelId="{0FDE0173-DE01-45C8-BB6C-B3459D3B7102}" type="pres">
      <dgm:prSet presAssocID="{3D14B832-7238-4EC1-98DD-74D839D0EDE9}" presName="sp" presStyleCnt="0"/>
      <dgm:spPr/>
    </dgm:pt>
    <dgm:pt modelId="{B823CA7D-358E-42DD-A585-46B1C4254139}" type="pres">
      <dgm:prSet presAssocID="{241EE8F5-5A38-47FA-80F2-7D0971EC2202}" presName="composite" presStyleCnt="0"/>
      <dgm:spPr/>
    </dgm:pt>
    <dgm:pt modelId="{56753B38-C1FA-4936-943F-04B0085CB587}" type="pres">
      <dgm:prSet presAssocID="{241EE8F5-5A38-47FA-80F2-7D0971EC2202}" presName="parentText" presStyleLbl="alignNode1" presStyleIdx="5" presStyleCnt="6">
        <dgm:presLayoutVars>
          <dgm:chMax val="1"/>
          <dgm:bulletEnabled val="1"/>
        </dgm:presLayoutVars>
      </dgm:prSet>
      <dgm:spPr/>
    </dgm:pt>
    <dgm:pt modelId="{F57C06EF-A6C9-4286-9323-2C5A2A8F2796}" type="pres">
      <dgm:prSet presAssocID="{241EE8F5-5A38-47FA-80F2-7D0971EC2202}" presName="descendantText" presStyleLbl="alignAcc1" presStyleIdx="5" presStyleCnt="6">
        <dgm:presLayoutVars>
          <dgm:bulletEnabled val="1"/>
        </dgm:presLayoutVars>
      </dgm:prSet>
      <dgm:spPr/>
    </dgm:pt>
  </dgm:ptLst>
  <dgm:cxnLst>
    <dgm:cxn modelId="{AA6C2A02-B084-460C-B6D8-C0A295369CAB}" type="presOf" srcId="{D08F1913-1AB8-4FDD-84BB-C05CACF6050B}" destId="{5787B655-EE94-41D6-AA12-E498EAAB1804}" srcOrd="0" destOrd="0" presId="urn:microsoft.com/office/officeart/2005/8/layout/chevron2"/>
    <dgm:cxn modelId="{0C0CF308-4E80-4CC4-B9AB-1DC6D84FBF9A}" srcId="{1654ECA1-E32C-4CF0-A9AF-90360F9C5867}" destId="{D08F1913-1AB8-4FDD-84BB-C05CACF6050B}" srcOrd="1" destOrd="0" parTransId="{79B78B11-ABF8-44A2-B507-971D9D1B3ACD}" sibTransId="{C449A5CA-2784-40F3-89A7-647680DB89F9}"/>
    <dgm:cxn modelId="{9E768618-E53C-427A-A9C8-2DB423BA64BB}" type="presOf" srcId="{189D4FCF-DE49-4BF5-A6F3-35E3DB9C59A4}" destId="{10585E86-B3B5-4A39-8DC6-FA332AF2946E}" srcOrd="0" destOrd="2" presId="urn:microsoft.com/office/officeart/2005/8/layout/chevron2"/>
    <dgm:cxn modelId="{0D678C1D-926E-4648-9923-831599D55845}" srcId="{D08F1913-1AB8-4FDD-84BB-C05CACF6050B}" destId="{736C70F5-71F8-4F9A-8856-04E4EDC602AE}" srcOrd="2" destOrd="0" parTransId="{7467199C-4C87-4E29-95B2-7767171AF291}" sibTransId="{3A125416-FB95-4669-9EA1-D564120A55A4}"/>
    <dgm:cxn modelId="{9E597D20-ECC4-47B3-8886-FBA840A86319}" type="presOf" srcId="{35F5FA6D-4296-4561-8814-9331FF29AD9E}" destId="{1CA673A0-04D8-42C2-8040-1EA44A13D43B}" srcOrd="0" destOrd="1" presId="urn:microsoft.com/office/officeart/2005/8/layout/chevron2"/>
    <dgm:cxn modelId="{ECD3B824-C6D3-45C7-9C7C-261512411174}" type="presOf" srcId="{94241C28-861D-42EB-9FE8-63E0C1E76FE9}" destId="{1CA673A0-04D8-42C2-8040-1EA44A13D43B}" srcOrd="0" destOrd="0" presId="urn:microsoft.com/office/officeart/2005/8/layout/chevron2"/>
    <dgm:cxn modelId="{B203C227-F348-4746-8AA6-86201795B1B9}" srcId="{67350D4E-ADD9-4BBE-BCB1-1908938ED128}" destId="{9F44AFF5-063D-4CE8-AB55-8A81238296CD}" srcOrd="1" destOrd="0" parTransId="{6DDA1BA0-0471-4B32-A7A0-FE11C378E4A4}" sibTransId="{DAA8918E-1578-48F9-889F-A78DA0808478}"/>
    <dgm:cxn modelId="{9364822E-EF5C-4D16-9D06-55A17DA26A87}" srcId="{A1A13315-AA2D-457A-B076-69A8B2AE3F22}" destId="{35F5FA6D-4296-4561-8814-9331FF29AD9E}" srcOrd="1" destOrd="0" parTransId="{3AFDF78E-42AB-474D-A207-9B6C82F97AAC}" sibTransId="{A133D9CA-79BA-4570-8A80-DB59CDE2589F}"/>
    <dgm:cxn modelId="{64409E38-E850-447A-8834-B0184ACAE253}" srcId="{23FC3D15-A130-4739-B2CB-50FF55938246}" destId="{39CF4D2A-BCB7-4F3C-B099-877959A69BE9}" srcOrd="1" destOrd="0" parTransId="{2455B554-BC78-474D-86DC-7240CAD01F9B}" sibTransId="{9925A4A0-05B9-469F-9D23-CDC7038B9FC7}"/>
    <dgm:cxn modelId="{E772E440-7443-493D-A651-DDF0D7A68490}" srcId="{1654ECA1-E32C-4CF0-A9AF-90360F9C5867}" destId="{23FC3D15-A130-4739-B2CB-50FF55938246}" srcOrd="3" destOrd="0" parTransId="{FF34F142-F5A1-4337-BCCD-02F780FD3A8D}" sibTransId="{A5634C9D-D6F9-4DBA-AC3C-E4A368F7B839}"/>
    <dgm:cxn modelId="{C470C861-C27C-46FC-A688-A2826C15F4DE}" srcId="{027FBAF5-DEF2-42AB-A50F-261C92FAD3B3}" destId="{BE0B8B00-714D-4044-B8E2-947445D8B3B6}" srcOrd="1" destOrd="0" parTransId="{9774C025-F0C9-4719-8083-9071C5C9A715}" sibTransId="{F966DA1E-A257-4B44-90B0-E7AAF82A8AF9}"/>
    <dgm:cxn modelId="{CD949668-4961-4CC1-AE60-97ED8A8712B2}" type="presOf" srcId="{142A288E-8904-45F6-9F45-9B318D03E92D}" destId="{F57C06EF-A6C9-4286-9323-2C5A2A8F2796}" srcOrd="0" destOrd="0" presId="urn:microsoft.com/office/officeart/2005/8/layout/chevron2"/>
    <dgm:cxn modelId="{7D7FDF4E-3BE9-427B-8F1D-214E4B92AB56}" type="presOf" srcId="{FEC8B5AB-D971-44EC-A37D-5B4F6BD56C31}" destId="{4DCB263D-B8CC-4DDD-ADC9-F9491D4D6F74}" srcOrd="0" destOrd="0" presId="urn:microsoft.com/office/officeart/2005/8/layout/chevron2"/>
    <dgm:cxn modelId="{806CB64F-B2D9-4079-AE10-026BDF4BD086}" type="presOf" srcId="{573962FA-00D4-437A-A483-E216DFBC7A00}" destId="{B2086417-F3AA-4AED-A925-C45AFA4104D0}" srcOrd="0" destOrd="1" presId="urn:microsoft.com/office/officeart/2005/8/layout/chevron2"/>
    <dgm:cxn modelId="{851ECF6F-2C65-4088-A8B6-FBBA514932DE}" type="presOf" srcId="{39CF4D2A-BCB7-4F3C-B099-877959A69BE9}" destId="{4DCB263D-B8CC-4DDD-ADC9-F9491D4D6F74}" srcOrd="0" destOrd="1" presId="urn:microsoft.com/office/officeart/2005/8/layout/chevron2"/>
    <dgm:cxn modelId="{A75CD750-0591-47BC-8329-0A1F07232885}" srcId="{D08F1913-1AB8-4FDD-84BB-C05CACF6050B}" destId="{0D7A8405-13EE-4CDD-89C2-3003125C689E}" srcOrd="0" destOrd="0" parTransId="{16E3DE6E-396A-4611-8751-E730E27BA4EF}" sibTransId="{E2C57000-B634-49CB-BF8E-B731FDBC3C1C}"/>
    <dgm:cxn modelId="{D82DE952-D137-4ACD-9A54-E111FA1271B1}" type="presOf" srcId="{241EE8F5-5A38-47FA-80F2-7D0971EC2202}" destId="{56753B38-C1FA-4936-943F-04B0085CB587}" srcOrd="0" destOrd="0" presId="urn:microsoft.com/office/officeart/2005/8/layout/chevron2"/>
    <dgm:cxn modelId="{1D3C9054-F0C2-49B6-848A-336D03CE47A4}" type="presOf" srcId="{1654ECA1-E32C-4CF0-A9AF-90360F9C5867}" destId="{F68A3271-C74A-4955-91F8-6A962C5D0E5E}" srcOrd="0" destOrd="0" presId="urn:microsoft.com/office/officeart/2005/8/layout/chevron2"/>
    <dgm:cxn modelId="{41330375-6329-4F40-AF7A-5D21F517E3BE}" type="presOf" srcId="{027FBAF5-DEF2-42AB-A50F-261C92FAD3B3}" destId="{FE0E85DD-8B09-4BE8-B713-8A511150D8F7}" srcOrd="0" destOrd="0" presId="urn:microsoft.com/office/officeart/2005/8/layout/chevron2"/>
    <dgm:cxn modelId="{17258478-093A-4C93-9DDE-553FF0C8E8E0}" srcId="{1654ECA1-E32C-4CF0-A9AF-90360F9C5867}" destId="{A1A13315-AA2D-457A-B076-69A8B2AE3F22}" srcOrd="2" destOrd="0" parTransId="{61C8E912-CED5-449E-9183-B13F689C2460}" sibTransId="{2F6BBDC8-F78A-4C89-BE70-0C070F25E9BE}"/>
    <dgm:cxn modelId="{C1D7E258-1777-4259-888D-C3438B8ABE4A}" srcId="{241EE8F5-5A38-47FA-80F2-7D0971EC2202}" destId="{BB08A87F-ECDE-483D-B856-7ED12ECE4891}" srcOrd="1" destOrd="0" parTransId="{4E597C74-5DAA-4E54-B6DB-3AB7556432B8}" sibTransId="{AF331A89-745D-4260-B4C0-F6C56E596BBA}"/>
    <dgm:cxn modelId="{70989083-D3AC-40CC-9822-A16EB0234083}" type="presOf" srcId="{22A7A98E-0359-4885-9B46-A16434E0B258}" destId="{10585E86-B3B5-4A39-8DC6-FA332AF2946E}" srcOrd="0" destOrd="0" presId="urn:microsoft.com/office/officeart/2005/8/layout/chevron2"/>
    <dgm:cxn modelId="{C33E798D-35B3-4815-8AE0-C0E5F4C54DFD}" type="presOf" srcId="{BB08A87F-ECDE-483D-B856-7ED12ECE4891}" destId="{F57C06EF-A6C9-4286-9323-2C5A2A8F2796}" srcOrd="0" destOrd="1" presId="urn:microsoft.com/office/officeart/2005/8/layout/chevron2"/>
    <dgm:cxn modelId="{7F94DC9E-13DB-438F-9915-E7C6E57BBD5B}" type="presOf" srcId="{BE0B8B00-714D-4044-B8E2-947445D8B3B6}" destId="{10585E86-B3B5-4A39-8DC6-FA332AF2946E}" srcOrd="0" destOrd="1" presId="urn:microsoft.com/office/officeart/2005/8/layout/chevron2"/>
    <dgm:cxn modelId="{5F0009A0-7415-4EC9-B67E-EF3F6BE0938F}" srcId="{1654ECA1-E32C-4CF0-A9AF-90360F9C5867}" destId="{027FBAF5-DEF2-42AB-A50F-261C92FAD3B3}" srcOrd="0" destOrd="0" parTransId="{C0E28C1C-9689-4497-A9BE-9B362D7D595E}" sibTransId="{9580D614-9D13-4B9A-AAA3-A56E9B021165}"/>
    <dgm:cxn modelId="{999334A1-5F8B-4AC6-AF8F-6432511B6F11}" type="presOf" srcId="{91F72143-0D87-47E7-84B5-1BD064D2E5A9}" destId="{F57C06EF-A6C9-4286-9323-2C5A2A8F2796}" srcOrd="0" destOrd="2" presId="urn:microsoft.com/office/officeart/2005/8/layout/chevron2"/>
    <dgm:cxn modelId="{BF1B78AB-D327-4FCF-BF25-C40CE96C88E6}" srcId="{67350D4E-ADD9-4BBE-BCB1-1908938ED128}" destId="{ACB7F5F8-FAC2-4045-8CF4-5C482D9C5151}" srcOrd="0" destOrd="0" parTransId="{C0AE2CC0-83D6-47EC-903C-D0CBC78C3D36}" sibTransId="{F74B7D79-F81B-4BD3-A001-C64BBF8B0348}"/>
    <dgm:cxn modelId="{0522DEAD-A670-44D7-A9E0-BDC974FA9AFA}" srcId="{241EE8F5-5A38-47FA-80F2-7D0971EC2202}" destId="{91F72143-0D87-47E7-84B5-1BD064D2E5A9}" srcOrd="2" destOrd="0" parTransId="{727712F3-3740-4ED4-B7D9-82A0D2FE0998}" sibTransId="{1FC4750A-3763-4986-BECA-C254DAFF1332}"/>
    <dgm:cxn modelId="{07ADE9B3-8014-4DF4-A4EF-B0C14FBBE6D8}" type="presOf" srcId="{0D7A8405-13EE-4CDD-89C2-3003125C689E}" destId="{B2086417-F3AA-4AED-A925-C45AFA4104D0}" srcOrd="0" destOrd="0" presId="urn:microsoft.com/office/officeart/2005/8/layout/chevron2"/>
    <dgm:cxn modelId="{7E5B55BC-819F-42E9-8A65-5112504376BA}" srcId="{027FBAF5-DEF2-42AB-A50F-261C92FAD3B3}" destId="{22A7A98E-0359-4885-9B46-A16434E0B258}" srcOrd="0" destOrd="0" parTransId="{F325AD91-45FE-43F2-90A3-90575C3D7C0A}" sibTransId="{477E16EB-882C-4F1A-8E8E-F7680D630CC3}"/>
    <dgm:cxn modelId="{7DE6F2BF-0168-4DC8-859B-75BCF8FA06A1}" srcId="{027FBAF5-DEF2-42AB-A50F-261C92FAD3B3}" destId="{189D4FCF-DE49-4BF5-A6F3-35E3DB9C59A4}" srcOrd="2" destOrd="0" parTransId="{EC2630F8-A3CC-41CA-83CF-F8F43D5E9B6D}" sibTransId="{64815471-4AC3-41C4-8096-5395E8987AA8}"/>
    <dgm:cxn modelId="{35FEBBC1-BC76-4AC4-B2BB-1978227B5B51}" type="presOf" srcId="{736C70F5-71F8-4F9A-8856-04E4EDC602AE}" destId="{B2086417-F3AA-4AED-A925-C45AFA4104D0}" srcOrd="0" destOrd="2" presId="urn:microsoft.com/office/officeart/2005/8/layout/chevron2"/>
    <dgm:cxn modelId="{5B5FF4C2-1CE3-462C-B955-714938A93302}" srcId="{23FC3D15-A130-4739-B2CB-50FF55938246}" destId="{FEC8B5AB-D971-44EC-A37D-5B4F6BD56C31}" srcOrd="0" destOrd="0" parTransId="{395AC095-5A94-421A-B921-41E1B73994B1}" sibTransId="{9ED9DC0F-CE31-4CD2-9E48-96251F272B55}"/>
    <dgm:cxn modelId="{4C82ACCF-F9B0-43D4-9ADF-2E7E7BFB1CAA}" srcId="{A1A13315-AA2D-457A-B076-69A8B2AE3F22}" destId="{94241C28-861D-42EB-9FE8-63E0C1E76FE9}" srcOrd="0" destOrd="0" parTransId="{8845530A-FA8E-443E-89E3-D7766FCDA6CF}" sibTransId="{604BE62D-E4E7-47E4-B9E2-2508EB5D167B}"/>
    <dgm:cxn modelId="{D02CE8D8-3DFD-4FCB-857C-604A59CBDD9E}" srcId="{241EE8F5-5A38-47FA-80F2-7D0971EC2202}" destId="{142A288E-8904-45F6-9F45-9B318D03E92D}" srcOrd="0" destOrd="0" parTransId="{7DA1628E-BEC0-4BB9-8AAB-90527F0DDC93}" sibTransId="{1B1ED472-2A1B-4D32-AB65-567BB505E9DA}"/>
    <dgm:cxn modelId="{5B0420E0-93C2-4EA9-8199-DF0608053B6C}" type="presOf" srcId="{23FC3D15-A130-4739-B2CB-50FF55938246}" destId="{B9DC9256-D4C4-411D-A0EA-CCADDF2589F5}" srcOrd="0" destOrd="0" presId="urn:microsoft.com/office/officeart/2005/8/layout/chevron2"/>
    <dgm:cxn modelId="{3E9C40E2-BAC1-462A-9F31-8A43CA82C462}" type="presOf" srcId="{A1A13315-AA2D-457A-B076-69A8B2AE3F22}" destId="{EA01B7E2-55FB-4D90-9253-4CB38542271B}" srcOrd="0" destOrd="0" presId="urn:microsoft.com/office/officeart/2005/8/layout/chevron2"/>
    <dgm:cxn modelId="{648504E3-B8C2-4B4B-9861-0BA16BB5F6F6}" srcId="{1654ECA1-E32C-4CF0-A9AF-90360F9C5867}" destId="{67350D4E-ADD9-4BBE-BCB1-1908938ED128}" srcOrd="4" destOrd="0" parTransId="{3F593507-54CA-44AD-9A9B-8734A8684B6F}" sibTransId="{3D14B832-7238-4EC1-98DD-74D839D0EDE9}"/>
    <dgm:cxn modelId="{C9ADD4E6-7BBD-4F93-A637-471D222A13A7}" srcId="{1654ECA1-E32C-4CF0-A9AF-90360F9C5867}" destId="{241EE8F5-5A38-47FA-80F2-7D0971EC2202}" srcOrd="5" destOrd="0" parTransId="{952796B5-580E-49C2-97D7-033D27F6DDA4}" sibTransId="{E2734F35-6E89-473C-BAC0-6412D6445C8A}"/>
    <dgm:cxn modelId="{CF4ADAE6-44C8-49B6-B565-AE24F658ECA4}" srcId="{D08F1913-1AB8-4FDD-84BB-C05CACF6050B}" destId="{573962FA-00D4-437A-A483-E216DFBC7A00}" srcOrd="1" destOrd="0" parTransId="{DB8B8B04-FAB6-48FF-B849-46F506BB7CC4}" sibTransId="{293134A3-51F2-4B0A-A344-C685F0570BB1}"/>
    <dgm:cxn modelId="{18AFE6EA-9983-4F6F-B4C5-D9C9B8404325}" type="presOf" srcId="{9F44AFF5-063D-4CE8-AB55-8A81238296CD}" destId="{FA9A7340-8D0E-4FD0-AC5A-850C69F6D4AE}" srcOrd="0" destOrd="1" presId="urn:microsoft.com/office/officeart/2005/8/layout/chevron2"/>
    <dgm:cxn modelId="{F138AEEC-8E2B-4908-B41F-45533C23A9E5}" type="presOf" srcId="{ACB7F5F8-FAC2-4045-8CF4-5C482D9C5151}" destId="{FA9A7340-8D0E-4FD0-AC5A-850C69F6D4AE}" srcOrd="0" destOrd="0" presId="urn:microsoft.com/office/officeart/2005/8/layout/chevron2"/>
    <dgm:cxn modelId="{831021FA-E170-450B-B40F-7297D6C94463}" type="presOf" srcId="{67350D4E-ADD9-4BBE-BCB1-1908938ED128}" destId="{7FAA3E23-B54E-4BB3-AA14-2075AEABD447}" srcOrd="0" destOrd="0" presId="urn:microsoft.com/office/officeart/2005/8/layout/chevron2"/>
    <dgm:cxn modelId="{8CF60C7B-A82C-4054-A59A-05177D511473}" type="presParOf" srcId="{F68A3271-C74A-4955-91F8-6A962C5D0E5E}" destId="{21FFD926-C90C-4171-8548-EDD2FD1A8168}" srcOrd="0" destOrd="0" presId="urn:microsoft.com/office/officeart/2005/8/layout/chevron2"/>
    <dgm:cxn modelId="{760DBFC9-C596-44C5-B087-1988141D8B4F}" type="presParOf" srcId="{21FFD926-C90C-4171-8548-EDD2FD1A8168}" destId="{FE0E85DD-8B09-4BE8-B713-8A511150D8F7}" srcOrd="0" destOrd="0" presId="urn:microsoft.com/office/officeart/2005/8/layout/chevron2"/>
    <dgm:cxn modelId="{3290DFB5-9CA1-43C0-B082-722AB8C57E8E}" type="presParOf" srcId="{21FFD926-C90C-4171-8548-EDD2FD1A8168}" destId="{10585E86-B3B5-4A39-8DC6-FA332AF2946E}" srcOrd="1" destOrd="0" presId="urn:microsoft.com/office/officeart/2005/8/layout/chevron2"/>
    <dgm:cxn modelId="{4EF2C3F8-D993-4C21-8835-6C42CF8D85E7}" type="presParOf" srcId="{F68A3271-C74A-4955-91F8-6A962C5D0E5E}" destId="{AE5C8A6F-9E4A-4423-B84E-BA4B1D766430}" srcOrd="1" destOrd="0" presId="urn:microsoft.com/office/officeart/2005/8/layout/chevron2"/>
    <dgm:cxn modelId="{ACC7DBA2-90B5-45FC-9410-4060FD8590C1}" type="presParOf" srcId="{F68A3271-C74A-4955-91F8-6A962C5D0E5E}" destId="{30F18980-7420-4CDD-AE9D-86A15B16A2F4}" srcOrd="2" destOrd="0" presId="urn:microsoft.com/office/officeart/2005/8/layout/chevron2"/>
    <dgm:cxn modelId="{E6EFE989-8632-4743-A1BF-E1ABB66C03F4}" type="presParOf" srcId="{30F18980-7420-4CDD-AE9D-86A15B16A2F4}" destId="{5787B655-EE94-41D6-AA12-E498EAAB1804}" srcOrd="0" destOrd="0" presId="urn:microsoft.com/office/officeart/2005/8/layout/chevron2"/>
    <dgm:cxn modelId="{7471C650-CB90-445F-88C6-86584BADC003}" type="presParOf" srcId="{30F18980-7420-4CDD-AE9D-86A15B16A2F4}" destId="{B2086417-F3AA-4AED-A925-C45AFA4104D0}" srcOrd="1" destOrd="0" presId="urn:microsoft.com/office/officeart/2005/8/layout/chevron2"/>
    <dgm:cxn modelId="{0EEC6900-E9F8-4432-869E-6FC13E72A0B9}" type="presParOf" srcId="{F68A3271-C74A-4955-91F8-6A962C5D0E5E}" destId="{56189798-46AA-4065-9336-7C1CD3FDEC5A}" srcOrd="3" destOrd="0" presId="urn:microsoft.com/office/officeart/2005/8/layout/chevron2"/>
    <dgm:cxn modelId="{DA8E860E-32C2-488B-A225-3E8B793CC8DD}" type="presParOf" srcId="{F68A3271-C74A-4955-91F8-6A962C5D0E5E}" destId="{8D3C9D54-1291-4108-9EA5-CC50AC6F0DFC}" srcOrd="4" destOrd="0" presId="urn:microsoft.com/office/officeart/2005/8/layout/chevron2"/>
    <dgm:cxn modelId="{92C8DA91-42CB-417D-AEFF-B6A20A778570}" type="presParOf" srcId="{8D3C9D54-1291-4108-9EA5-CC50AC6F0DFC}" destId="{EA01B7E2-55FB-4D90-9253-4CB38542271B}" srcOrd="0" destOrd="0" presId="urn:microsoft.com/office/officeart/2005/8/layout/chevron2"/>
    <dgm:cxn modelId="{7A816542-FDB5-4FAA-A84D-821608D1ADD0}" type="presParOf" srcId="{8D3C9D54-1291-4108-9EA5-CC50AC6F0DFC}" destId="{1CA673A0-04D8-42C2-8040-1EA44A13D43B}" srcOrd="1" destOrd="0" presId="urn:microsoft.com/office/officeart/2005/8/layout/chevron2"/>
    <dgm:cxn modelId="{180D40CF-69FE-4932-AF03-A93DCBA6B32C}" type="presParOf" srcId="{F68A3271-C74A-4955-91F8-6A962C5D0E5E}" destId="{F71F57EB-9CB0-4F4F-8F38-2DE7514CD8AD}" srcOrd="5" destOrd="0" presId="urn:microsoft.com/office/officeart/2005/8/layout/chevron2"/>
    <dgm:cxn modelId="{A827A6AC-D062-46E6-B199-4F10015D8ABE}" type="presParOf" srcId="{F68A3271-C74A-4955-91F8-6A962C5D0E5E}" destId="{60C7E3CF-4AE6-484C-9C06-C673910FA600}" srcOrd="6" destOrd="0" presId="urn:microsoft.com/office/officeart/2005/8/layout/chevron2"/>
    <dgm:cxn modelId="{FC6ADF44-A053-4E69-B42B-4B0509ABC86B}" type="presParOf" srcId="{60C7E3CF-4AE6-484C-9C06-C673910FA600}" destId="{B9DC9256-D4C4-411D-A0EA-CCADDF2589F5}" srcOrd="0" destOrd="0" presId="urn:microsoft.com/office/officeart/2005/8/layout/chevron2"/>
    <dgm:cxn modelId="{62373B17-A0A5-42F4-AC5E-75A5B171554D}" type="presParOf" srcId="{60C7E3CF-4AE6-484C-9C06-C673910FA600}" destId="{4DCB263D-B8CC-4DDD-ADC9-F9491D4D6F74}" srcOrd="1" destOrd="0" presId="urn:microsoft.com/office/officeart/2005/8/layout/chevron2"/>
    <dgm:cxn modelId="{FB6964F6-9996-435B-837A-D051BDFD2CD1}" type="presParOf" srcId="{F68A3271-C74A-4955-91F8-6A962C5D0E5E}" destId="{207204FE-4263-4545-A0B2-4180F2288DC0}" srcOrd="7" destOrd="0" presId="urn:microsoft.com/office/officeart/2005/8/layout/chevron2"/>
    <dgm:cxn modelId="{598C524B-F476-48A6-ACC6-5FFCC187B596}" type="presParOf" srcId="{F68A3271-C74A-4955-91F8-6A962C5D0E5E}" destId="{148E48FD-B9CF-4A58-9850-497AAE39B0D4}" srcOrd="8" destOrd="0" presId="urn:microsoft.com/office/officeart/2005/8/layout/chevron2"/>
    <dgm:cxn modelId="{8FAAF2A3-EA69-49D2-8B5B-E8545432424C}" type="presParOf" srcId="{148E48FD-B9CF-4A58-9850-497AAE39B0D4}" destId="{7FAA3E23-B54E-4BB3-AA14-2075AEABD447}" srcOrd="0" destOrd="0" presId="urn:microsoft.com/office/officeart/2005/8/layout/chevron2"/>
    <dgm:cxn modelId="{3CBE53DF-414B-4318-8381-2CC3BD0B73B0}" type="presParOf" srcId="{148E48FD-B9CF-4A58-9850-497AAE39B0D4}" destId="{FA9A7340-8D0E-4FD0-AC5A-850C69F6D4AE}" srcOrd="1" destOrd="0" presId="urn:microsoft.com/office/officeart/2005/8/layout/chevron2"/>
    <dgm:cxn modelId="{93906931-6D7D-4170-9492-42A3A8BB1AA0}" type="presParOf" srcId="{F68A3271-C74A-4955-91F8-6A962C5D0E5E}" destId="{0FDE0173-DE01-45C8-BB6C-B3459D3B7102}" srcOrd="9" destOrd="0" presId="urn:microsoft.com/office/officeart/2005/8/layout/chevron2"/>
    <dgm:cxn modelId="{7EC7B82A-3A87-4C51-8457-ACD3B313DEB4}" type="presParOf" srcId="{F68A3271-C74A-4955-91F8-6A962C5D0E5E}" destId="{B823CA7D-358E-42DD-A585-46B1C4254139}" srcOrd="10" destOrd="0" presId="urn:microsoft.com/office/officeart/2005/8/layout/chevron2"/>
    <dgm:cxn modelId="{FA2B5B34-0C8B-4E0A-AE64-27B393BAEE18}" type="presParOf" srcId="{B823CA7D-358E-42DD-A585-46B1C4254139}" destId="{56753B38-C1FA-4936-943F-04B0085CB587}" srcOrd="0" destOrd="0" presId="urn:microsoft.com/office/officeart/2005/8/layout/chevron2"/>
    <dgm:cxn modelId="{FF171A85-D1B6-4DF1-8546-D981E5C7A799}" type="presParOf" srcId="{B823CA7D-358E-42DD-A585-46B1C4254139}" destId="{F57C06EF-A6C9-4286-9323-2C5A2A8F279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654ECA1-E32C-4CF0-A9AF-90360F9C5867}"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GB"/>
        </a:p>
      </dgm:t>
    </dgm:pt>
    <dgm:pt modelId="{23FC3D15-A130-4739-B2CB-50FF55938246}">
      <dgm:prSet phldrT="[Text]" custT="1"/>
      <dgm:spPr/>
      <dgm:t>
        <a:bodyPr/>
        <a:lstStyle/>
        <a:p>
          <a:r>
            <a:rPr lang="en-GB" sz="800" dirty="0"/>
            <a:t>Find control measures</a:t>
          </a:r>
        </a:p>
      </dgm:t>
    </dgm:pt>
    <dgm:pt modelId="{FF34F142-F5A1-4337-BCCD-02F780FD3A8D}" type="parTrans" cxnId="{E772E440-7443-493D-A651-DDF0D7A68490}">
      <dgm:prSet/>
      <dgm:spPr/>
      <dgm:t>
        <a:bodyPr/>
        <a:lstStyle/>
        <a:p>
          <a:endParaRPr lang="en-GB"/>
        </a:p>
      </dgm:t>
    </dgm:pt>
    <dgm:pt modelId="{A5634C9D-D6F9-4DBA-AC3C-E4A368F7B839}" type="sibTrans" cxnId="{E772E440-7443-493D-A651-DDF0D7A68490}">
      <dgm:prSet/>
      <dgm:spPr/>
      <dgm:t>
        <a:bodyPr/>
        <a:lstStyle/>
        <a:p>
          <a:endParaRPr lang="en-GB"/>
        </a:p>
      </dgm:t>
    </dgm:pt>
    <dgm:pt modelId="{FEC8B5AB-D971-44EC-A37D-5B4F6BD56C31}">
      <dgm:prSet phldrT="[Text]"/>
      <dgm:spPr/>
      <dgm:t>
        <a:bodyPr/>
        <a:lstStyle/>
        <a:p>
          <a:r>
            <a:rPr lang="en-GB" dirty="0"/>
            <a:t> ALARP demonstration</a:t>
          </a:r>
        </a:p>
      </dgm:t>
    </dgm:pt>
    <dgm:pt modelId="{395AC095-5A94-421A-B921-41E1B73994B1}" type="parTrans" cxnId="{5B5FF4C2-1CE3-462C-B955-714938A93302}">
      <dgm:prSet/>
      <dgm:spPr/>
      <dgm:t>
        <a:bodyPr/>
        <a:lstStyle/>
        <a:p>
          <a:endParaRPr lang="en-GB"/>
        </a:p>
      </dgm:t>
    </dgm:pt>
    <dgm:pt modelId="{9ED9DC0F-CE31-4CD2-9E48-96251F272B55}" type="sibTrans" cxnId="{5B5FF4C2-1CE3-462C-B955-714938A93302}">
      <dgm:prSet/>
      <dgm:spPr/>
      <dgm:t>
        <a:bodyPr/>
        <a:lstStyle/>
        <a:p>
          <a:endParaRPr lang="en-GB"/>
        </a:p>
      </dgm:t>
    </dgm:pt>
    <dgm:pt modelId="{67350D4E-ADD9-4BBE-BCB1-1908938ED128}">
      <dgm:prSet phldrT="[Text]" custT="1"/>
      <dgm:spPr/>
      <dgm:t>
        <a:bodyPr/>
        <a:lstStyle/>
        <a:p>
          <a:r>
            <a:rPr lang="en-GB" sz="800" dirty="0"/>
            <a:t>Adaptation plan (improvement plan)</a:t>
          </a:r>
        </a:p>
      </dgm:t>
    </dgm:pt>
    <dgm:pt modelId="{3F593507-54CA-44AD-9A9B-8734A8684B6F}" type="parTrans" cxnId="{648504E3-B8C2-4B4B-9861-0BA16BB5F6F6}">
      <dgm:prSet/>
      <dgm:spPr/>
      <dgm:t>
        <a:bodyPr/>
        <a:lstStyle/>
        <a:p>
          <a:endParaRPr lang="en-GB"/>
        </a:p>
      </dgm:t>
    </dgm:pt>
    <dgm:pt modelId="{3D14B832-7238-4EC1-98DD-74D839D0EDE9}" type="sibTrans" cxnId="{648504E3-B8C2-4B4B-9861-0BA16BB5F6F6}">
      <dgm:prSet/>
      <dgm:spPr/>
      <dgm:t>
        <a:bodyPr/>
        <a:lstStyle/>
        <a:p>
          <a:endParaRPr lang="en-GB"/>
        </a:p>
      </dgm:t>
    </dgm:pt>
    <dgm:pt modelId="{ACB7F5F8-FAC2-4045-8CF4-5C482D9C5151}">
      <dgm:prSet phldrT="[Text]"/>
      <dgm:spPr/>
      <dgm:t>
        <a:bodyPr/>
        <a:lstStyle/>
        <a:p>
          <a:r>
            <a:rPr lang="en-GB" dirty="0"/>
            <a:t> Plan &amp; implement improvements</a:t>
          </a:r>
        </a:p>
      </dgm:t>
    </dgm:pt>
    <dgm:pt modelId="{C0AE2CC0-83D6-47EC-903C-D0CBC78C3D36}" type="parTrans" cxnId="{BF1B78AB-D327-4FCF-BF25-C40CE96C88E6}">
      <dgm:prSet/>
      <dgm:spPr/>
      <dgm:t>
        <a:bodyPr/>
        <a:lstStyle/>
        <a:p>
          <a:endParaRPr lang="en-GB"/>
        </a:p>
      </dgm:t>
    </dgm:pt>
    <dgm:pt modelId="{F74B7D79-F81B-4BD3-A001-C64BBF8B0348}" type="sibTrans" cxnId="{BF1B78AB-D327-4FCF-BF25-C40CE96C88E6}">
      <dgm:prSet/>
      <dgm:spPr/>
      <dgm:t>
        <a:bodyPr/>
        <a:lstStyle/>
        <a:p>
          <a:endParaRPr lang="en-GB"/>
        </a:p>
      </dgm:t>
    </dgm:pt>
    <dgm:pt modelId="{9F44AFF5-063D-4CE8-AB55-8A81238296CD}">
      <dgm:prSet phldrT="[Text]"/>
      <dgm:spPr/>
      <dgm:t>
        <a:bodyPr/>
        <a:lstStyle/>
        <a:p>
          <a:r>
            <a:rPr lang="en-GB" dirty="0"/>
            <a:t> Review and revise management system</a:t>
          </a:r>
        </a:p>
      </dgm:t>
    </dgm:pt>
    <dgm:pt modelId="{6DDA1BA0-0471-4B32-A7A0-FE11C378E4A4}" type="parTrans" cxnId="{B203C227-F348-4746-8AA6-86201795B1B9}">
      <dgm:prSet/>
      <dgm:spPr/>
      <dgm:t>
        <a:bodyPr/>
        <a:lstStyle/>
        <a:p>
          <a:endParaRPr lang="en-GB"/>
        </a:p>
      </dgm:t>
    </dgm:pt>
    <dgm:pt modelId="{DAA8918E-1578-48F9-889F-A78DA0808478}" type="sibTrans" cxnId="{B203C227-F348-4746-8AA6-86201795B1B9}">
      <dgm:prSet/>
      <dgm:spPr/>
      <dgm:t>
        <a:bodyPr/>
        <a:lstStyle/>
        <a:p>
          <a:endParaRPr lang="en-GB"/>
        </a:p>
      </dgm:t>
    </dgm:pt>
    <dgm:pt modelId="{D08F1913-1AB8-4FDD-84BB-C05CACF6050B}">
      <dgm:prSet custT="1"/>
      <dgm:spPr/>
      <dgm:t>
        <a:bodyPr/>
        <a:lstStyle/>
        <a:p>
          <a:r>
            <a:rPr lang="en-GB" sz="800" dirty="0"/>
            <a:t>Risk Assessment</a:t>
          </a:r>
        </a:p>
        <a:p>
          <a:r>
            <a:rPr lang="en-GB" sz="800" dirty="0"/>
            <a:t>Part A</a:t>
          </a:r>
        </a:p>
      </dgm:t>
    </dgm:pt>
    <dgm:pt modelId="{79B78B11-ABF8-44A2-B507-971D9D1B3ACD}" type="parTrans" cxnId="{0C0CF308-4E80-4CC4-B9AB-1DC6D84FBF9A}">
      <dgm:prSet/>
      <dgm:spPr/>
      <dgm:t>
        <a:bodyPr/>
        <a:lstStyle/>
        <a:p>
          <a:endParaRPr lang="en-GB"/>
        </a:p>
      </dgm:t>
    </dgm:pt>
    <dgm:pt modelId="{C449A5CA-2784-40F3-89A7-647680DB89F9}" type="sibTrans" cxnId="{0C0CF308-4E80-4CC4-B9AB-1DC6D84FBF9A}">
      <dgm:prSet/>
      <dgm:spPr/>
      <dgm:t>
        <a:bodyPr/>
        <a:lstStyle/>
        <a:p>
          <a:endParaRPr lang="en-GB"/>
        </a:p>
      </dgm:t>
    </dgm:pt>
    <dgm:pt modelId="{A1A13315-AA2D-457A-B076-69A8B2AE3F22}">
      <dgm:prSet custT="1"/>
      <dgm:spPr/>
      <dgm:t>
        <a:bodyPr/>
        <a:lstStyle/>
        <a:p>
          <a:r>
            <a:rPr lang="en-GB" sz="800" dirty="0"/>
            <a:t>Risk Assessment Part B</a:t>
          </a:r>
        </a:p>
      </dgm:t>
    </dgm:pt>
    <dgm:pt modelId="{61C8E912-CED5-449E-9183-B13F689C2460}" type="parTrans" cxnId="{17258478-093A-4C93-9DDE-553FF0C8E8E0}">
      <dgm:prSet/>
      <dgm:spPr/>
      <dgm:t>
        <a:bodyPr/>
        <a:lstStyle/>
        <a:p>
          <a:endParaRPr lang="en-GB"/>
        </a:p>
      </dgm:t>
    </dgm:pt>
    <dgm:pt modelId="{2F6BBDC8-F78A-4C89-BE70-0C070F25E9BE}" type="sibTrans" cxnId="{17258478-093A-4C93-9DDE-553FF0C8E8E0}">
      <dgm:prSet/>
      <dgm:spPr/>
      <dgm:t>
        <a:bodyPr/>
        <a:lstStyle/>
        <a:p>
          <a:endParaRPr lang="en-GB"/>
        </a:p>
      </dgm:t>
    </dgm:pt>
    <dgm:pt modelId="{0D7A8405-13EE-4CDD-89C2-3003125C689E}">
      <dgm:prSet/>
      <dgm:spPr/>
      <dgm:t>
        <a:bodyPr/>
        <a:lstStyle/>
        <a:p>
          <a:pPr eaLnBrk="1" latinLnBrk="0"/>
          <a:r>
            <a:rPr lang="en-GB" dirty="0"/>
            <a:t> Gather specific relevant detailed data for Natechs</a:t>
          </a:r>
        </a:p>
      </dgm:t>
    </dgm:pt>
    <dgm:pt modelId="{16E3DE6E-396A-4611-8751-E730E27BA4EF}" type="parTrans" cxnId="{A75CD750-0591-47BC-8329-0A1F07232885}">
      <dgm:prSet/>
      <dgm:spPr/>
      <dgm:t>
        <a:bodyPr/>
        <a:lstStyle/>
        <a:p>
          <a:endParaRPr lang="en-GB"/>
        </a:p>
      </dgm:t>
    </dgm:pt>
    <dgm:pt modelId="{E2C57000-B634-49CB-BF8E-B731FDBC3C1C}" type="sibTrans" cxnId="{A75CD750-0591-47BC-8329-0A1F07232885}">
      <dgm:prSet/>
      <dgm:spPr/>
      <dgm:t>
        <a:bodyPr/>
        <a:lstStyle/>
        <a:p>
          <a:endParaRPr lang="en-GB"/>
        </a:p>
      </dgm:t>
    </dgm:pt>
    <dgm:pt modelId="{94241C28-861D-42EB-9FE8-63E0C1E76FE9}">
      <dgm:prSet/>
      <dgm:spPr/>
      <dgm:t>
        <a:bodyPr/>
        <a:lstStyle/>
        <a:p>
          <a:r>
            <a:rPr lang="en-GB" dirty="0"/>
            <a:t> Sensitivity analysis</a:t>
          </a:r>
        </a:p>
      </dgm:t>
    </dgm:pt>
    <dgm:pt modelId="{8845530A-FA8E-443E-89E3-D7766FCDA6CF}" type="parTrans" cxnId="{4C82ACCF-F9B0-43D4-9ADF-2E7E7BFB1CAA}">
      <dgm:prSet/>
      <dgm:spPr/>
      <dgm:t>
        <a:bodyPr/>
        <a:lstStyle/>
        <a:p>
          <a:endParaRPr lang="en-GB"/>
        </a:p>
      </dgm:t>
    </dgm:pt>
    <dgm:pt modelId="{604BE62D-E4E7-47E4-B9E2-2508EB5D167B}" type="sibTrans" cxnId="{4C82ACCF-F9B0-43D4-9ADF-2E7E7BFB1CAA}">
      <dgm:prSet/>
      <dgm:spPr/>
      <dgm:t>
        <a:bodyPr/>
        <a:lstStyle/>
        <a:p>
          <a:endParaRPr lang="en-GB"/>
        </a:p>
      </dgm:t>
    </dgm:pt>
    <dgm:pt modelId="{35F5FA6D-4296-4561-8814-9331FF29AD9E}">
      <dgm:prSet/>
      <dgm:spPr/>
      <dgm:t>
        <a:bodyPr/>
        <a:lstStyle/>
        <a:p>
          <a:r>
            <a:rPr lang="en-GB" dirty="0"/>
            <a:t> Risk trending /attribution</a:t>
          </a:r>
        </a:p>
      </dgm:t>
    </dgm:pt>
    <dgm:pt modelId="{3AFDF78E-42AB-474D-A207-9B6C82F97AAC}" type="parTrans" cxnId="{9364822E-EF5C-4D16-9D06-55A17DA26A87}">
      <dgm:prSet/>
      <dgm:spPr/>
      <dgm:t>
        <a:bodyPr/>
        <a:lstStyle/>
        <a:p>
          <a:endParaRPr lang="en-GB"/>
        </a:p>
      </dgm:t>
    </dgm:pt>
    <dgm:pt modelId="{A133D9CA-79BA-4570-8A80-DB59CDE2589F}" type="sibTrans" cxnId="{9364822E-EF5C-4D16-9D06-55A17DA26A87}">
      <dgm:prSet/>
      <dgm:spPr/>
      <dgm:t>
        <a:bodyPr/>
        <a:lstStyle/>
        <a:p>
          <a:endParaRPr lang="en-GB"/>
        </a:p>
      </dgm:t>
    </dgm:pt>
    <dgm:pt modelId="{736C70F5-71F8-4F9A-8856-04E4EDC602AE}">
      <dgm:prSet/>
      <dgm:spPr/>
      <dgm:t>
        <a:bodyPr/>
        <a:lstStyle/>
        <a:p>
          <a:pPr eaLnBrk="1" latinLnBrk="0"/>
          <a:r>
            <a:rPr lang="en-GB" dirty="0"/>
            <a:t> Risk evaluation</a:t>
          </a:r>
        </a:p>
      </dgm:t>
    </dgm:pt>
    <dgm:pt modelId="{7467199C-4C87-4E29-95B2-7767171AF291}" type="parTrans" cxnId="{0D678C1D-926E-4648-9923-831599D55845}">
      <dgm:prSet/>
      <dgm:spPr/>
      <dgm:t>
        <a:bodyPr/>
        <a:lstStyle/>
        <a:p>
          <a:endParaRPr lang="en-GB"/>
        </a:p>
      </dgm:t>
    </dgm:pt>
    <dgm:pt modelId="{3A125416-FB95-4669-9EA1-D564120A55A4}" type="sibTrans" cxnId="{0D678C1D-926E-4648-9923-831599D55845}">
      <dgm:prSet/>
      <dgm:spPr/>
      <dgm:t>
        <a:bodyPr/>
        <a:lstStyle/>
        <a:p>
          <a:endParaRPr lang="en-GB"/>
        </a:p>
      </dgm:t>
    </dgm:pt>
    <dgm:pt modelId="{241EE8F5-5A38-47FA-80F2-7D0971EC2202}">
      <dgm:prSet custT="1"/>
      <dgm:spPr/>
      <dgm:t>
        <a:bodyPr/>
        <a:lstStyle/>
        <a:p>
          <a:r>
            <a:rPr lang="en-GB" sz="800" dirty="0"/>
            <a:t>Monitoring, record and review actions</a:t>
          </a:r>
        </a:p>
      </dgm:t>
    </dgm:pt>
    <dgm:pt modelId="{952796B5-580E-49C2-97D7-033D27F6DDA4}" type="parTrans" cxnId="{C9ADD4E6-7BBD-4F93-A637-471D222A13A7}">
      <dgm:prSet/>
      <dgm:spPr/>
      <dgm:t>
        <a:bodyPr/>
        <a:lstStyle/>
        <a:p>
          <a:endParaRPr lang="en-GB"/>
        </a:p>
      </dgm:t>
    </dgm:pt>
    <dgm:pt modelId="{E2734F35-6E89-473C-BAC0-6412D6445C8A}" type="sibTrans" cxnId="{C9ADD4E6-7BBD-4F93-A637-471D222A13A7}">
      <dgm:prSet/>
      <dgm:spPr/>
      <dgm:t>
        <a:bodyPr/>
        <a:lstStyle/>
        <a:p>
          <a:endParaRPr lang="en-GB"/>
        </a:p>
      </dgm:t>
    </dgm:pt>
    <dgm:pt modelId="{142A288E-8904-45F6-9F45-9B318D03E92D}">
      <dgm:prSet/>
      <dgm:spPr/>
      <dgm:t>
        <a:bodyPr/>
        <a:lstStyle/>
        <a:p>
          <a:r>
            <a:rPr lang="en-GB" dirty="0"/>
            <a:t> Monitor, record and review the adaptation plan </a:t>
          </a:r>
        </a:p>
      </dgm:t>
    </dgm:pt>
    <dgm:pt modelId="{7DA1628E-BEC0-4BB9-8AAB-90527F0DDC93}" type="parTrans" cxnId="{D02CE8D8-3DFD-4FCB-857C-604A59CBDD9E}">
      <dgm:prSet/>
      <dgm:spPr/>
      <dgm:t>
        <a:bodyPr/>
        <a:lstStyle/>
        <a:p>
          <a:endParaRPr lang="en-GB"/>
        </a:p>
      </dgm:t>
    </dgm:pt>
    <dgm:pt modelId="{1B1ED472-2A1B-4D32-AB65-567BB505E9DA}" type="sibTrans" cxnId="{D02CE8D8-3DFD-4FCB-857C-604A59CBDD9E}">
      <dgm:prSet/>
      <dgm:spPr/>
      <dgm:t>
        <a:bodyPr/>
        <a:lstStyle/>
        <a:p>
          <a:endParaRPr lang="en-GB"/>
        </a:p>
      </dgm:t>
    </dgm:pt>
    <dgm:pt modelId="{BB08A87F-ECDE-483D-B856-7ED12ECE4891}">
      <dgm:prSet/>
      <dgm:spPr/>
      <dgm:t>
        <a:bodyPr/>
        <a:lstStyle/>
        <a:p>
          <a:r>
            <a:rPr lang="en-GB" dirty="0"/>
            <a:t> Monitor, record and review climate relevant data</a:t>
          </a:r>
        </a:p>
      </dgm:t>
    </dgm:pt>
    <dgm:pt modelId="{4E597C74-5DAA-4E54-B6DB-3AB7556432B8}" type="parTrans" cxnId="{C1D7E258-1777-4259-888D-C3438B8ABE4A}">
      <dgm:prSet/>
      <dgm:spPr/>
      <dgm:t>
        <a:bodyPr/>
        <a:lstStyle/>
        <a:p>
          <a:endParaRPr lang="en-GB"/>
        </a:p>
      </dgm:t>
    </dgm:pt>
    <dgm:pt modelId="{AF331A89-745D-4260-B4C0-F6C56E596BBA}" type="sibTrans" cxnId="{C1D7E258-1777-4259-888D-C3438B8ABE4A}">
      <dgm:prSet/>
      <dgm:spPr/>
      <dgm:t>
        <a:bodyPr/>
        <a:lstStyle/>
        <a:p>
          <a:endParaRPr lang="en-GB"/>
        </a:p>
      </dgm:t>
    </dgm:pt>
    <dgm:pt modelId="{39CF4D2A-BCB7-4F3C-B099-877959A69BE9}">
      <dgm:prSet phldrT="[Text]"/>
      <dgm:spPr/>
      <dgm:t>
        <a:bodyPr/>
        <a:lstStyle/>
        <a:p>
          <a:r>
            <a:rPr lang="en-GB" dirty="0"/>
            <a:t> Identify and appraise necessary risk reduction measures</a:t>
          </a:r>
        </a:p>
      </dgm:t>
    </dgm:pt>
    <dgm:pt modelId="{2455B554-BC78-474D-86DC-7240CAD01F9B}" type="parTrans" cxnId="{64409E38-E850-447A-8834-B0184ACAE253}">
      <dgm:prSet/>
      <dgm:spPr/>
      <dgm:t>
        <a:bodyPr/>
        <a:lstStyle/>
        <a:p>
          <a:endParaRPr lang="en-GB"/>
        </a:p>
      </dgm:t>
    </dgm:pt>
    <dgm:pt modelId="{9925A4A0-05B9-469F-9D23-CDC7038B9FC7}" type="sibTrans" cxnId="{64409E38-E850-447A-8834-B0184ACAE253}">
      <dgm:prSet/>
      <dgm:spPr/>
      <dgm:t>
        <a:bodyPr/>
        <a:lstStyle/>
        <a:p>
          <a:endParaRPr lang="en-GB"/>
        </a:p>
      </dgm:t>
    </dgm:pt>
    <dgm:pt modelId="{573962FA-00D4-437A-A483-E216DFBC7A00}">
      <dgm:prSet/>
      <dgm:spPr/>
      <dgm:t>
        <a:bodyPr/>
        <a:lstStyle/>
        <a:p>
          <a:pPr eaLnBrk="1" latinLnBrk="0"/>
          <a:r>
            <a:rPr lang="en-GB" dirty="0"/>
            <a:t> Natech MAH risk analysis</a:t>
          </a:r>
        </a:p>
      </dgm:t>
    </dgm:pt>
    <dgm:pt modelId="{DB8B8B04-FAB6-48FF-B849-46F506BB7CC4}" type="parTrans" cxnId="{CF4ADAE6-44C8-49B6-B565-AE24F658ECA4}">
      <dgm:prSet/>
      <dgm:spPr/>
      <dgm:t>
        <a:bodyPr/>
        <a:lstStyle/>
        <a:p>
          <a:endParaRPr lang="en-GB"/>
        </a:p>
      </dgm:t>
    </dgm:pt>
    <dgm:pt modelId="{293134A3-51F2-4B0A-A344-C685F0570BB1}" type="sibTrans" cxnId="{CF4ADAE6-44C8-49B6-B565-AE24F658ECA4}">
      <dgm:prSet/>
      <dgm:spPr/>
      <dgm:t>
        <a:bodyPr/>
        <a:lstStyle/>
        <a:p>
          <a:endParaRPr lang="en-GB"/>
        </a:p>
      </dgm:t>
    </dgm:pt>
    <dgm:pt modelId="{91F72143-0D87-47E7-84B5-1BD064D2E5A9}">
      <dgm:prSet/>
      <dgm:spPr/>
      <dgm:t>
        <a:bodyPr/>
        <a:lstStyle/>
        <a:p>
          <a:r>
            <a:rPr lang="en-GB" dirty="0"/>
            <a:t> Ensure top management oversight</a:t>
          </a:r>
        </a:p>
      </dgm:t>
    </dgm:pt>
    <dgm:pt modelId="{727712F3-3740-4ED4-B7D9-82A0D2FE0998}" type="parTrans" cxnId="{0522DEAD-A670-44D7-A9E0-BDC974FA9AFA}">
      <dgm:prSet/>
      <dgm:spPr/>
      <dgm:t>
        <a:bodyPr/>
        <a:lstStyle/>
        <a:p>
          <a:endParaRPr lang="en-GB"/>
        </a:p>
      </dgm:t>
    </dgm:pt>
    <dgm:pt modelId="{1FC4750A-3763-4986-BECA-C254DAFF1332}" type="sibTrans" cxnId="{0522DEAD-A670-44D7-A9E0-BDC974FA9AFA}">
      <dgm:prSet/>
      <dgm:spPr/>
      <dgm:t>
        <a:bodyPr/>
        <a:lstStyle/>
        <a:p>
          <a:endParaRPr lang="en-GB"/>
        </a:p>
      </dgm:t>
    </dgm:pt>
    <dgm:pt modelId="{027FBAF5-DEF2-42AB-A50F-261C92FAD3B3}">
      <dgm:prSet phldrT="[Text]" custT="1"/>
      <dgm:spPr/>
      <dgm:t>
        <a:bodyPr/>
        <a:lstStyle/>
        <a:p>
          <a:r>
            <a:rPr lang="en-GB" sz="800" dirty="0"/>
            <a:t>Find potential impacts</a:t>
          </a:r>
        </a:p>
      </dgm:t>
    </dgm:pt>
    <dgm:pt modelId="{9580D614-9D13-4B9A-AAA3-A56E9B021165}" type="sibTrans" cxnId="{5F0009A0-7415-4EC9-B67E-EF3F6BE0938F}">
      <dgm:prSet/>
      <dgm:spPr/>
      <dgm:t>
        <a:bodyPr/>
        <a:lstStyle/>
        <a:p>
          <a:endParaRPr lang="en-GB"/>
        </a:p>
      </dgm:t>
    </dgm:pt>
    <dgm:pt modelId="{C0E28C1C-9689-4497-A9BE-9B362D7D595E}" type="parTrans" cxnId="{5F0009A0-7415-4EC9-B67E-EF3F6BE0938F}">
      <dgm:prSet/>
      <dgm:spPr/>
      <dgm:t>
        <a:bodyPr/>
        <a:lstStyle/>
        <a:p>
          <a:endParaRPr lang="en-GB"/>
        </a:p>
      </dgm:t>
    </dgm:pt>
    <dgm:pt modelId="{189D4FCF-DE49-4BF5-A6F3-35E3DB9C59A4}">
      <dgm:prSet phldrT="[Text]"/>
      <dgm:spPr/>
      <dgm:t>
        <a:bodyPr/>
        <a:lstStyle/>
        <a:p>
          <a:r>
            <a:rPr lang="en-GB" dirty="0"/>
            <a:t> Identify Natechs and other climate change impacts relevant to COMAH</a:t>
          </a:r>
        </a:p>
      </dgm:t>
    </dgm:pt>
    <dgm:pt modelId="{64815471-4AC3-41C4-8096-5395E8987AA8}" type="sibTrans" cxnId="{7DE6F2BF-0168-4DC8-859B-75BCF8FA06A1}">
      <dgm:prSet/>
      <dgm:spPr/>
      <dgm:t>
        <a:bodyPr/>
        <a:lstStyle/>
        <a:p>
          <a:endParaRPr lang="en-GB"/>
        </a:p>
      </dgm:t>
    </dgm:pt>
    <dgm:pt modelId="{EC2630F8-A3CC-41CA-83CF-F8F43D5E9B6D}" type="parTrans" cxnId="{7DE6F2BF-0168-4DC8-859B-75BCF8FA06A1}">
      <dgm:prSet/>
      <dgm:spPr/>
      <dgm:t>
        <a:bodyPr/>
        <a:lstStyle/>
        <a:p>
          <a:endParaRPr lang="en-GB"/>
        </a:p>
      </dgm:t>
    </dgm:pt>
    <dgm:pt modelId="{BE0B8B00-714D-4044-B8E2-947445D8B3B6}">
      <dgm:prSet phldrT="[Text]"/>
      <dgm:spPr/>
      <dgm:t>
        <a:bodyPr/>
        <a:lstStyle/>
        <a:p>
          <a:r>
            <a:rPr lang="en-GB" dirty="0"/>
            <a:t> Collate relevant data</a:t>
          </a:r>
        </a:p>
      </dgm:t>
    </dgm:pt>
    <dgm:pt modelId="{F966DA1E-A257-4B44-90B0-E7AAF82A8AF9}" type="sibTrans" cxnId="{C470C861-C27C-46FC-A688-A2826C15F4DE}">
      <dgm:prSet/>
      <dgm:spPr/>
      <dgm:t>
        <a:bodyPr/>
        <a:lstStyle/>
        <a:p>
          <a:endParaRPr lang="en-GB"/>
        </a:p>
      </dgm:t>
    </dgm:pt>
    <dgm:pt modelId="{9774C025-F0C9-4719-8083-9071C5C9A715}" type="parTrans" cxnId="{C470C861-C27C-46FC-A688-A2826C15F4DE}">
      <dgm:prSet/>
      <dgm:spPr/>
      <dgm:t>
        <a:bodyPr/>
        <a:lstStyle/>
        <a:p>
          <a:endParaRPr lang="en-GB"/>
        </a:p>
      </dgm:t>
    </dgm:pt>
    <dgm:pt modelId="{22A7A98E-0359-4885-9B46-A16434E0B258}">
      <dgm:prSet phldrT="[Text]"/>
      <dgm:spPr/>
      <dgm:t>
        <a:bodyPr/>
        <a:lstStyle/>
        <a:p>
          <a:r>
            <a:rPr lang="en-GB" dirty="0"/>
            <a:t> Major hazard identification &amp; evaluation procedure* inclusive of Natechs                               </a:t>
          </a:r>
        </a:p>
      </dgm:t>
    </dgm:pt>
    <dgm:pt modelId="{477E16EB-882C-4F1A-8E8E-F7680D630CC3}" type="sibTrans" cxnId="{7E5B55BC-819F-42E9-8A65-5112504376BA}">
      <dgm:prSet/>
      <dgm:spPr/>
      <dgm:t>
        <a:bodyPr/>
        <a:lstStyle/>
        <a:p>
          <a:endParaRPr lang="en-GB"/>
        </a:p>
      </dgm:t>
    </dgm:pt>
    <dgm:pt modelId="{F325AD91-45FE-43F2-90A3-90575C3D7C0A}" type="parTrans" cxnId="{7E5B55BC-819F-42E9-8A65-5112504376BA}">
      <dgm:prSet/>
      <dgm:spPr/>
      <dgm:t>
        <a:bodyPr/>
        <a:lstStyle/>
        <a:p>
          <a:endParaRPr lang="en-GB"/>
        </a:p>
      </dgm:t>
    </dgm:pt>
    <dgm:pt modelId="{F68A3271-C74A-4955-91F8-6A962C5D0E5E}" type="pres">
      <dgm:prSet presAssocID="{1654ECA1-E32C-4CF0-A9AF-90360F9C5867}" presName="linearFlow" presStyleCnt="0">
        <dgm:presLayoutVars>
          <dgm:dir/>
          <dgm:animLvl val="lvl"/>
          <dgm:resizeHandles val="exact"/>
        </dgm:presLayoutVars>
      </dgm:prSet>
      <dgm:spPr/>
    </dgm:pt>
    <dgm:pt modelId="{21FFD926-C90C-4171-8548-EDD2FD1A8168}" type="pres">
      <dgm:prSet presAssocID="{027FBAF5-DEF2-42AB-A50F-261C92FAD3B3}" presName="composite" presStyleCnt="0"/>
      <dgm:spPr/>
    </dgm:pt>
    <dgm:pt modelId="{FE0E85DD-8B09-4BE8-B713-8A511150D8F7}" type="pres">
      <dgm:prSet presAssocID="{027FBAF5-DEF2-42AB-A50F-261C92FAD3B3}" presName="parentText" presStyleLbl="alignNode1" presStyleIdx="0" presStyleCnt="6">
        <dgm:presLayoutVars>
          <dgm:chMax val="1"/>
          <dgm:bulletEnabled val="1"/>
        </dgm:presLayoutVars>
      </dgm:prSet>
      <dgm:spPr/>
    </dgm:pt>
    <dgm:pt modelId="{10585E86-B3B5-4A39-8DC6-FA332AF2946E}" type="pres">
      <dgm:prSet presAssocID="{027FBAF5-DEF2-42AB-A50F-261C92FAD3B3}" presName="descendantText" presStyleLbl="alignAcc1" presStyleIdx="0" presStyleCnt="6">
        <dgm:presLayoutVars>
          <dgm:bulletEnabled val="1"/>
        </dgm:presLayoutVars>
      </dgm:prSet>
      <dgm:spPr/>
    </dgm:pt>
    <dgm:pt modelId="{AE5C8A6F-9E4A-4423-B84E-BA4B1D766430}" type="pres">
      <dgm:prSet presAssocID="{9580D614-9D13-4B9A-AAA3-A56E9B021165}" presName="sp" presStyleCnt="0"/>
      <dgm:spPr/>
    </dgm:pt>
    <dgm:pt modelId="{30F18980-7420-4CDD-AE9D-86A15B16A2F4}" type="pres">
      <dgm:prSet presAssocID="{D08F1913-1AB8-4FDD-84BB-C05CACF6050B}" presName="composite" presStyleCnt="0"/>
      <dgm:spPr/>
    </dgm:pt>
    <dgm:pt modelId="{5787B655-EE94-41D6-AA12-E498EAAB1804}" type="pres">
      <dgm:prSet presAssocID="{D08F1913-1AB8-4FDD-84BB-C05CACF6050B}" presName="parentText" presStyleLbl="alignNode1" presStyleIdx="1" presStyleCnt="6">
        <dgm:presLayoutVars>
          <dgm:chMax val="1"/>
          <dgm:bulletEnabled val="1"/>
        </dgm:presLayoutVars>
      </dgm:prSet>
      <dgm:spPr/>
    </dgm:pt>
    <dgm:pt modelId="{B2086417-F3AA-4AED-A925-C45AFA4104D0}" type="pres">
      <dgm:prSet presAssocID="{D08F1913-1AB8-4FDD-84BB-C05CACF6050B}" presName="descendantText" presStyleLbl="alignAcc1" presStyleIdx="1" presStyleCnt="6">
        <dgm:presLayoutVars>
          <dgm:bulletEnabled val="1"/>
        </dgm:presLayoutVars>
      </dgm:prSet>
      <dgm:spPr/>
    </dgm:pt>
    <dgm:pt modelId="{56189798-46AA-4065-9336-7C1CD3FDEC5A}" type="pres">
      <dgm:prSet presAssocID="{C449A5CA-2784-40F3-89A7-647680DB89F9}" presName="sp" presStyleCnt="0"/>
      <dgm:spPr/>
    </dgm:pt>
    <dgm:pt modelId="{8D3C9D54-1291-4108-9EA5-CC50AC6F0DFC}" type="pres">
      <dgm:prSet presAssocID="{A1A13315-AA2D-457A-B076-69A8B2AE3F22}" presName="composite" presStyleCnt="0"/>
      <dgm:spPr/>
    </dgm:pt>
    <dgm:pt modelId="{EA01B7E2-55FB-4D90-9253-4CB38542271B}" type="pres">
      <dgm:prSet presAssocID="{A1A13315-AA2D-457A-B076-69A8B2AE3F22}" presName="parentText" presStyleLbl="alignNode1" presStyleIdx="2" presStyleCnt="6">
        <dgm:presLayoutVars>
          <dgm:chMax val="1"/>
          <dgm:bulletEnabled val="1"/>
        </dgm:presLayoutVars>
      </dgm:prSet>
      <dgm:spPr/>
    </dgm:pt>
    <dgm:pt modelId="{1CA673A0-04D8-42C2-8040-1EA44A13D43B}" type="pres">
      <dgm:prSet presAssocID="{A1A13315-AA2D-457A-B076-69A8B2AE3F22}" presName="descendantText" presStyleLbl="alignAcc1" presStyleIdx="2" presStyleCnt="6">
        <dgm:presLayoutVars>
          <dgm:bulletEnabled val="1"/>
        </dgm:presLayoutVars>
      </dgm:prSet>
      <dgm:spPr/>
    </dgm:pt>
    <dgm:pt modelId="{F71F57EB-9CB0-4F4F-8F38-2DE7514CD8AD}" type="pres">
      <dgm:prSet presAssocID="{2F6BBDC8-F78A-4C89-BE70-0C070F25E9BE}" presName="sp" presStyleCnt="0"/>
      <dgm:spPr/>
    </dgm:pt>
    <dgm:pt modelId="{60C7E3CF-4AE6-484C-9C06-C673910FA600}" type="pres">
      <dgm:prSet presAssocID="{23FC3D15-A130-4739-B2CB-50FF55938246}" presName="composite" presStyleCnt="0"/>
      <dgm:spPr/>
    </dgm:pt>
    <dgm:pt modelId="{B9DC9256-D4C4-411D-A0EA-CCADDF2589F5}" type="pres">
      <dgm:prSet presAssocID="{23FC3D15-A130-4739-B2CB-50FF55938246}" presName="parentText" presStyleLbl="alignNode1" presStyleIdx="3" presStyleCnt="6">
        <dgm:presLayoutVars>
          <dgm:chMax val="1"/>
          <dgm:bulletEnabled val="1"/>
        </dgm:presLayoutVars>
      </dgm:prSet>
      <dgm:spPr/>
    </dgm:pt>
    <dgm:pt modelId="{4DCB263D-B8CC-4DDD-ADC9-F9491D4D6F74}" type="pres">
      <dgm:prSet presAssocID="{23FC3D15-A130-4739-B2CB-50FF55938246}" presName="descendantText" presStyleLbl="alignAcc1" presStyleIdx="3" presStyleCnt="6">
        <dgm:presLayoutVars>
          <dgm:bulletEnabled val="1"/>
        </dgm:presLayoutVars>
      </dgm:prSet>
      <dgm:spPr/>
    </dgm:pt>
    <dgm:pt modelId="{207204FE-4263-4545-A0B2-4180F2288DC0}" type="pres">
      <dgm:prSet presAssocID="{A5634C9D-D6F9-4DBA-AC3C-E4A368F7B839}" presName="sp" presStyleCnt="0"/>
      <dgm:spPr/>
    </dgm:pt>
    <dgm:pt modelId="{148E48FD-B9CF-4A58-9850-497AAE39B0D4}" type="pres">
      <dgm:prSet presAssocID="{67350D4E-ADD9-4BBE-BCB1-1908938ED128}" presName="composite" presStyleCnt="0"/>
      <dgm:spPr/>
    </dgm:pt>
    <dgm:pt modelId="{7FAA3E23-B54E-4BB3-AA14-2075AEABD447}" type="pres">
      <dgm:prSet presAssocID="{67350D4E-ADD9-4BBE-BCB1-1908938ED128}" presName="parentText" presStyleLbl="alignNode1" presStyleIdx="4" presStyleCnt="6">
        <dgm:presLayoutVars>
          <dgm:chMax val="1"/>
          <dgm:bulletEnabled val="1"/>
        </dgm:presLayoutVars>
      </dgm:prSet>
      <dgm:spPr/>
    </dgm:pt>
    <dgm:pt modelId="{FA9A7340-8D0E-4FD0-AC5A-850C69F6D4AE}" type="pres">
      <dgm:prSet presAssocID="{67350D4E-ADD9-4BBE-BCB1-1908938ED128}" presName="descendantText" presStyleLbl="alignAcc1" presStyleIdx="4" presStyleCnt="6">
        <dgm:presLayoutVars>
          <dgm:bulletEnabled val="1"/>
        </dgm:presLayoutVars>
      </dgm:prSet>
      <dgm:spPr/>
    </dgm:pt>
    <dgm:pt modelId="{0FDE0173-DE01-45C8-BB6C-B3459D3B7102}" type="pres">
      <dgm:prSet presAssocID="{3D14B832-7238-4EC1-98DD-74D839D0EDE9}" presName="sp" presStyleCnt="0"/>
      <dgm:spPr/>
    </dgm:pt>
    <dgm:pt modelId="{B823CA7D-358E-42DD-A585-46B1C4254139}" type="pres">
      <dgm:prSet presAssocID="{241EE8F5-5A38-47FA-80F2-7D0971EC2202}" presName="composite" presStyleCnt="0"/>
      <dgm:spPr/>
    </dgm:pt>
    <dgm:pt modelId="{56753B38-C1FA-4936-943F-04B0085CB587}" type="pres">
      <dgm:prSet presAssocID="{241EE8F5-5A38-47FA-80F2-7D0971EC2202}" presName="parentText" presStyleLbl="alignNode1" presStyleIdx="5" presStyleCnt="6">
        <dgm:presLayoutVars>
          <dgm:chMax val="1"/>
          <dgm:bulletEnabled val="1"/>
        </dgm:presLayoutVars>
      </dgm:prSet>
      <dgm:spPr/>
    </dgm:pt>
    <dgm:pt modelId="{F57C06EF-A6C9-4286-9323-2C5A2A8F2796}" type="pres">
      <dgm:prSet presAssocID="{241EE8F5-5A38-47FA-80F2-7D0971EC2202}" presName="descendantText" presStyleLbl="alignAcc1" presStyleIdx="5" presStyleCnt="6">
        <dgm:presLayoutVars>
          <dgm:bulletEnabled val="1"/>
        </dgm:presLayoutVars>
      </dgm:prSet>
      <dgm:spPr/>
    </dgm:pt>
  </dgm:ptLst>
  <dgm:cxnLst>
    <dgm:cxn modelId="{AA6C2A02-B084-460C-B6D8-C0A295369CAB}" type="presOf" srcId="{D08F1913-1AB8-4FDD-84BB-C05CACF6050B}" destId="{5787B655-EE94-41D6-AA12-E498EAAB1804}" srcOrd="0" destOrd="0" presId="urn:microsoft.com/office/officeart/2005/8/layout/chevron2"/>
    <dgm:cxn modelId="{0C0CF308-4E80-4CC4-B9AB-1DC6D84FBF9A}" srcId="{1654ECA1-E32C-4CF0-A9AF-90360F9C5867}" destId="{D08F1913-1AB8-4FDD-84BB-C05CACF6050B}" srcOrd="1" destOrd="0" parTransId="{79B78B11-ABF8-44A2-B507-971D9D1B3ACD}" sibTransId="{C449A5CA-2784-40F3-89A7-647680DB89F9}"/>
    <dgm:cxn modelId="{9E768618-E53C-427A-A9C8-2DB423BA64BB}" type="presOf" srcId="{189D4FCF-DE49-4BF5-A6F3-35E3DB9C59A4}" destId="{10585E86-B3B5-4A39-8DC6-FA332AF2946E}" srcOrd="0" destOrd="2" presId="urn:microsoft.com/office/officeart/2005/8/layout/chevron2"/>
    <dgm:cxn modelId="{0D678C1D-926E-4648-9923-831599D55845}" srcId="{D08F1913-1AB8-4FDD-84BB-C05CACF6050B}" destId="{736C70F5-71F8-4F9A-8856-04E4EDC602AE}" srcOrd="2" destOrd="0" parTransId="{7467199C-4C87-4E29-95B2-7767171AF291}" sibTransId="{3A125416-FB95-4669-9EA1-D564120A55A4}"/>
    <dgm:cxn modelId="{9E597D20-ECC4-47B3-8886-FBA840A86319}" type="presOf" srcId="{35F5FA6D-4296-4561-8814-9331FF29AD9E}" destId="{1CA673A0-04D8-42C2-8040-1EA44A13D43B}" srcOrd="0" destOrd="1" presId="urn:microsoft.com/office/officeart/2005/8/layout/chevron2"/>
    <dgm:cxn modelId="{ECD3B824-C6D3-45C7-9C7C-261512411174}" type="presOf" srcId="{94241C28-861D-42EB-9FE8-63E0C1E76FE9}" destId="{1CA673A0-04D8-42C2-8040-1EA44A13D43B}" srcOrd="0" destOrd="0" presId="urn:microsoft.com/office/officeart/2005/8/layout/chevron2"/>
    <dgm:cxn modelId="{B203C227-F348-4746-8AA6-86201795B1B9}" srcId="{67350D4E-ADD9-4BBE-BCB1-1908938ED128}" destId="{9F44AFF5-063D-4CE8-AB55-8A81238296CD}" srcOrd="1" destOrd="0" parTransId="{6DDA1BA0-0471-4B32-A7A0-FE11C378E4A4}" sibTransId="{DAA8918E-1578-48F9-889F-A78DA0808478}"/>
    <dgm:cxn modelId="{9364822E-EF5C-4D16-9D06-55A17DA26A87}" srcId="{A1A13315-AA2D-457A-B076-69A8B2AE3F22}" destId="{35F5FA6D-4296-4561-8814-9331FF29AD9E}" srcOrd="1" destOrd="0" parTransId="{3AFDF78E-42AB-474D-A207-9B6C82F97AAC}" sibTransId="{A133D9CA-79BA-4570-8A80-DB59CDE2589F}"/>
    <dgm:cxn modelId="{64409E38-E850-447A-8834-B0184ACAE253}" srcId="{23FC3D15-A130-4739-B2CB-50FF55938246}" destId="{39CF4D2A-BCB7-4F3C-B099-877959A69BE9}" srcOrd="1" destOrd="0" parTransId="{2455B554-BC78-474D-86DC-7240CAD01F9B}" sibTransId="{9925A4A0-05B9-469F-9D23-CDC7038B9FC7}"/>
    <dgm:cxn modelId="{E772E440-7443-493D-A651-DDF0D7A68490}" srcId="{1654ECA1-E32C-4CF0-A9AF-90360F9C5867}" destId="{23FC3D15-A130-4739-B2CB-50FF55938246}" srcOrd="3" destOrd="0" parTransId="{FF34F142-F5A1-4337-BCCD-02F780FD3A8D}" sibTransId="{A5634C9D-D6F9-4DBA-AC3C-E4A368F7B839}"/>
    <dgm:cxn modelId="{C470C861-C27C-46FC-A688-A2826C15F4DE}" srcId="{027FBAF5-DEF2-42AB-A50F-261C92FAD3B3}" destId="{BE0B8B00-714D-4044-B8E2-947445D8B3B6}" srcOrd="1" destOrd="0" parTransId="{9774C025-F0C9-4719-8083-9071C5C9A715}" sibTransId="{F966DA1E-A257-4B44-90B0-E7AAF82A8AF9}"/>
    <dgm:cxn modelId="{CD949668-4961-4CC1-AE60-97ED8A8712B2}" type="presOf" srcId="{142A288E-8904-45F6-9F45-9B318D03E92D}" destId="{F57C06EF-A6C9-4286-9323-2C5A2A8F2796}" srcOrd="0" destOrd="0" presId="urn:microsoft.com/office/officeart/2005/8/layout/chevron2"/>
    <dgm:cxn modelId="{7D7FDF4E-3BE9-427B-8F1D-214E4B92AB56}" type="presOf" srcId="{FEC8B5AB-D971-44EC-A37D-5B4F6BD56C31}" destId="{4DCB263D-B8CC-4DDD-ADC9-F9491D4D6F74}" srcOrd="0" destOrd="0" presId="urn:microsoft.com/office/officeart/2005/8/layout/chevron2"/>
    <dgm:cxn modelId="{806CB64F-B2D9-4079-AE10-026BDF4BD086}" type="presOf" srcId="{573962FA-00D4-437A-A483-E216DFBC7A00}" destId="{B2086417-F3AA-4AED-A925-C45AFA4104D0}" srcOrd="0" destOrd="1" presId="urn:microsoft.com/office/officeart/2005/8/layout/chevron2"/>
    <dgm:cxn modelId="{851ECF6F-2C65-4088-A8B6-FBBA514932DE}" type="presOf" srcId="{39CF4D2A-BCB7-4F3C-B099-877959A69BE9}" destId="{4DCB263D-B8CC-4DDD-ADC9-F9491D4D6F74}" srcOrd="0" destOrd="1" presId="urn:microsoft.com/office/officeart/2005/8/layout/chevron2"/>
    <dgm:cxn modelId="{A75CD750-0591-47BC-8329-0A1F07232885}" srcId="{D08F1913-1AB8-4FDD-84BB-C05CACF6050B}" destId="{0D7A8405-13EE-4CDD-89C2-3003125C689E}" srcOrd="0" destOrd="0" parTransId="{16E3DE6E-396A-4611-8751-E730E27BA4EF}" sibTransId="{E2C57000-B634-49CB-BF8E-B731FDBC3C1C}"/>
    <dgm:cxn modelId="{D82DE952-D137-4ACD-9A54-E111FA1271B1}" type="presOf" srcId="{241EE8F5-5A38-47FA-80F2-7D0971EC2202}" destId="{56753B38-C1FA-4936-943F-04B0085CB587}" srcOrd="0" destOrd="0" presId="urn:microsoft.com/office/officeart/2005/8/layout/chevron2"/>
    <dgm:cxn modelId="{1D3C9054-F0C2-49B6-848A-336D03CE47A4}" type="presOf" srcId="{1654ECA1-E32C-4CF0-A9AF-90360F9C5867}" destId="{F68A3271-C74A-4955-91F8-6A962C5D0E5E}" srcOrd="0" destOrd="0" presId="urn:microsoft.com/office/officeart/2005/8/layout/chevron2"/>
    <dgm:cxn modelId="{41330375-6329-4F40-AF7A-5D21F517E3BE}" type="presOf" srcId="{027FBAF5-DEF2-42AB-A50F-261C92FAD3B3}" destId="{FE0E85DD-8B09-4BE8-B713-8A511150D8F7}" srcOrd="0" destOrd="0" presId="urn:microsoft.com/office/officeart/2005/8/layout/chevron2"/>
    <dgm:cxn modelId="{17258478-093A-4C93-9DDE-553FF0C8E8E0}" srcId="{1654ECA1-E32C-4CF0-A9AF-90360F9C5867}" destId="{A1A13315-AA2D-457A-B076-69A8B2AE3F22}" srcOrd="2" destOrd="0" parTransId="{61C8E912-CED5-449E-9183-B13F689C2460}" sibTransId="{2F6BBDC8-F78A-4C89-BE70-0C070F25E9BE}"/>
    <dgm:cxn modelId="{C1D7E258-1777-4259-888D-C3438B8ABE4A}" srcId="{241EE8F5-5A38-47FA-80F2-7D0971EC2202}" destId="{BB08A87F-ECDE-483D-B856-7ED12ECE4891}" srcOrd="1" destOrd="0" parTransId="{4E597C74-5DAA-4E54-B6DB-3AB7556432B8}" sibTransId="{AF331A89-745D-4260-B4C0-F6C56E596BBA}"/>
    <dgm:cxn modelId="{70989083-D3AC-40CC-9822-A16EB0234083}" type="presOf" srcId="{22A7A98E-0359-4885-9B46-A16434E0B258}" destId="{10585E86-B3B5-4A39-8DC6-FA332AF2946E}" srcOrd="0" destOrd="0" presId="urn:microsoft.com/office/officeart/2005/8/layout/chevron2"/>
    <dgm:cxn modelId="{C33E798D-35B3-4815-8AE0-C0E5F4C54DFD}" type="presOf" srcId="{BB08A87F-ECDE-483D-B856-7ED12ECE4891}" destId="{F57C06EF-A6C9-4286-9323-2C5A2A8F2796}" srcOrd="0" destOrd="1" presId="urn:microsoft.com/office/officeart/2005/8/layout/chevron2"/>
    <dgm:cxn modelId="{7F94DC9E-13DB-438F-9915-E7C6E57BBD5B}" type="presOf" srcId="{BE0B8B00-714D-4044-B8E2-947445D8B3B6}" destId="{10585E86-B3B5-4A39-8DC6-FA332AF2946E}" srcOrd="0" destOrd="1" presId="urn:microsoft.com/office/officeart/2005/8/layout/chevron2"/>
    <dgm:cxn modelId="{5F0009A0-7415-4EC9-B67E-EF3F6BE0938F}" srcId="{1654ECA1-E32C-4CF0-A9AF-90360F9C5867}" destId="{027FBAF5-DEF2-42AB-A50F-261C92FAD3B3}" srcOrd="0" destOrd="0" parTransId="{C0E28C1C-9689-4497-A9BE-9B362D7D595E}" sibTransId="{9580D614-9D13-4B9A-AAA3-A56E9B021165}"/>
    <dgm:cxn modelId="{999334A1-5F8B-4AC6-AF8F-6432511B6F11}" type="presOf" srcId="{91F72143-0D87-47E7-84B5-1BD064D2E5A9}" destId="{F57C06EF-A6C9-4286-9323-2C5A2A8F2796}" srcOrd="0" destOrd="2" presId="urn:microsoft.com/office/officeart/2005/8/layout/chevron2"/>
    <dgm:cxn modelId="{BF1B78AB-D327-4FCF-BF25-C40CE96C88E6}" srcId="{67350D4E-ADD9-4BBE-BCB1-1908938ED128}" destId="{ACB7F5F8-FAC2-4045-8CF4-5C482D9C5151}" srcOrd="0" destOrd="0" parTransId="{C0AE2CC0-83D6-47EC-903C-D0CBC78C3D36}" sibTransId="{F74B7D79-F81B-4BD3-A001-C64BBF8B0348}"/>
    <dgm:cxn modelId="{0522DEAD-A670-44D7-A9E0-BDC974FA9AFA}" srcId="{241EE8F5-5A38-47FA-80F2-7D0971EC2202}" destId="{91F72143-0D87-47E7-84B5-1BD064D2E5A9}" srcOrd="2" destOrd="0" parTransId="{727712F3-3740-4ED4-B7D9-82A0D2FE0998}" sibTransId="{1FC4750A-3763-4986-BECA-C254DAFF1332}"/>
    <dgm:cxn modelId="{07ADE9B3-8014-4DF4-A4EF-B0C14FBBE6D8}" type="presOf" srcId="{0D7A8405-13EE-4CDD-89C2-3003125C689E}" destId="{B2086417-F3AA-4AED-A925-C45AFA4104D0}" srcOrd="0" destOrd="0" presId="urn:microsoft.com/office/officeart/2005/8/layout/chevron2"/>
    <dgm:cxn modelId="{7E5B55BC-819F-42E9-8A65-5112504376BA}" srcId="{027FBAF5-DEF2-42AB-A50F-261C92FAD3B3}" destId="{22A7A98E-0359-4885-9B46-A16434E0B258}" srcOrd="0" destOrd="0" parTransId="{F325AD91-45FE-43F2-90A3-90575C3D7C0A}" sibTransId="{477E16EB-882C-4F1A-8E8E-F7680D630CC3}"/>
    <dgm:cxn modelId="{7DE6F2BF-0168-4DC8-859B-75BCF8FA06A1}" srcId="{027FBAF5-DEF2-42AB-A50F-261C92FAD3B3}" destId="{189D4FCF-DE49-4BF5-A6F3-35E3DB9C59A4}" srcOrd="2" destOrd="0" parTransId="{EC2630F8-A3CC-41CA-83CF-F8F43D5E9B6D}" sibTransId="{64815471-4AC3-41C4-8096-5395E8987AA8}"/>
    <dgm:cxn modelId="{35FEBBC1-BC76-4AC4-B2BB-1978227B5B51}" type="presOf" srcId="{736C70F5-71F8-4F9A-8856-04E4EDC602AE}" destId="{B2086417-F3AA-4AED-A925-C45AFA4104D0}" srcOrd="0" destOrd="2" presId="urn:microsoft.com/office/officeart/2005/8/layout/chevron2"/>
    <dgm:cxn modelId="{5B5FF4C2-1CE3-462C-B955-714938A93302}" srcId="{23FC3D15-A130-4739-B2CB-50FF55938246}" destId="{FEC8B5AB-D971-44EC-A37D-5B4F6BD56C31}" srcOrd="0" destOrd="0" parTransId="{395AC095-5A94-421A-B921-41E1B73994B1}" sibTransId="{9ED9DC0F-CE31-4CD2-9E48-96251F272B55}"/>
    <dgm:cxn modelId="{4C82ACCF-F9B0-43D4-9ADF-2E7E7BFB1CAA}" srcId="{A1A13315-AA2D-457A-B076-69A8B2AE3F22}" destId="{94241C28-861D-42EB-9FE8-63E0C1E76FE9}" srcOrd="0" destOrd="0" parTransId="{8845530A-FA8E-443E-89E3-D7766FCDA6CF}" sibTransId="{604BE62D-E4E7-47E4-B9E2-2508EB5D167B}"/>
    <dgm:cxn modelId="{D02CE8D8-3DFD-4FCB-857C-604A59CBDD9E}" srcId="{241EE8F5-5A38-47FA-80F2-7D0971EC2202}" destId="{142A288E-8904-45F6-9F45-9B318D03E92D}" srcOrd="0" destOrd="0" parTransId="{7DA1628E-BEC0-4BB9-8AAB-90527F0DDC93}" sibTransId="{1B1ED472-2A1B-4D32-AB65-567BB505E9DA}"/>
    <dgm:cxn modelId="{5B0420E0-93C2-4EA9-8199-DF0608053B6C}" type="presOf" srcId="{23FC3D15-A130-4739-B2CB-50FF55938246}" destId="{B9DC9256-D4C4-411D-A0EA-CCADDF2589F5}" srcOrd="0" destOrd="0" presId="urn:microsoft.com/office/officeart/2005/8/layout/chevron2"/>
    <dgm:cxn modelId="{3E9C40E2-BAC1-462A-9F31-8A43CA82C462}" type="presOf" srcId="{A1A13315-AA2D-457A-B076-69A8B2AE3F22}" destId="{EA01B7E2-55FB-4D90-9253-4CB38542271B}" srcOrd="0" destOrd="0" presId="urn:microsoft.com/office/officeart/2005/8/layout/chevron2"/>
    <dgm:cxn modelId="{648504E3-B8C2-4B4B-9861-0BA16BB5F6F6}" srcId="{1654ECA1-E32C-4CF0-A9AF-90360F9C5867}" destId="{67350D4E-ADD9-4BBE-BCB1-1908938ED128}" srcOrd="4" destOrd="0" parTransId="{3F593507-54CA-44AD-9A9B-8734A8684B6F}" sibTransId="{3D14B832-7238-4EC1-98DD-74D839D0EDE9}"/>
    <dgm:cxn modelId="{C9ADD4E6-7BBD-4F93-A637-471D222A13A7}" srcId="{1654ECA1-E32C-4CF0-A9AF-90360F9C5867}" destId="{241EE8F5-5A38-47FA-80F2-7D0971EC2202}" srcOrd="5" destOrd="0" parTransId="{952796B5-580E-49C2-97D7-033D27F6DDA4}" sibTransId="{E2734F35-6E89-473C-BAC0-6412D6445C8A}"/>
    <dgm:cxn modelId="{CF4ADAE6-44C8-49B6-B565-AE24F658ECA4}" srcId="{D08F1913-1AB8-4FDD-84BB-C05CACF6050B}" destId="{573962FA-00D4-437A-A483-E216DFBC7A00}" srcOrd="1" destOrd="0" parTransId="{DB8B8B04-FAB6-48FF-B849-46F506BB7CC4}" sibTransId="{293134A3-51F2-4B0A-A344-C685F0570BB1}"/>
    <dgm:cxn modelId="{18AFE6EA-9983-4F6F-B4C5-D9C9B8404325}" type="presOf" srcId="{9F44AFF5-063D-4CE8-AB55-8A81238296CD}" destId="{FA9A7340-8D0E-4FD0-AC5A-850C69F6D4AE}" srcOrd="0" destOrd="1" presId="urn:microsoft.com/office/officeart/2005/8/layout/chevron2"/>
    <dgm:cxn modelId="{F138AEEC-8E2B-4908-B41F-45533C23A9E5}" type="presOf" srcId="{ACB7F5F8-FAC2-4045-8CF4-5C482D9C5151}" destId="{FA9A7340-8D0E-4FD0-AC5A-850C69F6D4AE}" srcOrd="0" destOrd="0" presId="urn:microsoft.com/office/officeart/2005/8/layout/chevron2"/>
    <dgm:cxn modelId="{831021FA-E170-450B-B40F-7297D6C94463}" type="presOf" srcId="{67350D4E-ADD9-4BBE-BCB1-1908938ED128}" destId="{7FAA3E23-B54E-4BB3-AA14-2075AEABD447}" srcOrd="0" destOrd="0" presId="urn:microsoft.com/office/officeart/2005/8/layout/chevron2"/>
    <dgm:cxn modelId="{8CF60C7B-A82C-4054-A59A-05177D511473}" type="presParOf" srcId="{F68A3271-C74A-4955-91F8-6A962C5D0E5E}" destId="{21FFD926-C90C-4171-8548-EDD2FD1A8168}" srcOrd="0" destOrd="0" presId="urn:microsoft.com/office/officeart/2005/8/layout/chevron2"/>
    <dgm:cxn modelId="{760DBFC9-C596-44C5-B087-1988141D8B4F}" type="presParOf" srcId="{21FFD926-C90C-4171-8548-EDD2FD1A8168}" destId="{FE0E85DD-8B09-4BE8-B713-8A511150D8F7}" srcOrd="0" destOrd="0" presId="urn:microsoft.com/office/officeart/2005/8/layout/chevron2"/>
    <dgm:cxn modelId="{3290DFB5-9CA1-43C0-B082-722AB8C57E8E}" type="presParOf" srcId="{21FFD926-C90C-4171-8548-EDD2FD1A8168}" destId="{10585E86-B3B5-4A39-8DC6-FA332AF2946E}" srcOrd="1" destOrd="0" presId="urn:microsoft.com/office/officeart/2005/8/layout/chevron2"/>
    <dgm:cxn modelId="{4EF2C3F8-D993-4C21-8835-6C42CF8D85E7}" type="presParOf" srcId="{F68A3271-C74A-4955-91F8-6A962C5D0E5E}" destId="{AE5C8A6F-9E4A-4423-B84E-BA4B1D766430}" srcOrd="1" destOrd="0" presId="urn:microsoft.com/office/officeart/2005/8/layout/chevron2"/>
    <dgm:cxn modelId="{ACC7DBA2-90B5-45FC-9410-4060FD8590C1}" type="presParOf" srcId="{F68A3271-C74A-4955-91F8-6A962C5D0E5E}" destId="{30F18980-7420-4CDD-AE9D-86A15B16A2F4}" srcOrd="2" destOrd="0" presId="urn:microsoft.com/office/officeart/2005/8/layout/chevron2"/>
    <dgm:cxn modelId="{E6EFE989-8632-4743-A1BF-E1ABB66C03F4}" type="presParOf" srcId="{30F18980-7420-4CDD-AE9D-86A15B16A2F4}" destId="{5787B655-EE94-41D6-AA12-E498EAAB1804}" srcOrd="0" destOrd="0" presId="urn:microsoft.com/office/officeart/2005/8/layout/chevron2"/>
    <dgm:cxn modelId="{7471C650-CB90-445F-88C6-86584BADC003}" type="presParOf" srcId="{30F18980-7420-4CDD-AE9D-86A15B16A2F4}" destId="{B2086417-F3AA-4AED-A925-C45AFA4104D0}" srcOrd="1" destOrd="0" presId="urn:microsoft.com/office/officeart/2005/8/layout/chevron2"/>
    <dgm:cxn modelId="{0EEC6900-E9F8-4432-869E-6FC13E72A0B9}" type="presParOf" srcId="{F68A3271-C74A-4955-91F8-6A962C5D0E5E}" destId="{56189798-46AA-4065-9336-7C1CD3FDEC5A}" srcOrd="3" destOrd="0" presId="urn:microsoft.com/office/officeart/2005/8/layout/chevron2"/>
    <dgm:cxn modelId="{DA8E860E-32C2-488B-A225-3E8B793CC8DD}" type="presParOf" srcId="{F68A3271-C74A-4955-91F8-6A962C5D0E5E}" destId="{8D3C9D54-1291-4108-9EA5-CC50AC6F0DFC}" srcOrd="4" destOrd="0" presId="urn:microsoft.com/office/officeart/2005/8/layout/chevron2"/>
    <dgm:cxn modelId="{92C8DA91-42CB-417D-AEFF-B6A20A778570}" type="presParOf" srcId="{8D3C9D54-1291-4108-9EA5-CC50AC6F0DFC}" destId="{EA01B7E2-55FB-4D90-9253-4CB38542271B}" srcOrd="0" destOrd="0" presId="urn:microsoft.com/office/officeart/2005/8/layout/chevron2"/>
    <dgm:cxn modelId="{7A816542-FDB5-4FAA-A84D-821608D1ADD0}" type="presParOf" srcId="{8D3C9D54-1291-4108-9EA5-CC50AC6F0DFC}" destId="{1CA673A0-04D8-42C2-8040-1EA44A13D43B}" srcOrd="1" destOrd="0" presId="urn:microsoft.com/office/officeart/2005/8/layout/chevron2"/>
    <dgm:cxn modelId="{180D40CF-69FE-4932-AF03-A93DCBA6B32C}" type="presParOf" srcId="{F68A3271-C74A-4955-91F8-6A962C5D0E5E}" destId="{F71F57EB-9CB0-4F4F-8F38-2DE7514CD8AD}" srcOrd="5" destOrd="0" presId="urn:microsoft.com/office/officeart/2005/8/layout/chevron2"/>
    <dgm:cxn modelId="{A827A6AC-D062-46E6-B199-4F10015D8ABE}" type="presParOf" srcId="{F68A3271-C74A-4955-91F8-6A962C5D0E5E}" destId="{60C7E3CF-4AE6-484C-9C06-C673910FA600}" srcOrd="6" destOrd="0" presId="urn:microsoft.com/office/officeart/2005/8/layout/chevron2"/>
    <dgm:cxn modelId="{FC6ADF44-A053-4E69-B42B-4B0509ABC86B}" type="presParOf" srcId="{60C7E3CF-4AE6-484C-9C06-C673910FA600}" destId="{B9DC9256-D4C4-411D-A0EA-CCADDF2589F5}" srcOrd="0" destOrd="0" presId="urn:microsoft.com/office/officeart/2005/8/layout/chevron2"/>
    <dgm:cxn modelId="{62373B17-A0A5-42F4-AC5E-75A5B171554D}" type="presParOf" srcId="{60C7E3CF-4AE6-484C-9C06-C673910FA600}" destId="{4DCB263D-B8CC-4DDD-ADC9-F9491D4D6F74}" srcOrd="1" destOrd="0" presId="urn:microsoft.com/office/officeart/2005/8/layout/chevron2"/>
    <dgm:cxn modelId="{FB6964F6-9996-435B-837A-D051BDFD2CD1}" type="presParOf" srcId="{F68A3271-C74A-4955-91F8-6A962C5D0E5E}" destId="{207204FE-4263-4545-A0B2-4180F2288DC0}" srcOrd="7" destOrd="0" presId="urn:microsoft.com/office/officeart/2005/8/layout/chevron2"/>
    <dgm:cxn modelId="{598C524B-F476-48A6-ACC6-5FFCC187B596}" type="presParOf" srcId="{F68A3271-C74A-4955-91F8-6A962C5D0E5E}" destId="{148E48FD-B9CF-4A58-9850-497AAE39B0D4}" srcOrd="8" destOrd="0" presId="urn:microsoft.com/office/officeart/2005/8/layout/chevron2"/>
    <dgm:cxn modelId="{8FAAF2A3-EA69-49D2-8B5B-E8545432424C}" type="presParOf" srcId="{148E48FD-B9CF-4A58-9850-497AAE39B0D4}" destId="{7FAA3E23-B54E-4BB3-AA14-2075AEABD447}" srcOrd="0" destOrd="0" presId="urn:microsoft.com/office/officeart/2005/8/layout/chevron2"/>
    <dgm:cxn modelId="{3CBE53DF-414B-4318-8381-2CC3BD0B73B0}" type="presParOf" srcId="{148E48FD-B9CF-4A58-9850-497AAE39B0D4}" destId="{FA9A7340-8D0E-4FD0-AC5A-850C69F6D4AE}" srcOrd="1" destOrd="0" presId="urn:microsoft.com/office/officeart/2005/8/layout/chevron2"/>
    <dgm:cxn modelId="{93906931-6D7D-4170-9492-42A3A8BB1AA0}" type="presParOf" srcId="{F68A3271-C74A-4955-91F8-6A962C5D0E5E}" destId="{0FDE0173-DE01-45C8-BB6C-B3459D3B7102}" srcOrd="9" destOrd="0" presId="urn:microsoft.com/office/officeart/2005/8/layout/chevron2"/>
    <dgm:cxn modelId="{7EC7B82A-3A87-4C51-8457-ACD3B313DEB4}" type="presParOf" srcId="{F68A3271-C74A-4955-91F8-6A962C5D0E5E}" destId="{B823CA7D-358E-42DD-A585-46B1C4254139}" srcOrd="10" destOrd="0" presId="urn:microsoft.com/office/officeart/2005/8/layout/chevron2"/>
    <dgm:cxn modelId="{FA2B5B34-0C8B-4E0A-AE64-27B393BAEE18}" type="presParOf" srcId="{B823CA7D-358E-42DD-A585-46B1C4254139}" destId="{56753B38-C1FA-4936-943F-04B0085CB587}" srcOrd="0" destOrd="0" presId="urn:microsoft.com/office/officeart/2005/8/layout/chevron2"/>
    <dgm:cxn modelId="{FF171A85-D1B6-4DF1-8546-D981E5C7A799}" type="presParOf" srcId="{B823CA7D-358E-42DD-A585-46B1C4254139}" destId="{F57C06EF-A6C9-4286-9323-2C5A2A8F2796}"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654ECA1-E32C-4CF0-A9AF-90360F9C5867}"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GB"/>
        </a:p>
      </dgm:t>
    </dgm:pt>
    <dgm:pt modelId="{23FC3D15-A130-4739-B2CB-50FF55938246}">
      <dgm:prSet phldrT="[Text]" custT="1"/>
      <dgm:spPr/>
      <dgm:t>
        <a:bodyPr/>
        <a:lstStyle/>
        <a:p>
          <a:r>
            <a:rPr lang="en-GB" sz="800" dirty="0"/>
            <a:t>Find control measures</a:t>
          </a:r>
        </a:p>
      </dgm:t>
    </dgm:pt>
    <dgm:pt modelId="{FF34F142-F5A1-4337-BCCD-02F780FD3A8D}" type="parTrans" cxnId="{E772E440-7443-493D-A651-DDF0D7A68490}">
      <dgm:prSet/>
      <dgm:spPr/>
      <dgm:t>
        <a:bodyPr/>
        <a:lstStyle/>
        <a:p>
          <a:endParaRPr lang="en-GB"/>
        </a:p>
      </dgm:t>
    </dgm:pt>
    <dgm:pt modelId="{A5634C9D-D6F9-4DBA-AC3C-E4A368F7B839}" type="sibTrans" cxnId="{E772E440-7443-493D-A651-DDF0D7A68490}">
      <dgm:prSet/>
      <dgm:spPr/>
      <dgm:t>
        <a:bodyPr/>
        <a:lstStyle/>
        <a:p>
          <a:endParaRPr lang="en-GB"/>
        </a:p>
      </dgm:t>
    </dgm:pt>
    <dgm:pt modelId="{67350D4E-ADD9-4BBE-BCB1-1908938ED128}">
      <dgm:prSet phldrT="[Text]" custT="1"/>
      <dgm:spPr/>
      <dgm:t>
        <a:bodyPr/>
        <a:lstStyle/>
        <a:p>
          <a:r>
            <a:rPr lang="en-GB" sz="800" dirty="0"/>
            <a:t>Adaptation plan (improvement plan)</a:t>
          </a:r>
        </a:p>
      </dgm:t>
    </dgm:pt>
    <dgm:pt modelId="{3F593507-54CA-44AD-9A9B-8734A8684B6F}" type="parTrans" cxnId="{648504E3-B8C2-4B4B-9861-0BA16BB5F6F6}">
      <dgm:prSet/>
      <dgm:spPr/>
      <dgm:t>
        <a:bodyPr/>
        <a:lstStyle/>
        <a:p>
          <a:endParaRPr lang="en-GB"/>
        </a:p>
      </dgm:t>
    </dgm:pt>
    <dgm:pt modelId="{3D14B832-7238-4EC1-98DD-74D839D0EDE9}" type="sibTrans" cxnId="{648504E3-B8C2-4B4B-9861-0BA16BB5F6F6}">
      <dgm:prSet/>
      <dgm:spPr/>
      <dgm:t>
        <a:bodyPr/>
        <a:lstStyle/>
        <a:p>
          <a:endParaRPr lang="en-GB"/>
        </a:p>
      </dgm:t>
    </dgm:pt>
    <dgm:pt modelId="{D08F1913-1AB8-4FDD-84BB-C05CACF6050B}">
      <dgm:prSet custT="1"/>
      <dgm:spPr/>
      <dgm:t>
        <a:bodyPr/>
        <a:lstStyle/>
        <a:p>
          <a:r>
            <a:rPr lang="en-GB" sz="800" dirty="0"/>
            <a:t>Risk Assessment</a:t>
          </a:r>
        </a:p>
        <a:p>
          <a:r>
            <a:rPr lang="en-GB" sz="800" dirty="0"/>
            <a:t>Part A</a:t>
          </a:r>
        </a:p>
      </dgm:t>
    </dgm:pt>
    <dgm:pt modelId="{79B78B11-ABF8-44A2-B507-971D9D1B3ACD}" type="parTrans" cxnId="{0C0CF308-4E80-4CC4-B9AB-1DC6D84FBF9A}">
      <dgm:prSet/>
      <dgm:spPr/>
      <dgm:t>
        <a:bodyPr/>
        <a:lstStyle/>
        <a:p>
          <a:endParaRPr lang="en-GB"/>
        </a:p>
      </dgm:t>
    </dgm:pt>
    <dgm:pt modelId="{C449A5CA-2784-40F3-89A7-647680DB89F9}" type="sibTrans" cxnId="{0C0CF308-4E80-4CC4-B9AB-1DC6D84FBF9A}">
      <dgm:prSet/>
      <dgm:spPr/>
      <dgm:t>
        <a:bodyPr/>
        <a:lstStyle/>
        <a:p>
          <a:endParaRPr lang="en-GB"/>
        </a:p>
      </dgm:t>
    </dgm:pt>
    <dgm:pt modelId="{A1A13315-AA2D-457A-B076-69A8B2AE3F22}">
      <dgm:prSet custT="1"/>
      <dgm:spPr/>
      <dgm:t>
        <a:bodyPr/>
        <a:lstStyle/>
        <a:p>
          <a:r>
            <a:rPr lang="en-GB" sz="800" dirty="0"/>
            <a:t>Risk Assessment Part B</a:t>
          </a:r>
        </a:p>
      </dgm:t>
    </dgm:pt>
    <dgm:pt modelId="{61C8E912-CED5-449E-9183-B13F689C2460}" type="parTrans" cxnId="{17258478-093A-4C93-9DDE-553FF0C8E8E0}">
      <dgm:prSet/>
      <dgm:spPr/>
      <dgm:t>
        <a:bodyPr/>
        <a:lstStyle/>
        <a:p>
          <a:endParaRPr lang="en-GB"/>
        </a:p>
      </dgm:t>
    </dgm:pt>
    <dgm:pt modelId="{2F6BBDC8-F78A-4C89-BE70-0C070F25E9BE}" type="sibTrans" cxnId="{17258478-093A-4C93-9DDE-553FF0C8E8E0}">
      <dgm:prSet/>
      <dgm:spPr/>
      <dgm:t>
        <a:bodyPr/>
        <a:lstStyle/>
        <a:p>
          <a:endParaRPr lang="en-GB"/>
        </a:p>
      </dgm:t>
    </dgm:pt>
    <dgm:pt modelId="{241EE8F5-5A38-47FA-80F2-7D0971EC2202}">
      <dgm:prSet custT="1"/>
      <dgm:spPr/>
      <dgm:t>
        <a:bodyPr/>
        <a:lstStyle/>
        <a:p>
          <a:r>
            <a:rPr lang="en-GB" sz="800" dirty="0"/>
            <a:t>Monitoring, record and review actions</a:t>
          </a:r>
        </a:p>
      </dgm:t>
    </dgm:pt>
    <dgm:pt modelId="{952796B5-580E-49C2-97D7-033D27F6DDA4}" type="parTrans" cxnId="{C9ADD4E6-7BBD-4F93-A637-471D222A13A7}">
      <dgm:prSet/>
      <dgm:spPr/>
      <dgm:t>
        <a:bodyPr/>
        <a:lstStyle/>
        <a:p>
          <a:endParaRPr lang="en-GB"/>
        </a:p>
      </dgm:t>
    </dgm:pt>
    <dgm:pt modelId="{E2734F35-6E89-473C-BAC0-6412D6445C8A}" type="sibTrans" cxnId="{C9ADD4E6-7BBD-4F93-A637-471D222A13A7}">
      <dgm:prSet/>
      <dgm:spPr/>
      <dgm:t>
        <a:bodyPr/>
        <a:lstStyle/>
        <a:p>
          <a:endParaRPr lang="en-GB"/>
        </a:p>
      </dgm:t>
    </dgm:pt>
    <dgm:pt modelId="{027FBAF5-DEF2-42AB-A50F-261C92FAD3B3}">
      <dgm:prSet phldrT="[Text]" custT="1"/>
      <dgm:spPr/>
      <dgm:t>
        <a:bodyPr/>
        <a:lstStyle/>
        <a:p>
          <a:r>
            <a:rPr lang="en-GB" sz="800" dirty="0"/>
            <a:t>Find potential impacts</a:t>
          </a:r>
        </a:p>
      </dgm:t>
    </dgm:pt>
    <dgm:pt modelId="{9580D614-9D13-4B9A-AAA3-A56E9B021165}" type="sibTrans" cxnId="{5F0009A0-7415-4EC9-B67E-EF3F6BE0938F}">
      <dgm:prSet/>
      <dgm:spPr/>
      <dgm:t>
        <a:bodyPr/>
        <a:lstStyle/>
        <a:p>
          <a:endParaRPr lang="en-GB"/>
        </a:p>
      </dgm:t>
    </dgm:pt>
    <dgm:pt modelId="{C0E28C1C-9689-4497-A9BE-9B362D7D595E}" type="parTrans" cxnId="{5F0009A0-7415-4EC9-B67E-EF3F6BE0938F}">
      <dgm:prSet/>
      <dgm:spPr/>
      <dgm:t>
        <a:bodyPr/>
        <a:lstStyle/>
        <a:p>
          <a:endParaRPr lang="en-GB"/>
        </a:p>
      </dgm:t>
    </dgm:pt>
    <dgm:pt modelId="{F68A3271-C74A-4955-91F8-6A962C5D0E5E}" type="pres">
      <dgm:prSet presAssocID="{1654ECA1-E32C-4CF0-A9AF-90360F9C5867}" presName="linearFlow" presStyleCnt="0">
        <dgm:presLayoutVars>
          <dgm:dir/>
          <dgm:animLvl val="lvl"/>
          <dgm:resizeHandles val="exact"/>
        </dgm:presLayoutVars>
      </dgm:prSet>
      <dgm:spPr/>
    </dgm:pt>
    <dgm:pt modelId="{21FFD926-C90C-4171-8548-EDD2FD1A8168}" type="pres">
      <dgm:prSet presAssocID="{027FBAF5-DEF2-42AB-A50F-261C92FAD3B3}" presName="composite" presStyleCnt="0"/>
      <dgm:spPr/>
    </dgm:pt>
    <dgm:pt modelId="{FE0E85DD-8B09-4BE8-B713-8A511150D8F7}" type="pres">
      <dgm:prSet presAssocID="{027FBAF5-DEF2-42AB-A50F-261C92FAD3B3}" presName="parentText" presStyleLbl="alignNode1" presStyleIdx="0" presStyleCnt="6">
        <dgm:presLayoutVars>
          <dgm:chMax val="1"/>
          <dgm:bulletEnabled val="1"/>
        </dgm:presLayoutVars>
      </dgm:prSet>
      <dgm:spPr/>
    </dgm:pt>
    <dgm:pt modelId="{10585E86-B3B5-4A39-8DC6-FA332AF2946E}" type="pres">
      <dgm:prSet presAssocID="{027FBAF5-DEF2-42AB-A50F-261C92FAD3B3}" presName="descendantText" presStyleLbl="alignAcc1" presStyleIdx="0" presStyleCnt="6" custFlipVert="1" custScaleX="98519" custLinFactNeighborX="-679" custLinFactNeighborY="547">
        <dgm:presLayoutVars>
          <dgm:bulletEnabled val="1"/>
        </dgm:presLayoutVars>
      </dgm:prSet>
      <dgm:spPr>
        <a:ln>
          <a:solidFill>
            <a:schemeClr val="bg1"/>
          </a:solidFill>
        </a:ln>
      </dgm:spPr>
    </dgm:pt>
    <dgm:pt modelId="{AE5C8A6F-9E4A-4423-B84E-BA4B1D766430}" type="pres">
      <dgm:prSet presAssocID="{9580D614-9D13-4B9A-AAA3-A56E9B021165}" presName="sp" presStyleCnt="0"/>
      <dgm:spPr/>
    </dgm:pt>
    <dgm:pt modelId="{30F18980-7420-4CDD-AE9D-86A15B16A2F4}" type="pres">
      <dgm:prSet presAssocID="{D08F1913-1AB8-4FDD-84BB-C05CACF6050B}" presName="composite" presStyleCnt="0"/>
      <dgm:spPr/>
    </dgm:pt>
    <dgm:pt modelId="{5787B655-EE94-41D6-AA12-E498EAAB1804}" type="pres">
      <dgm:prSet presAssocID="{D08F1913-1AB8-4FDD-84BB-C05CACF6050B}" presName="parentText" presStyleLbl="alignNode1" presStyleIdx="1" presStyleCnt="6">
        <dgm:presLayoutVars>
          <dgm:chMax val="1"/>
          <dgm:bulletEnabled val="1"/>
        </dgm:presLayoutVars>
      </dgm:prSet>
      <dgm:spPr/>
    </dgm:pt>
    <dgm:pt modelId="{B2086417-F3AA-4AED-A925-C45AFA4104D0}" type="pres">
      <dgm:prSet presAssocID="{D08F1913-1AB8-4FDD-84BB-C05CACF6050B}" presName="descendantText" presStyleLbl="alignAcc1" presStyleIdx="1" presStyleCnt="6">
        <dgm:presLayoutVars>
          <dgm:bulletEnabled val="1"/>
        </dgm:presLayoutVars>
      </dgm:prSet>
      <dgm:spPr>
        <a:ln>
          <a:solidFill>
            <a:schemeClr val="bg1"/>
          </a:solidFill>
        </a:ln>
      </dgm:spPr>
    </dgm:pt>
    <dgm:pt modelId="{56189798-46AA-4065-9336-7C1CD3FDEC5A}" type="pres">
      <dgm:prSet presAssocID="{C449A5CA-2784-40F3-89A7-647680DB89F9}" presName="sp" presStyleCnt="0"/>
      <dgm:spPr/>
    </dgm:pt>
    <dgm:pt modelId="{8D3C9D54-1291-4108-9EA5-CC50AC6F0DFC}" type="pres">
      <dgm:prSet presAssocID="{A1A13315-AA2D-457A-B076-69A8B2AE3F22}" presName="composite" presStyleCnt="0"/>
      <dgm:spPr/>
    </dgm:pt>
    <dgm:pt modelId="{EA01B7E2-55FB-4D90-9253-4CB38542271B}" type="pres">
      <dgm:prSet presAssocID="{A1A13315-AA2D-457A-B076-69A8B2AE3F22}" presName="parentText" presStyleLbl="alignNode1" presStyleIdx="2" presStyleCnt="6">
        <dgm:presLayoutVars>
          <dgm:chMax val="1"/>
          <dgm:bulletEnabled val="1"/>
        </dgm:presLayoutVars>
      </dgm:prSet>
      <dgm:spPr/>
    </dgm:pt>
    <dgm:pt modelId="{1CA673A0-04D8-42C2-8040-1EA44A13D43B}" type="pres">
      <dgm:prSet presAssocID="{A1A13315-AA2D-457A-B076-69A8B2AE3F22}" presName="descendantText" presStyleLbl="alignAcc1" presStyleIdx="2" presStyleCnt="6" custLinFactNeighborX="-393" custLinFactNeighborY="1174">
        <dgm:presLayoutVars>
          <dgm:bulletEnabled val="1"/>
        </dgm:presLayoutVars>
      </dgm:prSet>
      <dgm:spPr>
        <a:ln>
          <a:solidFill>
            <a:schemeClr val="bg1"/>
          </a:solidFill>
        </a:ln>
      </dgm:spPr>
    </dgm:pt>
    <dgm:pt modelId="{F71F57EB-9CB0-4F4F-8F38-2DE7514CD8AD}" type="pres">
      <dgm:prSet presAssocID="{2F6BBDC8-F78A-4C89-BE70-0C070F25E9BE}" presName="sp" presStyleCnt="0"/>
      <dgm:spPr/>
    </dgm:pt>
    <dgm:pt modelId="{60C7E3CF-4AE6-484C-9C06-C673910FA600}" type="pres">
      <dgm:prSet presAssocID="{23FC3D15-A130-4739-B2CB-50FF55938246}" presName="composite" presStyleCnt="0"/>
      <dgm:spPr/>
    </dgm:pt>
    <dgm:pt modelId="{B9DC9256-D4C4-411D-A0EA-CCADDF2589F5}" type="pres">
      <dgm:prSet presAssocID="{23FC3D15-A130-4739-B2CB-50FF55938246}" presName="parentText" presStyleLbl="alignNode1" presStyleIdx="3" presStyleCnt="6">
        <dgm:presLayoutVars>
          <dgm:chMax val="1"/>
          <dgm:bulletEnabled val="1"/>
        </dgm:presLayoutVars>
      </dgm:prSet>
      <dgm:spPr/>
    </dgm:pt>
    <dgm:pt modelId="{4DCB263D-B8CC-4DDD-ADC9-F9491D4D6F74}" type="pres">
      <dgm:prSet presAssocID="{23FC3D15-A130-4739-B2CB-50FF55938246}" presName="descendantText" presStyleLbl="alignAcc1" presStyleIdx="3" presStyleCnt="6">
        <dgm:presLayoutVars>
          <dgm:bulletEnabled val="1"/>
        </dgm:presLayoutVars>
      </dgm:prSet>
      <dgm:spPr>
        <a:ln>
          <a:solidFill>
            <a:schemeClr val="bg1"/>
          </a:solidFill>
        </a:ln>
      </dgm:spPr>
    </dgm:pt>
    <dgm:pt modelId="{207204FE-4263-4545-A0B2-4180F2288DC0}" type="pres">
      <dgm:prSet presAssocID="{A5634C9D-D6F9-4DBA-AC3C-E4A368F7B839}" presName="sp" presStyleCnt="0"/>
      <dgm:spPr/>
    </dgm:pt>
    <dgm:pt modelId="{148E48FD-B9CF-4A58-9850-497AAE39B0D4}" type="pres">
      <dgm:prSet presAssocID="{67350D4E-ADD9-4BBE-BCB1-1908938ED128}" presName="composite" presStyleCnt="0"/>
      <dgm:spPr/>
    </dgm:pt>
    <dgm:pt modelId="{7FAA3E23-B54E-4BB3-AA14-2075AEABD447}" type="pres">
      <dgm:prSet presAssocID="{67350D4E-ADD9-4BBE-BCB1-1908938ED128}" presName="parentText" presStyleLbl="alignNode1" presStyleIdx="4" presStyleCnt="6">
        <dgm:presLayoutVars>
          <dgm:chMax val="1"/>
          <dgm:bulletEnabled val="1"/>
        </dgm:presLayoutVars>
      </dgm:prSet>
      <dgm:spPr/>
    </dgm:pt>
    <dgm:pt modelId="{FA9A7340-8D0E-4FD0-AC5A-850C69F6D4AE}" type="pres">
      <dgm:prSet presAssocID="{67350D4E-ADD9-4BBE-BCB1-1908938ED128}" presName="descendantText" presStyleLbl="alignAcc1" presStyleIdx="4" presStyleCnt="6">
        <dgm:presLayoutVars>
          <dgm:bulletEnabled val="1"/>
        </dgm:presLayoutVars>
      </dgm:prSet>
      <dgm:spPr>
        <a:ln>
          <a:solidFill>
            <a:schemeClr val="bg1"/>
          </a:solidFill>
        </a:ln>
      </dgm:spPr>
    </dgm:pt>
    <dgm:pt modelId="{0FDE0173-DE01-45C8-BB6C-B3459D3B7102}" type="pres">
      <dgm:prSet presAssocID="{3D14B832-7238-4EC1-98DD-74D839D0EDE9}" presName="sp" presStyleCnt="0"/>
      <dgm:spPr/>
    </dgm:pt>
    <dgm:pt modelId="{B823CA7D-358E-42DD-A585-46B1C4254139}" type="pres">
      <dgm:prSet presAssocID="{241EE8F5-5A38-47FA-80F2-7D0971EC2202}" presName="composite" presStyleCnt="0"/>
      <dgm:spPr/>
    </dgm:pt>
    <dgm:pt modelId="{56753B38-C1FA-4936-943F-04B0085CB587}" type="pres">
      <dgm:prSet presAssocID="{241EE8F5-5A38-47FA-80F2-7D0971EC2202}" presName="parentText" presStyleLbl="alignNode1" presStyleIdx="5" presStyleCnt="6">
        <dgm:presLayoutVars>
          <dgm:chMax val="1"/>
          <dgm:bulletEnabled val="1"/>
        </dgm:presLayoutVars>
      </dgm:prSet>
      <dgm:spPr/>
    </dgm:pt>
    <dgm:pt modelId="{F57C06EF-A6C9-4286-9323-2C5A2A8F2796}" type="pres">
      <dgm:prSet presAssocID="{241EE8F5-5A38-47FA-80F2-7D0971EC2202}" presName="descendantText" presStyleLbl="alignAcc1" presStyleIdx="5" presStyleCnt="6">
        <dgm:presLayoutVars>
          <dgm:bulletEnabled val="1"/>
        </dgm:presLayoutVars>
      </dgm:prSet>
      <dgm:spPr>
        <a:ln>
          <a:solidFill>
            <a:schemeClr val="bg1"/>
          </a:solidFill>
        </a:ln>
      </dgm:spPr>
    </dgm:pt>
  </dgm:ptLst>
  <dgm:cxnLst>
    <dgm:cxn modelId="{AA6C2A02-B084-460C-B6D8-C0A295369CAB}" type="presOf" srcId="{D08F1913-1AB8-4FDD-84BB-C05CACF6050B}" destId="{5787B655-EE94-41D6-AA12-E498EAAB1804}" srcOrd="0" destOrd="0" presId="urn:microsoft.com/office/officeart/2005/8/layout/chevron2"/>
    <dgm:cxn modelId="{0C0CF308-4E80-4CC4-B9AB-1DC6D84FBF9A}" srcId="{1654ECA1-E32C-4CF0-A9AF-90360F9C5867}" destId="{D08F1913-1AB8-4FDD-84BB-C05CACF6050B}" srcOrd="1" destOrd="0" parTransId="{79B78B11-ABF8-44A2-B507-971D9D1B3ACD}" sibTransId="{C449A5CA-2784-40F3-89A7-647680DB89F9}"/>
    <dgm:cxn modelId="{E772E440-7443-493D-A651-DDF0D7A68490}" srcId="{1654ECA1-E32C-4CF0-A9AF-90360F9C5867}" destId="{23FC3D15-A130-4739-B2CB-50FF55938246}" srcOrd="3" destOrd="0" parTransId="{FF34F142-F5A1-4337-BCCD-02F780FD3A8D}" sibTransId="{A5634C9D-D6F9-4DBA-AC3C-E4A368F7B839}"/>
    <dgm:cxn modelId="{D82DE952-D137-4ACD-9A54-E111FA1271B1}" type="presOf" srcId="{241EE8F5-5A38-47FA-80F2-7D0971EC2202}" destId="{56753B38-C1FA-4936-943F-04B0085CB587}" srcOrd="0" destOrd="0" presId="urn:microsoft.com/office/officeart/2005/8/layout/chevron2"/>
    <dgm:cxn modelId="{1D3C9054-F0C2-49B6-848A-336D03CE47A4}" type="presOf" srcId="{1654ECA1-E32C-4CF0-A9AF-90360F9C5867}" destId="{F68A3271-C74A-4955-91F8-6A962C5D0E5E}" srcOrd="0" destOrd="0" presId="urn:microsoft.com/office/officeart/2005/8/layout/chevron2"/>
    <dgm:cxn modelId="{41330375-6329-4F40-AF7A-5D21F517E3BE}" type="presOf" srcId="{027FBAF5-DEF2-42AB-A50F-261C92FAD3B3}" destId="{FE0E85DD-8B09-4BE8-B713-8A511150D8F7}" srcOrd="0" destOrd="0" presId="urn:microsoft.com/office/officeart/2005/8/layout/chevron2"/>
    <dgm:cxn modelId="{17258478-093A-4C93-9DDE-553FF0C8E8E0}" srcId="{1654ECA1-E32C-4CF0-A9AF-90360F9C5867}" destId="{A1A13315-AA2D-457A-B076-69A8B2AE3F22}" srcOrd="2" destOrd="0" parTransId="{61C8E912-CED5-449E-9183-B13F689C2460}" sibTransId="{2F6BBDC8-F78A-4C89-BE70-0C070F25E9BE}"/>
    <dgm:cxn modelId="{5F0009A0-7415-4EC9-B67E-EF3F6BE0938F}" srcId="{1654ECA1-E32C-4CF0-A9AF-90360F9C5867}" destId="{027FBAF5-DEF2-42AB-A50F-261C92FAD3B3}" srcOrd="0" destOrd="0" parTransId="{C0E28C1C-9689-4497-A9BE-9B362D7D595E}" sibTransId="{9580D614-9D13-4B9A-AAA3-A56E9B021165}"/>
    <dgm:cxn modelId="{5B0420E0-93C2-4EA9-8199-DF0608053B6C}" type="presOf" srcId="{23FC3D15-A130-4739-B2CB-50FF55938246}" destId="{B9DC9256-D4C4-411D-A0EA-CCADDF2589F5}" srcOrd="0" destOrd="0" presId="urn:microsoft.com/office/officeart/2005/8/layout/chevron2"/>
    <dgm:cxn modelId="{3E9C40E2-BAC1-462A-9F31-8A43CA82C462}" type="presOf" srcId="{A1A13315-AA2D-457A-B076-69A8B2AE3F22}" destId="{EA01B7E2-55FB-4D90-9253-4CB38542271B}" srcOrd="0" destOrd="0" presId="urn:microsoft.com/office/officeart/2005/8/layout/chevron2"/>
    <dgm:cxn modelId="{648504E3-B8C2-4B4B-9861-0BA16BB5F6F6}" srcId="{1654ECA1-E32C-4CF0-A9AF-90360F9C5867}" destId="{67350D4E-ADD9-4BBE-BCB1-1908938ED128}" srcOrd="4" destOrd="0" parTransId="{3F593507-54CA-44AD-9A9B-8734A8684B6F}" sibTransId="{3D14B832-7238-4EC1-98DD-74D839D0EDE9}"/>
    <dgm:cxn modelId="{C9ADD4E6-7BBD-4F93-A637-471D222A13A7}" srcId="{1654ECA1-E32C-4CF0-A9AF-90360F9C5867}" destId="{241EE8F5-5A38-47FA-80F2-7D0971EC2202}" srcOrd="5" destOrd="0" parTransId="{952796B5-580E-49C2-97D7-033D27F6DDA4}" sibTransId="{E2734F35-6E89-473C-BAC0-6412D6445C8A}"/>
    <dgm:cxn modelId="{831021FA-E170-450B-B40F-7297D6C94463}" type="presOf" srcId="{67350D4E-ADD9-4BBE-BCB1-1908938ED128}" destId="{7FAA3E23-B54E-4BB3-AA14-2075AEABD447}" srcOrd="0" destOrd="0" presId="urn:microsoft.com/office/officeart/2005/8/layout/chevron2"/>
    <dgm:cxn modelId="{8CF60C7B-A82C-4054-A59A-05177D511473}" type="presParOf" srcId="{F68A3271-C74A-4955-91F8-6A962C5D0E5E}" destId="{21FFD926-C90C-4171-8548-EDD2FD1A8168}" srcOrd="0" destOrd="0" presId="urn:microsoft.com/office/officeart/2005/8/layout/chevron2"/>
    <dgm:cxn modelId="{760DBFC9-C596-44C5-B087-1988141D8B4F}" type="presParOf" srcId="{21FFD926-C90C-4171-8548-EDD2FD1A8168}" destId="{FE0E85DD-8B09-4BE8-B713-8A511150D8F7}" srcOrd="0" destOrd="0" presId="urn:microsoft.com/office/officeart/2005/8/layout/chevron2"/>
    <dgm:cxn modelId="{3290DFB5-9CA1-43C0-B082-722AB8C57E8E}" type="presParOf" srcId="{21FFD926-C90C-4171-8548-EDD2FD1A8168}" destId="{10585E86-B3B5-4A39-8DC6-FA332AF2946E}" srcOrd="1" destOrd="0" presId="urn:microsoft.com/office/officeart/2005/8/layout/chevron2"/>
    <dgm:cxn modelId="{4EF2C3F8-D993-4C21-8835-6C42CF8D85E7}" type="presParOf" srcId="{F68A3271-C74A-4955-91F8-6A962C5D0E5E}" destId="{AE5C8A6F-9E4A-4423-B84E-BA4B1D766430}" srcOrd="1" destOrd="0" presId="urn:microsoft.com/office/officeart/2005/8/layout/chevron2"/>
    <dgm:cxn modelId="{ACC7DBA2-90B5-45FC-9410-4060FD8590C1}" type="presParOf" srcId="{F68A3271-C74A-4955-91F8-6A962C5D0E5E}" destId="{30F18980-7420-4CDD-AE9D-86A15B16A2F4}" srcOrd="2" destOrd="0" presId="urn:microsoft.com/office/officeart/2005/8/layout/chevron2"/>
    <dgm:cxn modelId="{E6EFE989-8632-4743-A1BF-E1ABB66C03F4}" type="presParOf" srcId="{30F18980-7420-4CDD-AE9D-86A15B16A2F4}" destId="{5787B655-EE94-41D6-AA12-E498EAAB1804}" srcOrd="0" destOrd="0" presId="urn:microsoft.com/office/officeart/2005/8/layout/chevron2"/>
    <dgm:cxn modelId="{7471C650-CB90-445F-88C6-86584BADC003}" type="presParOf" srcId="{30F18980-7420-4CDD-AE9D-86A15B16A2F4}" destId="{B2086417-F3AA-4AED-A925-C45AFA4104D0}" srcOrd="1" destOrd="0" presId="urn:microsoft.com/office/officeart/2005/8/layout/chevron2"/>
    <dgm:cxn modelId="{0EEC6900-E9F8-4432-869E-6FC13E72A0B9}" type="presParOf" srcId="{F68A3271-C74A-4955-91F8-6A962C5D0E5E}" destId="{56189798-46AA-4065-9336-7C1CD3FDEC5A}" srcOrd="3" destOrd="0" presId="urn:microsoft.com/office/officeart/2005/8/layout/chevron2"/>
    <dgm:cxn modelId="{DA8E860E-32C2-488B-A225-3E8B793CC8DD}" type="presParOf" srcId="{F68A3271-C74A-4955-91F8-6A962C5D0E5E}" destId="{8D3C9D54-1291-4108-9EA5-CC50AC6F0DFC}" srcOrd="4" destOrd="0" presId="urn:microsoft.com/office/officeart/2005/8/layout/chevron2"/>
    <dgm:cxn modelId="{92C8DA91-42CB-417D-AEFF-B6A20A778570}" type="presParOf" srcId="{8D3C9D54-1291-4108-9EA5-CC50AC6F0DFC}" destId="{EA01B7E2-55FB-4D90-9253-4CB38542271B}" srcOrd="0" destOrd="0" presId="urn:microsoft.com/office/officeart/2005/8/layout/chevron2"/>
    <dgm:cxn modelId="{7A816542-FDB5-4FAA-A84D-821608D1ADD0}" type="presParOf" srcId="{8D3C9D54-1291-4108-9EA5-CC50AC6F0DFC}" destId="{1CA673A0-04D8-42C2-8040-1EA44A13D43B}" srcOrd="1" destOrd="0" presId="urn:microsoft.com/office/officeart/2005/8/layout/chevron2"/>
    <dgm:cxn modelId="{180D40CF-69FE-4932-AF03-A93DCBA6B32C}" type="presParOf" srcId="{F68A3271-C74A-4955-91F8-6A962C5D0E5E}" destId="{F71F57EB-9CB0-4F4F-8F38-2DE7514CD8AD}" srcOrd="5" destOrd="0" presId="urn:microsoft.com/office/officeart/2005/8/layout/chevron2"/>
    <dgm:cxn modelId="{A827A6AC-D062-46E6-B199-4F10015D8ABE}" type="presParOf" srcId="{F68A3271-C74A-4955-91F8-6A962C5D0E5E}" destId="{60C7E3CF-4AE6-484C-9C06-C673910FA600}" srcOrd="6" destOrd="0" presId="urn:microsoft.com/office/officeart/2005/8/layout/chevron2"/>
    <dgm:cxn modelId="{FC6ADF44-A053-4E69-B42B-4B0509ABC86B}" type="presParOf" srcId="{60C7E3CF-4AE6-484C-9C06-C673910FA600}" destId="{B9DC9256-D4C4-411D-A0EA-CCADDF2589F5}" srcOrd="0" destOrd="0" presId="urn:microsoft.com/office/officeart/2005/8/layout/chevron2"/>
    <dgm:cxn modelId="{62373B17-A0A5-42F4-AC5E-75A5B171554D}" type="presParOf" srcId="{60C7E3CF-4AE6-484C-9C06-C673910FA600}" destId="{4DCB263D-B8CC-4DDD-ADC9-F9491D4D6F74}" srcOrd="1" destOrd="0" presId="urn:microsoft.com/office/officeart/2005/8/layout/chevron2"/>
    <dgm:cxn modelId="{FB6964F6-9996-435B-837A-D051BDFD2CD1}" type="presParOf" srcId="{F68A3271-C74A-4955-91F8-6A962C5D0E5E}" destId="{207204FE-4263-4545-A0B2-4180F2288DC0}" srcOrd="7" destOrd="0" presId="urn:microsoft.com/office/officeart/2005/8/layout/chevron2"/>
    <dgm:cxn modelId="{598C524B-F476-48A6-ACC6-5FFCC187B596}" type="presParOf" srcId="{F68A3271-C74A-4955-91F8-6A962C5D0E5E}" destId="{148E48FD-B9CF-4A58-9850-497AAE39B0D4}" srcOrd="8" destOrd="0" presId="urn:microsoft.com/office/officeart/2005/8/layout/chevron2"/>
    <dgm:cxn modelId="{8FAAF2A3-EA69-49D2-8B5B-E8545432424C}" type="presParOf" srcId="{148E48FD-B9CF-4A58-9850-497AAE39B0D4}" destId="{7FAA3E23-B54E-4BB3-AA14-2075AEABD447}" srcOrd="0" destOrd="0" presId="urn:microsoft.com/office/officeart/2005/8/layout/chevron2"/>
    <dgm:cxn modelId="{3CBE53DF-414B-4318-8381-2CC3BD0B73B0}" type="presParOf" srcId="{148E48FD-B9CF-4A58-9850-497AAE39B0D4}" destId="{FA9A7340-8D0E-4FD0-AC5A-850C69F6D4AE}" srcOrd="1" destOrd="0" presId="urn:microsoft.com/office/officeart/2005/8/layout/chevron2"/>
    <dgm:cxn modelId="{93906931-6D7D-4170-9492-42A3A8BB1AA0}" type="presParOf" srcId="{F68A3271-C74A-4955-91F8-6A962C5D0E5E}" destId="{0FDE0173-DE01-45C8-BB6C-B3459D3B7102}" srcOrd="9" destOrd="0" presId="urn:microsoft.com/office/officeart/2005/8/layout/chevron2"/>
    <dgm:cxn modelId="{7EC7B82A-3A87-4C51-8457-ACD3B313DEB4}" type="presParOf" srcId="{F68A3271-C74A-4955-91F8-6A962C5D0E5E}" destId="{B823CA7D-358E-42DD-A585-46B1C4254139}" srcOrd="10" destOrd="0" presId="urn:microsoft.com/office/officeart/2005/8/layout/chevron2"/>
    <dgm:cxn modelId="{FA2B5B34-0C8B-4E0A-AE64-27B393BAEE18}" type="presParOf" srcId="{B823CA7D-358E-42DD-A585-46B1C4254139}" destId="{56753B38-C1FA-4936-943F-04B0085CB587}" srcOrd="0" destOrd="0" presId="urn:microsoft.com/office/officeart/2005/8/layout/chevron2"/>
    <dgm:cxn modelId="{FF171A85-D1B6-4DF1-8546-D981E5C7A799}" type="presParOf" srcId="{B823CA7D-358E-42DD-A585-46B1C4254139}" destId="{F57C06EF-A6C9-4286-9323-2C5A2A8F279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7E64527-3F91-4B7C-A1CD-DE863E24587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28C7AA4-3715-448A-8B27-9885B8A5118F}">
      <dgm:prSet custT="1"/>
      <dgm:spPr/>
      <dgm:t>
        <a:bodyPr/>
        <a:lstStyle/>
        <a:p>
          <a:pPr>
            <a:buFontTx/>
            <a:buNone/>
          </a:pPr>
          <a:r>
            <a:rPr lang="en-GB" sz="1800" i="1" dirty="0">
              <a:effectLst/>
              <a:latin typeface="Calibri" panose="020F0502020204030204" pitchFamily="34" charset="0"/>
              <a:ea typeface="Calibri" panose="020F0502020204030204" pitchFamily="34" charset="0"/>
            </a:rPr>
            <a:t>   “The climate emergency and the global drive to Net Zero energy systems will require a rapid and seismic change in how energy is generated, stored, transmitted and used. Global energy policy is rapidly changing to incentivise or ensure the decarbonisation of energy systems. And at the same time, </a:t>
          </a:r>
          <a:r>
            <a:rPr lang="en-GB" sz="1800" b="1" i="1" u="sng" dirty="0">
              <a:solidFill>
                <a:schemeClr val="tx1"/>
              </a:solidFill>
              <a:effectLst/>
              <a:latin typeface="Calibri" panose="020F0502020204030204" pitchFamily="34" charset="0"/>
              <a:ea typeface="Calibri" panose="020F0502020204030204" pitchFamily="34" charset="0"/>
            </a:rPr>
            <a:t>society must ensure tomorrow’s energy systems are resilient to tomorrow’s climate impacts</a:t>
          </a:r>
          <a:r>
            <a:rPr lang="en-GB" sz="1800" i="1" dirty="0">
              <a:solidFill>
                <a:schemeClr val="tx1"/>
              </a:solidFill>
              <a:effectLst/>
              <a:latin typeface="Calibri" panose="020F0502020204030204" pitchFamily="34" charset="0"/>
              <a:ea typeface="Calibri" panose="020F0502020204030204" pitchFamily="34" charset="0"/>
            </a:rPr>
            <a:t> – Energy security must both </a:t>
          </a:r>
          <a:r>
            <a:rPr lang="en-GB" sz="1800" b="1" i="1" u="sng" dirty="0">
              <a:solidFill>
                <a:schemeClr val="tx1"/>
              </a:solidFill>
              <a:effectLst/>
              <a:latin typeface="Calibri" panose="020F0502020204030204" pitchFamily="34" charset="0"/>
              <a:ea typeface="Calibri" panose="020F0502020204030204" pitchFamily="34" charset="0"/>
            </a:rPr>
            <a:t>meet the challenges of Net Zero</a:t>
          </a:r>
          <a:r>
            <a:rPr lang="en-GB" sz="1800" i="1" u="sng" dirty="0">
              <a:solidFill>
                <a:schemeClr val="tx1"/>
              </a:solidFill>
              <a:effectLst/>
              <a:latin typeface="Calibri" panose="020F0502020204030204" pitchFamily="34" charset="0"/>
              <a:ea typeface="Calibri" panose="020F0502020204030204" pitchFamily="34" charset="0"/>
            </a:rPr>
            <a:t> </a:t>
          </a:r>
          <a:r>
            <a:rPr lang="en-GB" sz="1800" i="1" dirty="0">
              <a:solidFill>
                <a:schemeClr val="tx1"/>
              </a:solidFill>
              <a:effectLst/>
              <a:latin typeface="Calibri" panose="020F0502020204030204" pitchFamily="34" charset="0"/>
              <a:ea typeface="Calibri" panose="020F0502020204030204" pitchFamily="34" charset="0"/>
            </a:rPr>
            <a:t>and account for the changing climate to </a:t>
          </a:r>
          <a:r>
            <a:rPr lang="en-GB" sz="1800" b="1" i="1" u="sng" dirty="0">
              <a:solidFill>
                <a:schemeClr val="tx1"/>
              </a:solidFill>
              <a:effectLst/>
              <a:latin typeface="Calibri" panose="020F0502020204030204" pitchFamily="34" charset="0"/>
              <a:ea typeface="Calibri" panose="020F0502020204030204" pitchFamily="34" charset="0"/>
            </a:rPr>
            <a:t>ensure infrastructure resilience</a:t>
          </a:r>
          <a:r>
            <a:rPr lang="en-GB" sz="1800" i="1" u="sng" dirty="0">
              <a:solidFill>
                <a:schemeClr val="tx1"/>
              </a:solidFill>
              <a:effectLst/>
              <a:latin typeface="Calibri" panose="020F0502020204030204" pitchFamily="34" charset="0"/>
              <a:ea typeface="Calibri" panose="020F0502020204030204" pitchFamily="34" charset="0"/>
            </a:rPr>
            <a:t>.</a:t>
          </a:r>
          <a:r>
            <a:rPr lang="en-GB" sz="1800" i="1" dirty="0">
              <a:solidFill>
                <a:schemeClr val="tx1"/>
              </a:solidFill>
              <a:effectLst/>
              <a:latin typeface="Calibri" panose="020F0502020204030204" pitchFamily="34" charset="0"/>
              <a:ea typeface="Calibri" panose="020F0502020204030204" pitchFamily="34" charset="0"/>
            </a:rPr>
            <a:t>” </a:t>
          </a:r>
          <a:r>
            <a:rPr lang="en-GB" sz="1800" dirty="0">
              <a:effectLst/>
              <a:latin typeface="Calibri" panose="020F0502020204030204" pitchFamily="34" charset="0"/>
              <a:ea typeface="Calibri" panose="020F0502020204030204" pitchFamily="34" charset="0"/>
            </a:rPr>
            <a:t>Climate Change Committee, 2022</a:t>
          </a:r>
          <a:endParaRPr lang="en-US" sz="1800" dirty="0"/>
        </a:p>
      </dgm:t>
    </dgm:pt>
    <dgm:pt modelId="{62F52CD9-E2C2-41AB-BE54-2A8C32EDDFB2}" type="parTrans" cxnId="{9BED8A0D-136C-47F0-81B6-AFA73C4AC628}">
      <dgm:prSet/>
      <dgm:spPr/>
      <dgm:t>
        <a:bodyPr/>
        <a:lstStyle/>
        <a:p>
          <a:endParaRPr lang="en-US" sz="1800"/>
        </a:p>
      </dgm:t>
    </dgm:pt>
    <dgm:pt modelId="{1A40DA1B-AE7D-4F6C-901E-F582CEB98FD5}" type="sibTrans" cxnId="{9BED8A0D-136C-47F0-81B6-AFA73C4AC628}">
      <dgm:prSet/>
      <dgm:spPr/>
      <dgm:t>
        <a:bodyPr/>
        <a:lstStyle/>
        <a:p>
          <a:endParaRPr lang="en-US" sz="1800"/>
        </a:p>
      </dgm:t>
    </dgm:pt>
    <dgm:pt modelId="{9FD37B42-3588-4B36-B77E-FA466709CDE2}">
      <dgm:prSet custT="1"/>
      <dgm:spPr/>
      <dgm:t>
        <a:bodyPr/>
        <a:lstStyle/>
        <a:p>
          <a:r>
            <a:rPr lang="en-GB" sz="1800" dirty="0"/>
            <a:t>Resilient net zero technologies</a:t>
          </a:r>
          <a:endParaRPr lang="en-US" sz="1800" dirty="0"/>
        </a:p>
      </dgm:t>
    </dgm:pt>
    <dgm:pt modelId="{FFA3C48B-6DFE-494F-8733-FD93F134A42C}" type="parTrans" cxnId="{6240373F-12FB-44E0-92EC-00ABD9AC657C}">
      <dgm:prSet/>
      <dgm:spPr/>
      <dgm:t>
        <a:bodyPr/>
        <a:lstStyle/>
        <a:p>
          <a:endParaRPr lang="en-GB"/>
        </a:p>
      </dgm:t>
    </dgm:pt>
    <dgm:pt modelId="{6A9A1DAE-4037-4DF8-8069-560DDDD0774A}" type="sibTrans" cxnId="{6240373F-12FB-44E0-92EC-00ABD9AC657C}">
      <dgm:prSet/>
      <dgm:spPr/>
      <dgm:t>
        <a:bodyPr/>
        <a:lstStyle/>
        <a:p>
          <a:endParaRPr lang="en-GB"/>
        </a:p>
      </dgm:t>
    </dgm:pt>
    <dgm:pt modelId="{9781A9A3-E997-4786-B91E-AC9FDA1B1761}">
      <dgm:prSet custT="1"/>
      <dgm:spPr/>
      <dgm:t>
        <a:bodyPr/>
        <a:lstStyle/>
        <a:p>
          <a:pPr>
            <a:buFontTx/>
            <a:buNone/>
          </a:pPr>
          <a:endParaRPr lang="en-GB" sz="1800" dirty="0">
            <a:effectLst/>
            <a:latin typeface="Calibri" panose="020F0502020204030204" pitchFamily="34" charset="0"/>
            <a:ea typeface="Calibri" panose="020F0502020204030204" pitchFamily="34" charset="0"/>
          </a:endParaRPr>
        </a:p>
      </dgm:t>
    </dgm:pt>
    <dgm:pt modelId="{A4349B3D-AF19-48D6-81E0-8C10053F713C}" type="parTrans" cxnId="{FAAF8C59-A063-410D-9255-43828AD49CD2}">
      <dgm:prSet/>
      <dgm:spPr/>
      <dgm:t>
        <a:bodyPr/>
        <a:lstStyle/>
        <a:p>
          <a:endParaRPr lang="en-GB"/>
        </a:p>
      </dgm:t>
    </dgm:pt>
    <dgm:pt modelId="{6ADEEA1A-0FAD-4285-827C-AC2BED18701B}" type="sibTrans" cxnId="{FAAF8C59-A063-410D-9255-43828AD49CD2}">
      <dgm:prSet/>
      <dgm:spPr/>
      <dgm:t>
        <a:bodyPr/>
        <a:lstStyle/>
        <a:p>
          <a:endParaRPr lang="en-GB"/>
        </a:p>
      </dgm:t>
    </dgm:pt>
    <dgm:pt modelId="{5BD29D0E-51E7-4E30-9BD4-622CC33F78FB}">
      <dgm:prSet custT="1"/>
      <dgm:spPr/>
      <dgm:t>
        <a:bodyPr/>
        <a:lstStyle/>
        <a:p>
          <a:pPr>
            <a:buFontTx/>
            <a:buNone/>
          </a:pPr>
          <a:r>
            <a:rPr lang="en-GB" sz="1800" dirty="0">
              <a:latin typeface="Calibri" panose="020F0502020204030204" pitchFamily="34" charset="0"/>
              <a:ea typeface="Calibri" panose="020F0502020204030204" pitchFamily="34" charset="0"/>
            </a:rPr>
            <a:t>   Technology that is key to achieve Net Zero such as renewable energy may be vulnerable to extreme climate and weather events. </a:t>
          </a:r>
          <a:endParaRPr lang="en-GB" sz="1800" dirty="0">
            <a:effectLst/>
            <a:latin typeface="Calibri" panose="020F0502020204030204" pitchFamily="34" charset="0"/>
            <a:ea typeface="Calibri" panose="020F0502020204030204" pitchFamily="34" charset="0"/>
          </a:endParaRPr>
        </a:p>
      </dgm:t>
    </dgm:pt>
    <dgm:pt modelId="{A8958E24-6D38-49B0-8E6D-61E5651CFC18}" type="parTrans" cxnId="{28A017AA-1F38-445C-BFCA-D3C530329F89}">
      <dgm:prSet/>
      <dgm:spPr/>
      <dgm:t>
        <a:bodyPr/>
        <a:lstStyle/>
        <a:p>
          <a:endParaRPr lang="en-GB"/>
        </a:p>
      </dgm:t>
    </dgm:pt>
    <dgm:pt modelId="{44ADD2BB-8FC5-4366-B762-F9B749330174}" type="sibTrans" cxnId="{28A017AA-1F38-445C-BFCA-D3C530329F89}">
      <dgm:prSet/>
      <dgm:spPr/>
      <dgm:t>
        <a:bodyPr/>
        <a:lstStyle/>
        <a:p>
          <a:endParaRPr lang="en-GB"/>
        </a:p>
      </dgm:t>
    </dgm:pt>
    <dgm:pt modelId="{E2FA2669-C4AC-42E3-AF79-09B95560932F}" type="pres">
      <dgm:prSet presAssocID="{17E64527-3F91-4B7C-A1CD-DE863E245873}" presName="linear" presStyleCnt="0">
        <dgm:presLayoutVars>
          <dgm:dir/>
          <dgm:animLvl val="lvl"/>
          <dgm:resizeHandles val="exact"/>
        </dgm:presLayoutVars>
      </dgm:prSet>
      <dgm:spPr/>
    </dgm:pt>
    <dgm:pt modelId="{435E327F-C664-415C-BA7A-F64A4B55EE06}" type="pres">
      <dgm:prSet presAssocID="{9FD37B42-3588-4B36-B77E-FA466709CDE2}" presName="parentLin" presStyleCnt="0"/>
      <dgm:spPr/>
    </dgm:pt>
    <dgm:pt modelId="{D8AA8593-C663-4991-9A8C-7F388116FF9C}" type="pres">
      <dgm:prSet presAssocID="{9FD37B42-3588-4B36-B77E-FA466709CDE2}" presName="parentLeftMargin" presStyleLbl="node1" presStyleIdx="0" presStyleCnt="1"/>
      <dgm:spPr/>
    </dgm:pt>
    <dgm:pt modelId="{F1F239C6-4628-4A8A-BBE1-2385E07953F6}" type="pres">
      <dgm:prSet presAssocID="{9FD37B42-3588-4B36-B77E-FA466709CDE2}" presName="parentText" presStyleLbl="node1" presStyleIdx="0" presStyleCnt="1" custScaleY="441403" custLinFactNeighborX="9912" custLinFactNeighborY="-94774">
        <dgm:presLayoutVars>
          <dgm:chMax val="0"/>
          <dgm:bulletEnabled val="1"/>
        </dgm:presLayoutVars>
      </dgm:prSet>
      <dgm:spPr/>
    </dgm:pt>
    <dgm:pt modelId="{99AF3D8E-3C52-4BF4-B9FE-22221801CE29}" type="pres">
      <dgm:prSet presAssocID="{9FD37B42-3588-4B36-B77E-FA466709CDE2}" presName="negativeSpace" presStyleCnt="0"/>
      <dgm:spPr/>
    </dgm:pt>
    <dgm:pt modelId="{2C216EB0-D8E2-4EF0-BA2F-336DFC59A4D2}" type="pres">
      <dgm:prSet presAssocID="{9FD37B42-3588-4B36-B77E-FA466709CDE2}" presName="childText" presStyleLbl="conFgAcc1" presStyleIdx="0" presStyleCnt="1" custScaleY="390727" custLinFactY="-13887" custLinFactNeighborY="-100000">
        <dgm:presLayoutVars>
          <dgm:bulletEnabled val="1"/>
        </dgm:presLayoutVars>
      </dgm:prSet>
      <dgm:spPr/>
    </dgm:pt>
  </dgm:ptLst>
  <dgm:cxnLst>
    <dgm:cxn modelId="{55DCF90C-8DF4-4A2D-8072-900C43E08E3C}" type="presOf" srcId="{17E64527-3F91-4B7C-A1CD-DE863E245873}" destId="{E2FA2669-C4AC-42E3-AF79-09B95560932F}" srcOrd="0" destOrd="0" presId="urn:microsoft.com/office/officeart/2005/8/layout/list1"/>
    <dgm:cxn modelId="{9BED8A0D-136C-47F0-81B6-AFA73C4AC628}" srcId="{9FD37B42-3588-4B36-B77E-FA466709CDE2}" destId="{928C7AA4-3715-448A-8B27-9885B8A5118F}" srcOrd="0" destOrd="0" parTransId="{62F52CD9-E2C2-41AB-BE54-2A8C32EDDFB2}" sibTransId="{1A40DA1B-AE7D-4F6C-901E-F582CEB98FD5}"/>
    <dgm:cxn modelId="{E671CB2B-99FA-4806-B8CA-9AD9D9250575}" type="presOf" srcId="{5BD29D0E-51E7-4E30-9BD4-622CC33F78FB}" destId="{2C216EB0-D8E2-4EF0-BA2F-336DFC59A4D2}" srcOrd="0" destOrd="2" presId="urn:microsoft.com/office/officeart/2005/8/layout/list1"/>
    <dgm:cxn modelId="{94C21534-7EB1-4CB7-AE35-8D0C5F979DB2}" type="presOf" srcId="{9FD37B42-3588-4B36-B77E-FA466709CDE2}" destId="{F1F239C6-4628-4A8A-BBE1-2385E07953F6}" srcOrd="1" destOrd="0" presId="urn:microsoft.com/office/officeart/2005/8/layout/list1"/>
    <dgm:cxn modelId="{6240373F-12FB-44E0-92EC-00ABD9AC657C}" srcId="{17E64527-3F91-4B7C-A1CD-DE863E245873}" destId="{9FD37B42-3588-4B36-B77E-FA466709CDE2}" srcOrd="0" destOrd="0" parTransId="{FFA3C48B-6DFE-494F-8733-FD93F134A42C}" sibTransId="{6A9A1DAE-4037-4DF8-8069-560DDDD0774A}"/>
    <dgm:cxn modelId="{FAAF8C59-A063-410D-9255-43828AD49CD2}" srcId="{9FD37B42-3588-4B36-B77E-FA466709CDE2}" destId="{9781A9A3-E997-4786-B91E-AC9FDA1B1761}" srcOrd="1" destOrd="0" parTransId="{A4349B3D-AF19-48D6-81E0-8C10053F713C}" sibTransId="{6ADEEA1A-0FAD-4285-827C-AC2BED18701B}"/>
    <dgm:cxn modelId="{78D35DA4-F3D9-41E3-8422-0E59514FF34E}" type="presOf" srcId="{9781A9A3-E997-4786-B91E-AC9FDA1B1761}" destId="{2C216EB0-D8E2-4EF0-BA2F-336DFC59A4D2}" srcOrd="0" destOrd="1" presId="urn:microsoft.com/office/officeart/2005/8/layout/list1"/>
    <dgm:cxn modelId="{28A017AA-1F38-445C-BFCA-D3C530329F89}" srcId="{9FD37B42-3588-4B36-B77E-FA466709CDE2}" destId="{5BD29D0E-51E7-4E30-9BD4-622CC33F78FB}" srcOrd="2" destOrd="0" parTransId="{A8958E24-6D38-49B0-8E6D-61E5651CFC18}" sibTransId="{44ADD2BB-8FC5-4366-B762-F9B749330174}"/>
    <dgm:cxn modelId="{B87317DA-C5CF-45B8-86BF-EA4DEC828174}" type="presOf" srcId="{928C7AA4-3715-448A-8B27-9885B8A5118F}" destId="{2C216EB0-D8E2-4EF0-BA2F-336DFC59A4D2}" srcOrd="0" destOrd="0" presId="urn:microsoft.com/office/officeart/2005/8/layout/list1"/>
    <dgm:cxn modelId="{608B7AF4-4615-4F25-A3A1-2151CAED4622}" type="presOf" srcId="{9FD37B42-3588-4B36-B77E-FA466709CDE2}" destId="{D8AA8593-C663-4991-9A8C-7F388116FF9C}" srcOrd="0" destOrd="0" presId="urn:microsoft.com/office/officeart/2005/8/layout/list1"/>
    <dgm:cxn modelId="{714C0774-04EF-424B-82EF-186E8954083D}" type="presParOf" srcId="{E2FA2669-C4AC-42E3-AF79-09B95560932F}" destId="{435E327F-C664-415C-BA7A-F64A4B55EE06}" srcOrd="0" destOrd="0" presId="urn:microsoft.com/office/officeart/2005/8/layout/list1"/>
    <dgm:cxn modelId="{8FBB2BDE-95EE-4DFF-9E87-BCCDD85BE925}" type="presParOf" srcId="{435E327F-C664-415C-BA7A-F64A4B55EE06}" destId="{D8AA8593-C663-4991-9A8C-7F388116FF9C}" srcOrd="0" destOrd="0" presId="urn:microsoft.com/office/officeart/2005/8/layout/list1"/>
    <dgm:cxn modelId="{65468404-A21F-42C6-B03C-A3D81B644171}" type="presParOf" srcId="{435E327F-C664-415C-BA7A-F64A4B55EE06}" destId="{F1F239C6-4628-4A8A-BBE1-2385E07953F6}" srcOrd="1" destOrd="0" presId="urn:microsoft.com/office/officeart/2005/8/layout/list1"/>
    <dgm:cxn modelId="{7338E58C-B5A3-4C27-A4CC-B24F6A58E4CD}" type="presParOf" srcId="{E2FA2669-C4AC-42E3-AF79-09B95560932F}" destId="{99AF3D8E-3C52-4BF4-B9FE-22221801CE29}" srcOrd="1" destOrd="0" presId="urn:microsoft.com/office/officeart/2005/8/layout/list1"/>
    <dgm:cxn modelId="{60056434-A9BD-4140-99AD-7ABF90E5CFC1}" type="presParOf" srcId="{E2FA2669-C4AC-42E3-AF79-09B95560932F}" destId="{2C216EB0-D8E2-4EF0-BA2F-336DFC59A4D2}"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DA7AC2D-711B-46BF-A443-7FC478FE4593}"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082AA925-AB92-4EE5-84F2-8798202FE804}">
      <dgm:prSet custT="1"/>
      <dgm:spPr/>
      <dgm:t>
        <a:bodyPr/>
        <a:lstStyle/>
        <a:p>
          <a:pPr>
            <a:lnSpc>
              <a:spcPct val="100000"/>
            </a:lnSpc>
            <a:defRPr cap="all"/>
          </a:pPr>
          <a:r>
            <a:rPr lang="en-GB" sz="1600" dirty="0"/>
            <a:t>How to use these principles and hierarchies?</a:t>
          </a:r>
          <a:endParaRPr lang="en-US" sz="1600" dirty="0"/>
        </a:p>
      </dgm:t>
    </dgm:pt>
    <dgm:pt modelId="{0D7B369A-7C5B-4F0E-AA1C-9361F85B9039}" type="parTrans" cxnId="{5CE80D92-2756-4463-87ED-7D89E1711794}">
      <dgm:prSet/>
      <dgm:spPr/>
      <dgm:t>
        <a:bodyPr/>
        <a:lstStyle/>
        <a:p>
          <a:endParaRPr lang="en-US"/>
        </a:p>
      </dgm:t>
    </dgm:pt>
    <dgm:pt modelId="{ADF39214-3A77-4ED5-9B8B-0EF4CE58AB53}" type="sibTrans" cxnId="{5CE80D92-2756-4463-87ED-7D89E1711794}">
      <dgm:prSet/>
      <dgm:spPr/>
      <dgm:t>
        <a:bodyPr/>
        <a:lstStyle/>
        <a:p>
          <a:endParaRPr lang="en-US"/>
        </a:p>
      </dgm:t>
    </dgm:pt>
    <dgm:pt modelId="{906B981E-E262-46D9-A456-522336CA7002}">
      <dgm:prSet custT="1"/>
      <dgm:spPr/>
      <dgm:t>
        <a:bodyPr/>
        <a:lstStyle/>
        <a:p>
          <a:pPr>
            <a:lnSpc>
              <a:spcPct val="100000"/>
            </a:lnSpc>
            <a:defRPr cap="all"/>
          </a:pPr>
          <a:r>
            <a:rPr lang="en-GB" sz="1600" dirty="0"/>
            <a:t>What kind of measures to take?</a:t>
          </a:r>
          <a:endParaRPr lang="en-US" sz="1600" dirty="0"/>
        </a:p>
      </dgm:t>
    </dgm:pt>
    <dgm:pt modelId="{8B8AC814-DA89-46DA-9DC6-35CA39F6C6C3}" type="parTrans" cxnId="{5064355D-1927-4930-8E9E-BA57AD0ED65B}">
      <dgm:prSet/>
      <dgm:spPr/>
      <dgm:t>
        <a:bodyPr/>
        <a:lstStyle/>
        <a:p>
          <a:endParaRPr lang="en-US"/>
        </a:p>
      </dgm:t>
    </dgm:pt>
    <dgm:pt modelId="{A6B89080-F468-4B80-A8EA-F25538B5AA5B}" type="sibTrans" cxnId="{5064355D-1927-4930-8E9E-BA57AD0ED65B}">
      <dgm:prSet/>
      <dgm:spPr/>
      <dgm:t>
        <a:bodyPr/>
        <a:lstStyle/>
        <a:p>
          <a:endParaRPr lang="en-US"/>
        </a:p>
      </dgm:t>
    </dgm:pt>
    <dgm:pt modelId="{3779A8F8-F974-4D37-A9BC-B8C63D3CD8CE}">
      <dgm:prSet custT="1"/>
      <dgm:spPr/>
      <dgm:t>
        <a:bodyPr/>
        <a:lstStyle/>
        <a:p>
          <a:pPr>
            <a:lnSpc>
              <a:spcPct val="100000"/>
            </a:lnSpc>
            <a:defRPr cap="all"/>
          </a:pPr>
          <a:r>
            <a:rPr lang="en-GB" sz="1600" dirty="0"/>
            <a:t>core ideas and lessons from other sites</a:t>
          </a:r>
          <a:endParaRPr lang="en-US" sz="1600" dirty="0"/>
        </a:p>
      </dgm:t>
    </dgm:pt>
    <dgm:pt modelId="{30B64ED4-2700-4C85-8E92-492BE68FA696}" type="parTrans" cxnId="{5EF14F1E-3260-4F12-B9CD-6EAA9993DDA9}">
      <dgm:prSet/>
      <dgm:spPr/>
      <dgm:t>
        <a:bodyPr/>
        <a:lstStyle/>
        <a:p>
          <a:endParaRPr lang="en-US"/>
        </a:p>
      </dgm:t>
    </dgm:pt>
    <dgm:pt modelId="{312D08DC-E778-4397-BB17-9FD112B37AA0}" type="sibTrans" cxnId="{5EF14F1E-3260-4F12-B9CD-6EAA9993DDA9}">
      <dgm:prSet/>
      <dgm:spPr/>
      <dgm:t>
        <a:bodyPr/>
        <a:lstStyle/>
        <a:p>
          <a:endParaRPr lang="en-US"/>
        </a:p>
      </dgm:t>
    </dgm:pt>
    <dgm:pt modelId="{C9C3D259-6190-4116-8B16-B146CE7C4FC7}">
      <dgm:prSet custT="1"/>
      <dgm:spPr/>
      <dgm:t>
        <a:bodyPr/>
        <a:lstStyle/>
        <a:p>
          <a:pPr rtl="0">
            <a:lnSpc>
              <a:spcPct val="100000"/>
            </a:lnSpc>
            <a:defRPr cap="all"/>
          </a:pPr>
          <a:r>
            <a:rPr lang="en-GB" sz="1600" kern="1200" cap="all" dirty="0">
              <a:solidFill>
                <a:prstClr val="black">
                  <a:hueOff val="0"/>
                  <a:satOff val="0"/>
                  <a:lumOff val="0"/>
                  <a:alphaOff val="0"/>
                </a:prstClr>
              </a:solidFill>
              <a:latin typeface="Calibri" panose="020F0502020204030204"/>
              <a:ea typeface="+mn-ea"/>
              <a:cs typeface="+mn-cs"/>
            </a:rPr>
            <a:t>Action needed now to </a:t>
          </a:r>
          <a:r>
            <a:rPr lang="en-GB" sz="1600" kern="1200" dirty="0"/>
            <a:t>implement preventions, don’t wait for </a:t>
          </a:r>
          <a:r>
            <a:rPr lang="en-GB" sz="1600" kern="1200" dirty="0" err="1"/>
            <a:t>natech</a:t>
          </a:r>
          <a:r>
            <a:rPr lang="en-GB" sz="1600" kern="1200" dirty="0"/>
            <a:t> to occur  </a:t>
          </a:r>
          <a:endParaRPr lang="en-US" sz="1600" kern="1200" dirty="0"/>
        </a:p>
      </dgm:t>
    </dgm:pt>
    <dgm:pt modelId="{ADE707D8-0A5F-410B-95BF-88973DC03068}" type="parTrans" cxnId="{5355B30C-F514-437E-8E49-FF5C92E9DA34}">
      <dgm:prSet/>
      <dgm:spPr/>
      <dgm:t>
        <a:bodyPr/>
        <a:lstStyle/>
        <a:p>
          <a:endParaRPr lang="en-US"/>
        </a:p>
      </dgm:t>
    </dgm:pt>
    <dgm:pt modelId="{82BED83F-70B7-43CA-B21E-48DCF788E598}" type="sibTrans" cxnId="{5355B30C-F514-437E-8E49-FF5C92E9DA34}">
      <dgm:prSet/>
      <dgm:spPr/>
      <dgm:t>
        <a:bodyPr/>
        <a:lstStyle/>
        <a:p>
          <a:endParaRPr lang="en-US"/>
        </a:p>
      </dgm:t>
    </dgm:pt>
    <dgm:pt modelId="{11C67DE0-6A5B-49FF-A855-448267913CA9}" type="pres">
      <dgm:prSet presAssocID="{EDA7AC2D-711B-46BF-A443-7FC478FE4593}" presName="root" presStyleCnt="0">
        <dgm:presLayoutVars>
          <dgm:dir/>
          <dgm:resizeHandles val="exact"/>
        </dgm:presLayoutVars>
      </dgm:prSet>
      <dgm:spPr/>
    </dgm:pt>
    <dgm:pt modelId="{0738C5A6-A39B-46AE-8E7A-8D5B8ECF0E1C}" type="pres">
      <dgm:prSet presAssocID="{082AA925-AB92-4EE5-84F2-8798202FE804}" presName="compNode" presStyleCnt="0"/>
      <dgm:spPr/>
    </dgm:pt>
    <dgm:pt modelId="{99AC8DA7-128F-4CF9-A8F3-31FA14F2DDED}" type="pres">
      <dgm:prSet presAssocID="{082AA925-AB92-4EE5-84F2-8798202FE804}" presName="iconBgRect" presStyleLbl="bgShp" presStyleIdx="0" presStyleCnt="4"/>
      <dgm:spPr/>
    </dgm:pt>
    <dgm:pt modelId="{35E3CCA3-EC14-4F15-85D8-0499A9AEA90E}" type="pres">
      <dgm:prSet presAssocID="{082AA925-AB92-4EE5-84F2-8798202FE804}" presName="iconRect" presStyleLbl="node1" presStyleIdx="0" presStyleCnt="4"/>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ierarchy"/>
        </a:ext>
      </dgm:extLst>
    </dgm:pt>
    <dgm:pt modelId="{93039F75-C7DE-4FE9-87A8-560B6C20FBFB}" type="pres">
      <dgm:prSet presAssocID="{082AA925-AB92-4EE5-84F2-8798202FE804}" presName="spaceRect" presStyleCnt="0"/>
      <dgm:spPr/>
    </dgm:pt>
    <dgm:pt modelId="{231B8275-93E0-49F3-BD51-F81067988E73}" type="pres">
      <dgm:prSet presAssocID="{082AA925-AB92-4EE5-84F2-8798202FE804}" presName="textRect" presStyleLbl="revTx" presStyleIdx="0" presStyleCnt="4">
        <dgm:presLayoutVars>
          <dgm:chMax val="1"/>
          <dgm:chPref val="1"/>
        </dgm:presLayoutVars>
      </dgm:prSet>
      <dgm:spPr/>
    </dgm:pt>
    <dgm:pt modelId="{497E9BD0-9738-417E-AA39-53D3D1D86C40}" type="pres">
      <dgm:prSet presAssocID="{ADF39214-3A77-4ED5-9B8B-0EF4CE58AB53}" presName="sibTrans" presStyleCnt="0"/>
      <dgm:spPr/>
    </dgm:pt>
    <dgm:pt modelId="{A4696022-5244-4209-8840-962B6BFE78AC}" type="pres">
      <dgm:prSet presAssocID="{906B981E-E262-46D9-A456-522336CA7002}" presName="compNode" presStyleCnt="0"/>
      <dgm:spPr/>
    </dgm:pt>
    <dgm:pt modelId="{862C62B1-A689-46D4-8C75-8A7E745465B0}" type="pres">
      <dgm:prSet presAssocID="{906B981E-E262-46D9-A456-522336CA7002}" presName="iconBgRect" presStyleLbl="bgShp" presStyleIdx="1" presStyleCnt="4"/>
      <dgm:spPr/>
    </dgm:pt>
    <dgm:pt modelId="{955A87AF-6226-4B59-8522-EE325CA2A4B3}" type="pres">
      <dgm:prSet presAssocID="{906B981E-E262-46D9-A456-522336CA7002}" presName="iconRect" presStyleLbl="node1" presStyleIdx="1" presStyleCnt="4"/>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gnifying glass"/>
        </a:ext>
      </dgm:extLst>
    </dgm:pt>
    <dgm:pt modelId="{6768E68C-B79C-48EC-B475-48881398F851}" type="pres">
      <dgm:prSet presAssocID="{906B981E-E262-46D9-A456-522336CA7002}" presName="spaceRect" presStyleCnt="0"/>
      <dgm:spPr/>
    </dgm:pt>
    <dgm:pt modelId="{177F4E82-E0E7-44D0-96C3-A08FDCF746C4}" type="pres">
      <dgm:prSet presAssocID="{906B981E-E262-46D9-A456-522336CA7002}" presName="textRect" presStyleLbl="revTx" presStyleIdx="1" presStyleCnt="4">
        <dgm:presLayoutVars>
          <dgm:chMax val="1"/>
          <dgm:chPref val="1"/>
        </dgm:presLayoutVars>
      </dgm:prSet>
      <dgm:spPr/>
    </dgm:pt>
    <dgm:pt modelId="{14B42496-F3E3-4A9E-A1BB-7DFA9191F091}" type="pres">
      <dgm:prSet presAssocID="{A6B89080-F468-4B80-A8EA-F25538B5AA5B}" presName="sibTrans" presStyleCnt="0"/>
      <dgm:spPr/>
    </dgm:pt>
    <dgm:pt modelId="{C8C115E1-9E28-438E-954A-C0A83C5EAA8B}" type="pres">
      <dgm:prSet presAssocID="{3779A8F8-F974-4D37-A9BC-B8C63D3CD8CE}" presName="compNode" presStyleCnt="0"/>
      <dgm:spPr/>
    </dgm:pt>
    <dgm:pt modelId="{9796A658-CA3C-4800-AF22-C35524D5CB57}" type="pres">
      <dgm:prSet presAssocID="{3779A8F8-F974-4D37-A9BC-B8C63D3CD8CE}" presName="iconBgRect" presStyleLbl="bgShp" presStyleIdx="2" presStyleCnt="4"/>
      <dgm:spPr/>
    </dgm:pt>
    <dgm:pt modelId="{8A922F48-DA91-4CBA-BF18-A3D4B9BC442C}" type="pres">
      <dgm:prSet presAssocID="{3779A8F8-F974-4D37-A9BC-B8C63D3CD8CE}" presName="iconRect" presStyleLbl="node1" presStyleIdx="2" presStyleCnt="4"/>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ightbulb"/>
        </a:ext>
      </dgm:extLst>
    </dgm:pt>
    <dgm:pt modelId="{DAB4F6B8-6443-4369-9A76-279E9B71417F}" type="pres">
      <dgm:prSet presAssocID="{3779A8F8-F974-4D37-A9BC-B8C63D3CD8CE}" presName="spaceRect" presStyleCnt="0"/>
      <dgm:spPr/>
    </dgm:pt>
    <dgm:pt modelId="{CF65DDEA-F520-4B45-BA60-5C84EAF2A313}" type="pres">
      <dgm:prSet presAssocID="{3779A8F8-F974-4D37-A9BC-B8C63D3CD8CE}" presName="textRect" presStyleLbl="revTx" presStyleIdx="2" presStyleCnt="4">
        <dgm:presLayoutVars>
          <dgm:chMax val="1"/>
          <dgm:chPref val="1"/>
        </dgm:presLayoutVars>
      </dgm:prSet>
      <dgm:spPr/>
    </dgm:pt>
    <dgm:pt modelId="{4846E511-2736-4C94-A2E0-ED253DAE5790}" type="pres">
      <dgm:prSet presAssocID="{312D08DC-E778-4397-BB17-9FD112B37AA0}" presName="sibTrans" presStyleCnt="0"/>
      <dgm:spPr/>
    </dgm:pt>
    <dgm:pt modelId="{5ADBF191-D333-4E7B-A528-070924F9F6A7}" type="pres">
      <dgm:prSet presAssocID="{C9C3D259-6190-4116-8B16-B146CE7C4FC7}" presName="compNode" presStyleCnt="0"/>
      <dgm:spPr/>
    </dgm:pt>
    <dgm:pt modelId="{CFC2B76C-643E-497A-B296-404D5AC1EACC}" type="pres">
      <dgm:prSet presAssocID="{C9C3D259-6190-4116-8B16-B146CE7C4FC7}" presName="iconBgRect" presStyleLbl="bgShp" presStyleIdx="3" presStyleCnt="4"/>
      <dgm:spPr/>
    </dgm:pt>
    <dgm:pt modelId="{60DE357B-3F1F-4AEF-9E5F-A64BBE75FA7E}" type="pres">
      <dgm:prSet presAssocID="{C9C3D259-6190-4116-8B16-B146CE7C4FC7}" presName="iconRect" presStyleLbl="node1" presStyleIdx="3" presStyleCnt="4"/>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topwatch"/>
        </a:ext>
      </dgm:extLst>
    </dgm:pt>
    <dgm:pt modelId="{53030807-CC53-4D8E-AA34-E497BF4D9AA2}" type="pres">
      <dgm:prSet presAssocID="{C9C3D259-6190-4116-8B16-B146CE7C4FC7}" presName="spaceRect" presStyleCnt="0"/>
      <dgm:spPr/>
    </dgm:pt>
    <dgm:pt modelId="{DE0CEF02-2CAF-4517-A2A4-7FF5B6E1B1A3}" type="pres">
      <dgm:prSet presAssocID="{C9C3D259-6190-4116-8B16-B146CE7C4FC7}" presName="textRect" presStyleLbl="revTx" presStyleIdx="3" presStyleCnt="4">
        <dgm:presLayoutVars>
          <dgm:chMax val="1"/>
          <dgm:chPref val="1"/>
        </dgm:presLayoutVars>
      </dgm:prSet>
      <dgm:spPr/>
    </dgm:pt>
  </dgm:ptLst>
  <dgm:cxnLst>
    <dgm:cxn modelId="{5355B30C-F514-437E-8E49-FF5C92E9DA34}" srcId="{EDA7AC2D-711B-46BF-A443-7FC478FE4593}" destId="{C9C3D259-6190-4116-8B16-B146CE7C4FC7}" srcOrd="3" destOrd="0" parTransId="{ADE707D8-0A5F-410B-95BF-88973DC03068}" sibTransId="{82BED83F-70B7-43CA-B21E-48DCF788E598}"/>
    <dgm:cxn modelId="{9E388813-9E8C-4B14-A724-49E05BC2B52C}" type="presOf" srcId="{C9C3D259-6190-4116-8B16-B146CE7C4FC7}" destId="{DE0CEF02-2CAF-4517-A2A4-7FF5B6E1B1A3}" srcOrd="0" destOrd="0" presId="urn:microsoft.com/office/officeart/2018/5/layout/IconCircleLabelList"/>
    <dgm:cxn modelId="{5EF14F1E-3260-4F12-B9CD-6EAA9993DDA9}" srcId="{EDA7AC2D-711B-46BF-A443-7FC478FE4593}" destId="{3779A8F8-F974-4D37-A9BC-B8C63D3CD8CE}" srcOrd="2" destOrd="0" parTransId="{30B64ED4-2700-4C85-8E92-492BE68FA696}" sibTransId="{312D08DC-E778-4397-BB17-9FD112B37AA0}"/>
    <dgm:cxn modelId="{5064355D-1927-4930-8E9E-BA57AD0ED65B}" srcId="{EDA7AC2D-711B-46BF-A443-7FC478FE4593}" destId="{906B981E-E262-46D9-A456-522336CA7002}" srcOrd="1" destOrd="0" parTransId="{8B8AC814-DA89-46DA-9DC6-35CA39F6C6C3}" sibTransId="{A6B89080-F468-4B80-A8EA-F25538B5AA5B}"/>
    <dgm:cxn modelId="{609EFE52-ACE1-4B65-91A4-E9B640CC1652}" type="presOf" srcId="{082AA925-AB92-4EE5-84F2-8798202FE804}" destId="{231B8275-93E0-49F3-BD51-F81067988E73}" srcOrd="0" destOrd="0" presId="urn:microsoft.com/office/officeart/2018/5/layout/IconCircleLabelList"/>
    <dgm:cxn modelId="{A2A00F7A-765C-4FC3-B044-075A3E9C6F5E}" type="presOf" srcId="{3779A8F8-F974-4D37-A9BC-B8C63D3CD8CE}" destId="{CF65DDEA-F520-4B45-BA60-5C84EAF2A313}" srcOrd="0" destOrd="0" presId="urn:microsoft.com/office/officeart/2018/5/layout/IconCircleLabelList"/>
    <dgm:cxn modelId="{3AE5D180-F738-460E-8C1D-2EC1123C8931}" type="presOf" srcId="{EDA7AC2D-711B-46BF-A443-7FC478FE4593}" destId="{11C67DE0-6A5B-49FF-A855-448267913CA9}" srcOrd="0" destOrd="0" presId="urn:microsoft.com/office/officeart/2018/5/layout/IconCircleLabelList"/>
    <dgm:cxn modelId="{5CE80D92-2756-4463-87ED-7D89E1711794}" srcId="{EDA7AC2D-711B-46BF-A443-7FC478FE4593}" destId="{082AA925-AB92-4EE5-84F2-8798202FE804}" srcOrd="0" destOrd="0" parTransId="{0D7B369A-7C5B-4F0E-AA1C-9361F85B9039}" sibTransId="{ADF39214-3A77-4ED5-9B8B-0EF4CE58AB53}"/>
    <dgm:cxn modelId="{D8976BFC-A082-468B-816E-412ECDEEFF9F}" type="presOf" srcId="{906B981E-E262-46D9-A456-522336CA7002}" destId="{177F4E82-E0E7-44D0-96C3-A08FDCF746C4}" srcOrd="0" destOrd="0" presId="urn:microsoft.com/office/officeart/2018/5/layout/IconCircleLabelList"/>
    <dgm:cxn modelId="{309DC547-B12B-499A-A8A4-213D4162EA5F}" type="presParOf" srcId="{11C67DE0-6A5B-49FF-A855-448267913CA9}" destId="{0738C5A6-A39B-46AE-8E7A-8D5B8ECF0E1C}" srcOrd="0" destOrd="0" presId="urn:microsoft.com/office/officeart/2018/5/layout/IconCircleLabelList"/>
    <dgm:cxn modelId="{EFBE9DBE-C065-4A0F-AF47-7E915C94996E}" type="presParOf" srcId="{0738C5A6-A39B-46AE-8E7A-8D5B8ECF0E1C}" destId="{99AC8DA7-128F-4CF9-A8F3-31FA14F2DDED}" srcOrd="0" destOrd="0" presId="urn:microsoft.com/office/officeart/2018/5/layout/IconCircleLabelList"/>
    <dgm:cxn modelId="{AE5D29F4-96DA-4D85-A609-4952F24E8381}" type="presParOf" srcId="{0738C5A6-A39B-46AE-8E7A-8D5B8ECF0E1C}" destId="{35E3CCA3-EC14-4F15-85D8-0499A9AEA90E}" srcOrd="1" destOrd="0" presId="urn:microsoft.com/office/officeart/2018/5/layout/IconCircleLabelList"/>
    <dgm:cxn modelId="{2CDA3D6C-EB0C-4EA0-8B0C-A84022630AFB}" type="presParOf" srcId="{0738C5A6-A39B-46AE-8E7A-8D5B8ECF0E1C}" destId="{93039F75-C7DE-4FE9-87A8-560B6C20FBFB}" srcOrd="2" destOrd="0" presId="urn:microsoft.com/office/officeart/2018/5/layout/IconCircleLabelList"/>
    <dgm:cxn modelId="{20F4C29C-D7D9-46BA-8C43-4C2DAB5F9F30}" type="presParOf" srcId="{0738C5A6-A39B-46AE-8E7A-8D5B8ECF0E1C}" destId="{231B8275-93E0-49F3-BD51-F81067988E73}" srcOrd="3" destOrd="0" presId="urn:microsoft.com/office/officeart/2018/5/layout/IconCircleLabelList"/>
    <dgm:cxn modelId="{D84E0A78-7905-4C72-9FEC-274313395323}" type="presParOf" srcId="{11C67DE0-6A5B-49FF-A855-448267913CA9}" destId="{497E9BD0-9738-417E-AA39-53D3D1D86C40}" srcOrd="1" destOrd="0" presId="urn:microsoft.com/office/officeart/2018/5/layout/IconCircleLabelList"/>
    <dgm:cxn modelId="{8EF1090A-D2E5-4D94-B2BD-FBD2CF72C7A0}" type="presParOf" srcId="{11C67DE0-6A5B-49FF-A855-448267913CA9}" destId="{A4696022-5244-4209-8840-962B6BFE78AC}" srcOrd="2" destOrd="0" presId="urn:microsoft.com/office/officeart/2018/5/layout/IconCircleLabelList"/>
    <dgm:cxn modelId="{CC09C53E-5C31-4D85-9C03-9730A04F2C90}" type="presParOf" srcId="{A4696022-5244-4209-8840-962B6BFE78AC}" destId="{862C62B1-A689-46D4-8C75-8A7E745465B0}" srcOrd="0" destOrd="0" presId="urn:microsoft.com/office/officeart/2018/5/layout/IconCircleLabelList"/>
    <dgm:cxn modelId="{FD86213A-254F-4A06-AC67-499233734BB8}" type="presParOf" srcId="{A4696022-5244-4209-8840-962B6BFE78AC}" destId="{955A87AF-6226-4B59-8522-EE325CA2A4B3}" srcOrd="1" destOrd="0" presId="urn:microsoft.com/office/officeart/2018/5/layout/IconCircleLabelList"/>
    <dgm:cxn modelId="{29702E0D-D778-4038-9C88-56D651DA38B4}" type="presParOf" srcId="{A4696022-5244-4209-8840-962B6BFE78AC}" destId="{6768E68C-B79C-48EC-B475-48881398F851}" srcOrd="2" destOrd="0" presId="urn:microsoft.com/office/officeart/2018/5/layout/IconCircleLabelList"/>
    <dgm:cxn modelId="{6E93C6C4-97F8-480C-A54F-54CAE150791D}" type="presParOf" srcId="{A4696022-5244-4209-8840-962B6BFE78AC}" destId="{177F4E82-E0E7-44D0-96C3-A08FDCF746C4}" srcOrd="3" destOrd="0" presId="urn:microsoft.com/office/officeart/2018/5/layout/IconCircleLabelList"/>
    <dgm:cxn modelId="{F4C6FD77-CFE7-4F31-8AD9-9CA89180036C}" type="presParOf" srcId="{11C67DE0-6A5B-49FF-A855-448267913CA9}" destId="{14B42496-F3E3-4A9E-A1BB-7DFA9191F091}" srcOrd="3" destOrd="0" presId="urn:microsoft.com/office/officeart/2018/5/layout/IconCircleLabelList"/>
    <dgm:cxn modelId="{06D9241B-13ED-459A-860F-437E2BBDA199}" type="presParOf" srcId="{11C67DE0-6A5B-49FF-A855-448267913CA9}" destId="{C8C115E1-9E28-438E-954A-C0A83C5EAA8B}" srcOrd="4" destOrd="0" presId="urn:microsoft.com/office/officeart/2018/5/layout/IconCircleLabelList"/>
    <dgm:cxn modelId="{01ADB599-A695-4AE2-9614-C7DAF9FC344B}" type="presParOf" srcId="{C8C115E1-9E28-438E-954A-C0A83C5EAA8B}" destId="{9796A658-CA3C-4800-AF22-C35524D5CB57}" srcOrd="0" destOrd="0" presId="urn:microsoft.com/office/officeart/2018/5/layout/IconCircleLabelList"/>
    <dgm:cxn modelId="{2800D4BF-5ABC-4716-8B6C-ADC9D50BCB22}" type="presParOf" srcId="{C8C115E1-9E28-438E-954A-C0A83C5EAA8B}" destId="{8A922F48-DA91-4CBA-BF18-A3D4B9BC442C}" srcOrd="1" destOrd="0" presId="urn:microsoft.com/office/officeart/2018/5/layout/IconCircleLabelList"/>
    <dgm:cxn modelId="{A5C645FE-0110-4F00-A4C8-2B52F3981FEC}" type="presParOf" srcId="{C8C115E1-9E28-438E-954A-C0A83C5EAA8B}" destId="{DAB4F6B8-6443-4369-9A76-279E9B71417F}" srcOrd="2" destOrd="0" presId="urn:microsoft.com/office/officeart/2018/5/layout/IconCircleLabelList"/>
    <dgm:cxn modelId="{A48CCCD2-019D-4643-AC3C-FE5917FAE002}" type="presParOf" srcId="{C8C115E1-9E28-438E-954A-C0A83C5EAA8B}" destId="{CF65DDEA-F520-4B45-BA60-5C84EAF2A313}" srcOrd="3" destOrd="0" presId="urn:microsoft.com/office/officeart/2018/5/layout/IconCircleLabelList"/>
    <dgm:cxn modelId="{CBA91B96-667F-4E92-B754-76B39BE84836}" type="presParOf" srcId="{11C67DE0-6A5B-49FF-A855-448267913CA9}" destId="{4846E511-2736-4C94-A2E0-ED253DAE5790}" srcOrd="5" destOrd="0" presId="urn:microsoft.com/office/officeart/2018/5/layout/IconCircleLabelList"/>
    <dgm:cxn modelId="{12E374A5-5C2D-4515-8F1F-09B132B6669E}" type="presParOf" srcId="{11C67DE0-6A5B-49FF-A855-448267913CA9}" destId="{5ADBF191-D333-4E7B-A528-070924F9F6A7}" srcOrd="6" destOrd="0" presId="urn:microsoft.com/office/officeart/2018/5/layout/IconCircleLabelList"/>
    <dgm:cxn modelId="{F023888E-D233-4F25-85C6-67A12F06473B}" type="presParOf" srcId="{5ADBF191-D333-4E7B-A528-070924F9F6A7}" destId="{CFC2B76C-643E-497A-B296-404D5AC1EACC}" srcOrd="0" destOrd="0" presId="urn:microsoft.com/office/officeart/2018/5/layout/IconCircleLabelList"/>
    <dgm:cxn modelId="{F1281A42-4256-4BE1-939A-777BECCBEB47}" type="presParOf" srcId="{5ADBF191-D333-4E7B-A528-070924F9F6A7}" destId="{60DE357B-3F1F-4AEF-9E5F-A64BBE75FA7E}" srcOrd="1" destOrd="0" presId="urn:microsoft.com/office/officeart/2018/5/layout/IconCircleLabelList"/>
    <dgm:cxn modelId="{A25940B4-E49D-4684-B8CF-D60D278BDDE3}" type="presParOf" srcId="{5ADBF191-D333-4E7B-A528-070924F9F6A7}" destId="{53030807-CC53-4D8E-AA34-E497BF4D9AA2}" srcOrd="2" destOrd="0" presId="urn:microsoft.com/office/officeart/2018/5/layout/IconCircleLabelList"/>
    <dgm:cxn modelId="{0100E4D1-087C-4129-B32D-721EF88FE54A}" type="presParOf" srcId="{5ADBF191-D333-4E7B-A528-070924F9F6A7}" destId="{DE0CEF02-2CAF-4517-A2A4-7FF5B6E1B1A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EF5FD0F-CB5E-4AC3-96B7-BCABB6CAF8B6}" type="doc">
      <dgm:prSet loTypeId="urn:microsoft.com/office/officeart/2005/8/layout/equation2" loCatId="relationship" qsTypeId="urn:microsoft.com/office/officeart/2005/8/quickstyle/simple1" qsCatId="simple" csTypeId="urn:microsoft.com/office/officeart/2005/8/colors/accent1_2" csCatId="accent1" phldr="1"/>
      <dgm:spPr/>
    </dgm:pt>
    <dgm:pt modelId="{FE46DCAE-9E31-4677-999F-FC04B25D9DC7}">
      <dgm:prSet phldrT="[Text]" phldr="0"/>
      <dgm:spPr/>
      <dgm:t>
        <a:bodyPr/>
        <a:lstStyle/>
        <a:p>
          <a:pPr rtl="0"/>
          <a:r>
            <a:rPr lang="en-GB">
              <a:latin typeface="Calibri Light" panose="020F0302020204030204"/>
            </a:rPr>
            <a:t> Historic accident review (hindsight)</a:t>
          </a:r>
          <a:endParaRPr lang="en-GB"/>
        </a:p>
      </dgm:t>
    </dgm:pt>
    <dgm:pt modelId="{850848FC-72FB-45AF-B622-6D7BB25E7E7A}" type="parTrans" cxnId="{0554DAAD-17A8-4410-A82D-53F610F47635}">
      <dgm:prSet/>
      <dgm:spPr/>
      <dgm:t>
        <a:bodyPr/>
        <a:lstStyle/>
        <a:p>
          <a:endParaRPr lang="en-GB"/>
        </a:p>
      </dgm:t>
    </dgm:pt>
    <dgm:pt modelId="{BBF698FF-6FE0-4027-A8D5-CFFB3F711CFD}" type="sibTrans" cxnId="{0554DAAD-17A8-4410-A82D-53F610F47635}">
      <dgm:prSet/>
      <dgm:spPr/>
      <dgm:t>
        <a:bodyPr/>
        <a:lstStyle/>
        <a:p>
          <a:endParaRPr lang="en-GB"/>
        </a:p>
      </dgm:t>
    </dgm:pt>
    <dgm:pt modelId="{EFFD61C9-78D7-434D-B249-B6DF1255E971}">
      <dgm:prSet phldrT="[Text]" phldr="0"/>
      <dgm:spPr/>
      <dgm:t>
        <a:bodyPr/>
        <a:lstStyle/>
        <a:p>
          <a:pPr rtl="0"/>
          <a:r>
            <a:rPr lang="en-GB" dirty="0" err="1">
              <a:latin typeface="Calibri Light" panose="020F0302020204030204"/>
            </a:rPr>
            <a:t>Natech</a:t>
          </a:r>
          <a:r>
            <a:rPr lang="en-GB" dirty="0">
              <a:latin typeface="Calibri Light" panose="020F0302020204030204"/>
            </a:rPr>
            <a:t> risk assessment (foresight)</a:t>
          </a:r>
          <a:endParaRPr lang="en-GB" dirty="0"/>
        </a:p>
      </dgm:t>
    </dgm:pt>
    <dgm:pt modelId="{44A26089-5D7F-41D4-9B3F-05B1D370D22A}" type="parTrans" cxnId="{D4E46420-39F3-4F43-B148-26604B4BF597}">
      <dgm:prSet/>
      <dgm:spPr/>
      <dgm:t>
        <a:bodyPr/>
        <a:lstStyle/>
        <a:p>
          <a:endParaRPr lang="en-GB"/>
        </a:p>
      </dgm:t>
    </dgm:pt>
    <dgm:pt modelId="{7D848A5F-2573-4346-8551-AFC9E2CC8034}" type="sibTrans" cxnId="{D4E46420-39F3-4F43-B148-26604B4BF597}">
      <dgm:prSet/>
      <dgm:spPr/>
      <dgm:t>
        <a:bodyPr/>
        <a:lstStyle/>
        <a:p>
          <a:endParaRPr lang="en-GB"/>
        </a:p>
      </dgm:t>
    </dgm:pt>
    <dgm:pt modelId="{FBCD9B3C-8D72-4C8B-A755-0104CB9B338E}">
      <dgm:prSet phldrT="[Text]" phldr="0"/>
      <dgm:spPr/>
      <dgm:t>
        <a:bodyPr/>
        <a:lstStyle/>
        <a:p>
          <a:pPr rtl="0"/>
          <a:r>
            <a:rPr lang="en-GB" dirty="0">
              <a:latin typeface="Calibri Light" panose="020F0302020204030204"/>
            </a:rPr>
            <a:t>Technical basis for "All Measures Necessary" *</a:t>
          </a:r>
          <a:endParaRPr lang="en-GB" dirty="0"/>
        </a:p>
      </dgm:t>
    </dgm:pt>
    <dgm:pt modelId="{097B2403-AD26-4DB6-A743-3331D2225341}" type="parTrans" cxnId="{B003C420-208B-4680-B7FB-DA01F9EAE9E7}">
      <dgm:prSet/>
      <dgm:spPr/>
      <dgm:t>
        <a:bodyPr/>
        <a:lstStyle/>
        <a:p>
          <a:endParaRPr lang="en-GB"/>
        </a:p>
      </dgm:t>
    </dgm:pt>
    <dgm:pt modelId="{8D476011-30D9-473E-A602-45764E90F56B}" type="sibTrans" cxnId="{B003C420-208B-4680-B7FB-DA01F9EAE9E7}">
      <dgm:prSet/>
      <dgm:spPr/>
      <dgm:t>
        <a:bodyPr/>
        <a:lstStyle/>
        <a:p>
          <a:endParaRPr lang="en-GB"/>
        </a:p>
      </dgm:t>
    </dgm:pt>
    <dgm:pt modelId="{1292503C-AD91-45BC-B283-90213732F52D}" type="pres">
      <dgm:prSet presAssocID="{3EF5FD0F-CB5E-4AC3-96B7-BCABB6CAF8B6}" presName="Name0" presStyleCnt="0">
        <dgm:presLayoutVars>
          <dgm:dir/>
          <dgm:resizeHandles val="exact"/>
        </dgm:presLayoutVars>
      </dgm:prSet>
      <dgm:spPr/>
    </dgm:pt>
    <dgm:pt modelId="{3347F515-64FC-4B5F-BB85-4F1611B25A3F}" type="pres">
      <dgm:prSet presAssocID="{3EF5FD0F-CB5E-4AC3-96B7-BCABB6CAF8B6}" presName="vNodes" presStyleCnt="0"/>
      <dgm:spPr/>
    </dgm:pt>
    <dgm:pt modelId="{CF9A5A44-2830-4C58-9EB2-DACA3814DD8D}" type="pres">
      <dgm:prSet presAssocID="{FE46DCAE-9E31-4677-999F-FC04B25D9DC7}" presName="node" presStyleLbl="node1" presStyleIdx="0" presStyleCnt="3">
        <dgm:presLayoutVars>
          <dgm:bulletEnabled val="1"/>
        </dgm:presLayoutVars>
      </dgm:prSet>
      <dgm:spPr/>
    </dgm:pt>
    <dgm:pt modelId="{5748C743-3017-4404-AEB9-7BE11AEAFBB3}" type="pres">
      <dgm:prSet presAssocID="{BBF698FF-6FE0-4027-A8D5-CFFB3F711CFD}" presName="spacerT" presStyleCnt="0"/>
      <dgm:spPr/>
    </dgm:pt>
    <dgm:pt modelId="{5BDF191A-EFFE-4C99-B69B-E00012A3D5AB}" type="pres">
      <dgm:prSet presAssocID="{BBF698FF-6FE0-4027-A8D5-CFFB3F711CFD}" presName="sibTrans" presStyleLbl="sibTrans2D1" presStyleIdx="0" presStyleCnt="2"/>
      <dgm:spPr/>
    </dgm:pt>
    <dgm:pt modelId="{62FC7FE7-AC85-492A-B398-9A626604C55B}" type="pres">
      <dgm:prSet presAssocID="{BBF698FF-6FE0-4027-A8D5-CFFB3F711CFD}" presName="spacerB" presStyleCnt="0"/>
      <dgm:spPr/>
    </dgm:pt>
    <dgm:pt modelId="{5EECB628-DDB8-4FE9-8793-2D8E4D0E4FF1}" type="pres">
      <dgm:prSet presAssocID="{EFFD61C9-78D7-434D-B249-B6DF1255E971}" presName="node" presStyleLbl="node1" presStyleIdx="1" presStyleCnt="3">
        <dgm:presLayoutVars>
          <dgm:bulletEnabled val="1"/>
        </dgm:presLayoutVars>
      </dgm:prSet>
      <dgm:spPr/>
    </dgm:pt>
    <dgm:pt modelId="{4F938317-5117-4DD3-8BD3-4D2A8CB3A512}" type="pres">
      <dgm:prSet presAssocID="{3EF5FD0F-CB5E-4AC3-96B7-BCABB6CAF8B6}" presName="sibTransLast" presStyleLbl="sibTrans2D1" presStyleIdx="1" presStyleCnt="2"/>
      <dgm:spPr/>
    </dgm:pt>
    <dgm:pt modelId="{7F2405F7-AD6D-4F2F-8006-1AA2A1D451AD}" type="pres">
      <dgm:prSet presAssocID="{3EF5FD0F-CB5E-4AC3-96B7-BCABB6CAF8B6}" presName="connectorText" presStyleLbl="sibTrans2D1" presStyleIdx="1" presStyleCnt="2"/>
      <dgm:spPr/>
    </dgm:pt>
    <dgm:pt modelId="{58DBA311-85F8-41F6-844E-1A536972E6C7}" type="pres">
      <dgm:prSet presAssocID="{3EF5FD0F-CB5E-4AC3-96B7-BCABB6CAF8B6}" presName="lastNode" presStyleLbl="node1" presStyleIdx="2" presStyleCnt="3">
        <dgm:presLayoutVars>
          <dgm:bulletEnabled val="1"/>
        </dgm:presLayoutVars>
      </dgm:prSet>
      <dgm:spPr/>
    </dgm:pt>
  </dgm:ptLst>
  <dgm:cxnLst>
    <dgm:cxn modelId="{D4E46420-39F3-4F43-B148-26604B4BF597}" srcId="{3EF5FD0F-CB5E-4AC3-96B7-BCABB6CAF8B6}" destId="{EFFD61C9-78D7-434D-B249-B6DF1255E971}" srcOrd="1" destOrd="0" parTransId="{44A26089-5D7F-41D4-9B3F-05B1D370D22A}" sibTransId="{7D848A5F-2573-4346-8551-AFC9E2CC8034}"/>
    <dgm:cxn modelId="{B003C420-208B-4680-B7FB-DA01F9EAE9E7}" srcId="{3EF5FD0F-CB5E-4AC3-96B7-BCABB6CAF8B6}" destId="{FBCD9B3C-8D72-4C8B-A755-0104CB9B338E}" srcOrd="2" destOrd="0" parTransId="{097B2403-AD26-4DB6-A743-3331D2225341}" sibTransId="{8D476011-30D9-473E-A602-45764E90F56B}"/>
    <dgm:cxn modelId="{A747DC45-6BA9-43AA-B8A2-364695522AF8}" type="presOf" srcId="{FBCD9B3C-8D72-4C8B-A755-0104CB9B338E}" destId="{58DBA311-85F8-41F6-844E-1A536972E6C7}" srcOrd="0" destOrd="0" presId="urn:microsoft.com/office/officeart/2005/8/layout/equation2"/>
    <dgm:cxn modelId="{BCB36B4A-72A0-413F-B9A9-A6147FF83DF5}" type="presOf" srcId="{EFFD61C9-78D7-434D-B249-B6DF1255E971}" destId="{5EECB628-DDB8-4FE9-8793-2D8E4D0E4FF1}" srcOrd="0" destOrd="0" presId="urn:microsoft.com/office/officeart/2005/8/layout/equation2"/>
    <dgm:cxn modelId="{EB9B3472-2A85-4E5C-98EA-B50980D30C9A}" type="presOf" srcId="{BBF698FF-6FE0-4027-A8D5-CFFB3F711CFD}" destId="{5BDF191A-EFFE-4C99-B69B-E00012A3D5AB}" srcOrd="0" destOrd="0" presId="urn:microsoft.com/office/officeart/2005/8/layout/equation2"/>
    <dgm:cxn modelId="{C6451479-B9F2-4CB0-AF54-70E555AB4080}" type="presOf" srcId="{7D848A5F-2573-4346-8551-AFC9E2CC8034}" destId="{7F2405F7-AD6D-4F2F-8006-1AA2A1D451AD}" srcOrd="1" destOrd="0" presId="urn:microsoft.com/office/officeart/2005/8/layout/equation2"/>
    <dgm:cxn modelId="{4A290D85-0597-46FD-8E51-DE321FACE211}" type="presOf" srcId="{7D848A5F-2573-4346-8551-AFC9E2CC8034}" destId="{4F938317-5117-4DD3-8BD3-4D2A8CB3A512}" srcOrd="0" destOrd="0" presId="urn:microsoft.com/office/officeart/2005/8/layout/equation2"/>
    <dgm:cxn modelId="{FAE71A97-8F23-4822-BA6E-E96A8A111F1E}" type="presOf" srcId="{3EF5FD0F-CB5E-4AC3-96B7-BCABB6CAF8B6}" destId="{1292503C-AD91-45BC-B283-90213732F52D}" srcOrd="0" destOrd="0" presId="urn:microsoft.com/office/officeart/2005/8/layout/equation2"/>
    <dgm:cxn modelId="{0554DAAD-17A8-4410-A82D-53F610F47635}" srcId="{3EF5FD0F-CB5E-4AC3-96B7-BCABB6CAF8B6}" destId="{FE46DCAE-9E31-4677-999F-FC04B25D9DC7}" srcOrd="0" destOrd="0" parTransId="{850848FC-72FB-45AF-B622-6D7BB25E7E7A}" sibTransId="{BBF698FF-6FE0-4027-A8D5-CFFB3F711CFD}"/>
    <dgm:cxn modelId="{E8729FFD-7487-4F79-89BF-95BD0DD994E1}" type="presOf" srcId="{FE46DCAE-9E31-4677-999F-FC04B25D9DC7}" destId="{CF9A5A44-2830-4C58-9EB2-DACA3814DD8D}" srcOrd="0" destOrd="0" presId="urn:microsoft.com/office/officeart/2005/8/layout/equation2"/>
    <dgm:cxn modelId="{269E0EA1-4516-432A-ABEA-7C2BA96893B4}" type="presParOf" srcId="{1292503C-AD91-45BC-B283-90213732F52D}" destId="{3347F515-64FC-4B5F-BB85-4F1611B25A3F}" srcOrd="0" destOrd="0" presId="urn:microsoft.com/office/officeart/2005/8/layout/equation2"/>
    <dgm:cxn modelId="{4FCD8DB4-DF36-48B4-81F6-469398EDC938}" type="presParOf" srcId="{3347F515-64FC-4B5F-BB85-4F1611B25A3F}" destId="{CF9A5A44-2830-4C58-9EB2-DACA3814DD8D}" srcOrd="0" destOrd="0" presId="urn:microsoft.com/office/officeart/2005/8/layout/equation2"/>
    <dgm:cxn modelId="{856BE32B-D42B-451A-8D7E-2F69C2A0F21E}" type="presParOf" srcId="{3347F515-64FC-4B5F-BB85-4F1611B25A3F}" destId="{5748C743-3017-4404-AEB9-7BE11AEAFBB3}" srcOrd="1" destOrd="0" presId="urn:microsoft.com/office/officeart/2005/8/layout/equation2"/>
    <dgm:cxn modelId="{573ED7C0-B08F-4279-9D31-29D1698291D7}" type="presParOf" srcId="{3347F515-64FC-4B5F-BB85-4F1611B25A3F}" destId="{5BDF191A-EFFE-4C99-B69B-E00012A3D5AB}" srcOrd="2" destOrd="0" presId="urn:microsoft.com/office/officeart/2005/8/layout/equation2"/>
    <dgm:cxn modelId="{E12C5D91-84CF-4128-BB66-65FA47AF67C7}" type="presParOf" srcId="{3347F515-64FC-4B5F-BB85-4F1611B25A3F}" destId="{62FC7FE7-AC85-492A-B398-9A626604C55B}" srcOrd="3" destOrd="0" presId="urn:microsoft.com/office/officeart/2005/8/layout/equation2"/>
    <dgm:cxn modelId="{E96E8153-1475-4435-9946-0503BAE2B807}" type="presParOf" srcId="{3347F515-64FC-4B5F-BB85-4F1611B25A3F}" destId="{5EECB628-DDB8-4FE9-8793-2D8E4D0E4FF1}" srcOrd="4" destOrd="0" presId="urn:microsoft.com/office/officeart/2005/8/layout/equation2"/>
    <dgm:cxn modelId="{AC9F0B90-DC6E-4BF5-A165-20B204501A61}" type="presParOf" srcId="{1292503C-AD91-45BC-B283-90213732F52D}" destId="{4F938317-5117-4DD3-8BD3-4D2A8CB3A512}" srcOrd="1" destOrd="0" presId="urn:microsoft.com/office/officeart/2005/8/layout/equation2"/>
    <dgm:cxn modelId="{2A817B1F-9D85-45C9-8487-84A623FBC073}" type="presParOf" srcId="{4F938317-5117-4DD3-8BD3-4D2A8CB3A512}" destId="{7F2405F7-AD6D-4F2F-8006-1AA2A1D451AD}" srcOrd="0" destOrd="0" presId="urn:microsoft.com/office/officeart/2005/8/layout/equation2"/>
    <dgm:cxn modelId="{97AA83B8-FE91-435F-BBD5-341F31763146}" type="presParOf" srcId="{1292503C-AD91-45BC-B283-90213732F52D}" destId="{58DBA311-85F8-41F6-844E-1A536972E6C7}"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7E64527-3F91-4B7C-A1CD-DE863E24587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25F2A41-9016-4373-9140-F3207422064F}">
      <dgm:prSet custT="1"/>
      <dgm:spPr/>
      <dgm:t>
        <a:bodyPr/>
        <a:lstStyle/>
        <a:p>
          <a:r>
            <a:rPr lang="en-GB" sz="2000" dirty="0"/>
            <a:t>In theory,</a:t>
          </a:r>
        </a:p>
      </dgm:t>
    </dgm:pt>
    <dgm:pt modelId="{6B4B3718-A6AF-4BD6-8667-35FF6DB60332}" type="parTrans" cxnId="{8B33E129-C221-476A-9208-B2FE41D61237}">
      <dgm:prSet/>
      <dgm:spPr/>
      <dgm:t>
        <a:bodyPr/>
        <a:lstStyle/>
        <a:p>
          <a:endParaRPr lang="en-US" sz="1800"/>
        </a:p>
      </dgm:t>
    </dgm:pt>
    <dgm:pt modelId="{F17DF286-EF6F-41AC-82D4-ACBE2CCBBBBF}" type="sibTrans" cxnId="{8B33E129-C221-476A-9208-B2FE41D61237}">
      <dgm:prSet/>
      <dgm:spPr/>
      <dgm:t>
        <a:bodyPr/>
        <a:lstStyle/>
        <a:p>
          <a:endParaRPr lang="en-US" sz="1800"/>
        </a:p>
      </dgm:t>
    </dgm:pt>
    <dgm:pt modelId="{6CA2A7D5-7F44-4CB2-B919-C7CD527F1FC4}">
      <dgm:prSet custT="1"/>
      <dgm:spPr/>
      <dgm:t>
        <a:bodyPr/>
        <a:lstStyle/>
        <a:p>
          <a:r>
            <a:rPr lang="en-US" sz="2000" dirty="0">
              <a:ln w="0"/>
            </a:rPr>
            <a:t>COMAH, environmental permitting (and associated land use planning) can effectively control Natech risk to people and the environment…</a:t>
          </a:r>
          <a:endParaRPr lang="en-US" sz="2000" dirty="0"/>
        </a:p>
      </dgm:t>
    </dgm:pt>
    <dgm:pt modelId="{6908A190-D289-4A8A-B8AC-4EC191D4E3D5}" type="parTrans" cxnId="{CD9170C1-D436-4113-A137-FC435D54F124}">
      <dgm:prSet/>
      <dgm:spPr/>
      <dgm:t>
        <a:bodyPr/>
        <a:lstStyle/>
        <a:p>
          <a:endParaRPr lang="en-US" sz="1800"/>
        </a:p>
      </dgm:t>
    </dgm:pt>
    <dgm:pt modelId="{A7218B70-8D55-4DA4-BA42-3458F9B164A6}" type="sibTrans" cxnId="{CD9170C1-D436-4113-A137-FC435D54F124}">
      <dgm:prSet/>
      <dgm:spPr/>
      <dgm:t>
        <a:bodyPr/>
        <a:lstStyle/>
        <a:p>
          <a:endParaRPr lang="en-US" sz="1800"/>
        </a:p>
      </dgm:t>
    </dgm:pt>
    <dgm:pt modelId="{92C8E36F-ABBF-4332-AB77-FFDA4D8FD46B}">
      <dgm:prSet custT="1"/>
      <dgm:spPr/>
      <dgm:t>
        <a:bodyPr/>
        <a:lstStyle/>
        <a:p>
          <a:r>
            <a:rPr lang="en-GB" sz="2000" dirty="0"/>
            <a:t>But only if…</a:t>
          </a:r>
        </a:p>
      </dgm:t>
    </dgm:pt>
    <dgm:pt modelId="{1D1BB44F-9720-4456-90B3-8A32DC93561C}" type="parTrans" cxnId="{A5D6AF0F-F903-4077-8545-A55C9A30C2B2}">
      <dgm:prSet/>
      <dgm:spPr/>
      <dgm:t>
        <a:bodyPr/>
        <a:lstStyle/>
        <a:p>
          <a:endParaRPr lang="en-US" sz="1800"/>
        </a:p>
      </dgm:t>
    </dgm:pt>
    <dgm:pt modelId="{8BC9B5F4-09AC-4ED6-9A2F-2210D0FC6A99}" type="sibTrans" cxnId="{A5D6AF0F-F903-4077-8545-A55C9A30C2B2}">
      <dgm:prSet/>
      <dgm:spPr/>
      <dgm:t>
        <a:bodyPr/>
        <a:lstStyle/>
        <a:p>
          <a:endParaRPr lang="en-US" sz="1800"/>
        </a:p>
      </dgm:t>
    </dgm:pt>
    <dgm:pt modelId="{B89F3D1D-00F5-4655-890A-E3905B352426}">
      <dgm:prSet custT="1"/>
      <dgm:spPr/>
      <dgm:t>
        <a:bodyPr/>
        <a:lstStyle/>
        <a:p>
          <a:r>
            <a:rPr lang="en-US" sz="2000" cap="none" spc="0" dirty="0">
              <a:ln w="0"/>
            </a:rPr>
            <a:t>Natural causes and climate change impacts, today and in the future, are embedded throughout the management system to inform operator’s decisions and emergency planning.</a:t>
          </a:r>
          <a:endParaRPr lang="en-US" sz="2000" dirty="0"/>
        </a:p>
      </dgm:t>
    </dgm:pt>
    <dgm:pt modelId="{59D045C0-8FF8-4B73-95C8-034EA24F68D3}" type="parTrans" cxnId="{DF763D97-DEBB-4A99-AE74-C8495E20C114}">
      <dgm:prSet/>
      <dgm:spPr/>
      <dgm:t>
        <a:bodyPr/>
        <a:lstStyle/>
        <a:p>
          <a:endParaRPr lang="en-US" sz="1800"/>
        </a:p>
      </dgm:t>
    </dgm:pt>
    <dgm:pt modelId="{50E23128-4A99-4AB8-B3E9-F7BE0C952D18}" type="sibTrans" cxnId="{DF763D97-DEBB-4A99-AE74-C8495E20C114}">
      <dgm:prSet/>
      <dgm:spPr/>
      <dgm:t>
        <a:bodyPr/>
        <a:lstStyle/>
        <a:p>
          <a:endParaRPr lang="en-US" sz="1800"/>
        </a:p>
      </dgm:t>
    </dgm:pt>
    <dgm:pt modelId="{E2FA2669-C4AC-42E3-AF79-09B95560932F}" type="pres">
      <dgm:prSet presAssocID="{17E64527-3F91-4B7C-A1CD-DE863E245873}" presName="linear" presStyleCnt="0">
        <dgm:presLayoutVars>
          <dgm:dir/>
          <dgm:animLvl val="lvl"/>
          <dgm:resizeHandles val="exact"/>
        </dgm:presLayoutVars>
      </dgm:prSet>
      <dgm:spPr/>
    </dgm:pt>
    <dgm:pt modelId="{4840C801-1D55-4464-B7C9-0E16AB07B035}" type="pres">
      <dgm:prSet presAssocID="{525F2A41-9016-4373-9140-F3207422064F}" presName="parentLin" presStyleCnt="0"/>
      <dgm:spPr/>
    </dgm:pt>
    <dgm:pt modelId="{B12DBF96-3542-4A5C-B65B-00464AF0F253}" type="pres">
      <dgm:prSet presAssocID="{525F2A41-9016-4373-9140-F3207422064F}" presName="parentLeftMargin" presStyleLbl="node1" presStyleIdx="0" presStyleCnt="2"/>
      <dgm:spPr/>
    </dgm:pt>
    <dgm:pt modelId="{084953CF-A2EF-4EEA-A019-E5D5A0757561}" type="pres">
      <dgm:prSet presAssocID="{525F2A41-9016-4373-9140-F3207422064F}" presName="parentText" presStyleLbl="node1" presStyleIdx="0" presStyleCnt="2" custScaleX="110146" custScaleY="29883" custLinFactNeighborX="6230" custLinFactNeighborY="-34356">
        <dgm:presLayoutVars>
          <dgm:chMax val="0"/>
          <dgm:bulletEnabled val="1"/>
        </dgm:presLayoutVars>
      </dgm:prSet>
      <dgm:spPr/>
    </dgm:pt>
    <dgm:pt modelId="{900CE598-1AC4-404B-BA12-9C9C97C20994}" type="pres">
      <dgm:prSet presAssocID="{525F2A41-9016-4373-9140-F3207422064F}" presName="negativeSpace" presStyleCnt="0"/>
      <dgm:spPr/>
    </dgm:pt>
    <dgm:pt modelId="{A86BC607-C864-4DBA-BDAA-FC269F08769D}" type="pres">
      <dgm:prSet presAssocID="{525F2A41-9016-4373-9140-F3207422064F}" presName="childText" presStyleLbl="conFgAcc1" presStyleIdx="0" presStyleCnt="2" custScaleY="59330">
        <dgm:presLayoutVars>
          <dgm:bulletEnabled val="1"/>
        </dgm:presLayoutVars>
      </dgm:prSet>
      <dgm:spPr/>
    </dgm:pt>
    <dgm:pt modelId="{B03F0356-2F60-48C0-B390-8C4C8E21DE14}" type="pres">
      <dgm:prSet presAssocID="{F17DF286-EF6F-41AC-82D4-ACBE2CCBBBBF}" presName="spaceBetweenRectangles" presStyleCnt="0"/>
      <dgm:spPr/>
    </dgm:pt>
    <dgm:pt modelId="{C5A1225B-E327-4783-A20F-910C08F4738B}" type="pres">
      <dgm:prSet presAssocID="{92C8E36F-ABBF-4332-AB77-FFDA4D8FD46B}" presName="parentLin" presStyleCnt="0"/>
      <dgm:spPr/>
    </dgm:pt>
    <dgm:pt modelId="{CAD4259F-6F7A-4902-86C0-DF7797D3814A}" type="pres">
      <dgm:prSet presAssocID="{92C8E36F-ABBF-4332-AB77-FFDA4D8FD46B}" presName="parentLeftMargin" presStyleLbl="node1" presStyleIdx="0" presStyleCnt="2"/>
      <dgm:spPr/>
    </dgm:pt>
    <dgm:pt modelId="{42EDAD1F-9550-45DA-A255-A74B733882F8}" type="pres">
      <dgm:prSet presAssocID="{92C8E36F-ABBF-4332-AB77-FFDA4D8FD46B}" presName="parentText" presStyleLbl="node1" presStyleIdx="1" presStyleCnt="2" custScaleX="108957" custScaleY="32467">
        <dgm:presLayoutVars>
          <dgm:chMax val="0"/>
          <dgm:bulletEnabled val="1"/>
        </dgm:presLayoutVars>
      </dgm:prSet>
      <dgm:spPr/>
    </dgm:pt>
    <dgm:pt modelId="{817ECBD3-4496-4BF5-9B23-9CAAA78BB00E}" type="pres">
      <dgm:prSet presAssocID="{92C8E36F-ABBF-4332-AB77-FFDA4D8FD46B}" presName="negativeSpace" presStyleCnt="0"/>
      <dgm:spPr/>
    </dgm:pt>
    <dgm:pt modelId="{3211135E-474E-466A-8B3F-05B35FCBD85A}" type="pres">
      <dgm:prSet presAssocID="{92C8E36F-ABBF-4332-AB77-FFDA4D8FD46B}" presName="childText" presStyleLbl="conFgAcc1" presStyleIdx="1" presStyleCnt="2" custScaleY="70854" custLinFactNeighborX="0" custLinFactNeighborY="63032">
        <dgm:presLayoutVars>
          <dgm:bulletEnabled val="1"/>
        </dgm:presLayoutVars>
      </dgm:prSet>
      <dgm:spPr/>
    </dgm:pt>
  </dgm:ptLst>
  <dgm:cxnLst>
    <dgm:cxn modelId="{AD8F5606-AB2A-4412-A878-5C117B2A4F8F}" type="presOf" srcId="{6CA2A7D5-7F44-4CB2-B919-C7CD527F1FC4}" destId="{A86BC607-C864-4DBA-BDAA-FC269F08769D}" srcOrd="0" destOrd="0" presId="urn:microsoft.com/office/officeart/2005/8/layout/list1"/>
    <dgm:cxn modelId="{55DCF90C-8DF4-4A2D-8072-900C43E08E3C}" type="presOf" srcId="{17E64527-3F91-4B7C-A1CD-DE863E245873}" destId="{E2FA2669-C4AC-42E3-AF79-09B95560932F}" srcOrd="0" destOrd="0" presId="urn:microsoft.com/office/officeart/2005/8/layout/list1"/>
    <dgm:cxn modelId="{A5D6AF0F-F903-4077-8545-A55C9A30C2B2}" srcId="{17E64527-3F91-4B7C-A1CD-DE863E245873}" destId="{92C8E36F-ABBF-4332-AB77-FFDA4D8FD46B}" srcOrd="1" destOrd="0" parTransId="{1D1BB44F-9720-4456-90B3-8A32DC93561C}" sibTransId="{8BC9B5F4-09AC-4ED6-9A2F-2210D0FC6A99}"/>
    <dgm:cxn modelId="{8B33E129-C221-476A-9208-B2FE41D61237}" srcId="{17E64527-3F91-4B7C-A1CD-DE863E245873}" destId="{525F2A41-9016-4373-9140-F3207422064F}" srcOrd="0" destOrd="0" parTransId="{6B4B3718-A6AF-4BD6-8667-35FF6DB60332}" sibTransId="{F17DF286-EF6F-41AC-82D4-ACBE2CCBBBBF}"/>
    <dgm:cxn modelId="{A0B8BE2E-AA29-4FFA-9612-019F8109306E}" type="presOf" srcId="{525F2A41-9016-4373-9140-F3207422064F}" destId="{084953CF-A2EF-4EEA-A019-E5D5A0757561}" srcOrd="1" destOrd="0" presId="urn:microsoft.com/office/officeart/2005/8/layout/list1"/>
    <dgm:cxn modelId="{98887A37-8271-43E4-A3BB-8BC50911CA3E}" type="presOf" srcId="{B89F3D1D-00F5-4655-890A-E3905B352426}" destId="{3211135E-474E-466A-8B3F-05B35FCBD85A}" srcOrd="0" destOrd="0" presId="urn:microsoft.com/office/officeart/2005/8/layout/list1"/>
    <dgm:cxn modelId="{20FC1D43-E23D-4849-8098-615FC9DB46AC}" type="presOf" srcId="{525F2A41-9016-4373-9140-F3207422064F}" destId="{B12DBF96-3542-4A5C-B65B-00464AF0F253}" srcOrd="0" destOrd="0" presId="urn:microsoft.com/office/officeart/2005/8/layout/list1"/>
    <dgm:cxn modelId="{F4A24B4B-1759-4A2F-8E3A-D11E7B616A69}" type="presOf" srcId="{92C8E36F-ABBF-4332-AB77-FFDA4D8FD46B}" destId="{CAD4259F-6F7A-4902-86C0-DF7797D3814A}" srcOrd="0" destOrd="0" presId="urn:microsoft.com/office/officeart/2005/8/layout/list1"/>
    <dgm:cxn modelId="{DF763D97-DEBB-4A99-AE74-C8495E20C114}" srcId="{92C8E36F-ABBF-4332-AB77-FFDA4D8FD46B}" destId="{B89F3D1D-00F5-4655-890A-E3905B352426}" srcOrd="0" destOrd="0" parTransId="{59D045C0-8FF8-4B73-95C8-034EA24F68D3}" sibTransId="{50E23128-4A99-4AB8-B3E9-F7BE0C952D18}"/>
    <dgm:cxn modelId="{CD9170C1-D436-4113-A137-FC435D54F124}" srcId="{525F2A41-9016-4373-9140-F3207422064F}" destId="{6CA2A7D5-7F44-4CB2-B919-C7CD527F1FC4}" srcOrd="0" destOrd="0" parTransId="{6908A190-D289-4A8A-B8AC-4EC191D4E3D5}" sibTransId="{A7218B70-8D55-4DA4-BA42-3458F9B164A6}"/>
    <dgm:cxn modelId="{3C33FBD2-5CFF-4FE0-9CF5-D371882408D9}" type="presOf" srcId="{92C8E36F-ABBF-4332-AB77-FFDA4D8FD46B}" destId="{42EDAD1F-9550-45DA-A255-A74B733882F8}" srcOrd="1" destOrd="0" presId="urn:microsoft.com/office/officeart/2005/8/layout/list1"/>
    <dgm:cxn modelId="{0EF1212D-392C-486D-BEF1-E952F52B3A84}" type="presParOf" srcId="{E2FA2669-C4AC-42E3-AF79-09B95560932F}" destId="{4840C801-1D55-4464-B7C9-0E16AB07B035}" srcOrd="0" destOrd="0" presId="urn:microsoft.com/office/officeart/2005/8/layout/list1"/>
    <dgm:cxn modelId="{C4FC72CC-A695-4DB0-8002-6E92EDA03485}" type="presParOf" srcId="{4840C801-1D55-4464-B7C9-0E16AB07B035}" destId="{B12DBF96-3542-4A5C-B65B-00464AF0F253}" srcOrd="0" destOrd="0" presId="urn:microsoft.com/office/officeart/2005/8/layout/list1"/>
    <dgm:cxn modelId="{8FFAAC04-AE7D-4B17-BE81-28DD61D3613E}" type="presParOf" srcId="{4840C801-1D55-4464-B7C9-0E16AB07B035}" destId="{084953CF-A2EF-4EEA-A019-E5D5A0757561}" srcOrd="1" destOrd="0" presId="urn:microsoft.com/office/officeart/2005/8/layout/list1"/>
    <dgm:cxn modelId="{D9815AFC-E81F-4C6E-A895-1B24AA7ECBED}" type="presParOf" srcId="{E2FA2669-C4AC-42E3-AF79-09B95560932F}" destId="{900CE598-1AC4-404B-BA12-9C9C97C20994}" srcOrd="1" destOrd="0" presId="urn:microsoft.com/office/officeart/2005/8/layout/list1"/>
    <dgm:cxn modelId="{243AD31E-38B2-49CA-B556-691712F439F3}" type="presParOf" srcId="{E2FA2669-C4AC-42E3-AF79-09B95560932F}" destId="{A86BC607-C864-4DBA-BDAA-FC269F08769D}" srcOrd="2" destOrd="0" presId="urn:microsoft.com/office/officeart/2005/8/layout/list1"/>
    <dgm:cxn modelId="{147BDF8E-6D05-48E1-BF04-07DE7107A0A3}" type="presParOf" srcId="{E2FA2669-C4AC-42E3-AF79-09B95560932F}" destId="{B03F0356-2F60-48C0-B390-8C4C8E21DE14}" srcOrd="3" destOrd="0" presId="urn:microsoft.com/office/officeart/2005/8/layout/list1"/>
    <dgm:cxn modelId="{071F7201-DFE3-452A-8825-A39A1CDCEEEE}" type="presParOf" srcId="{E2FA2669-C4AC-42E3-AF79-09B95560932F}" destId="{C5A1225B-E327-4783-A20F-910C08F4738B}" srcOrd="4" destOrd="0" presId="urn:microsoft.com/office/officeart/2005/8/layout/list1"/>
    <dgm:cxn modelId="{CC8DC9AD-83FA-4619-93DA-6ACBA9E5EB08}" type="presParOf" srcId="{C5A1225B-E327-4783-A20F-910C08F4738B}" destId="{CAD4259F-6F7A-4902-86C0-DF7797D3814A}" srcOrd="0" destOrd="0" presId="urn:microsoft.com/office/officeart/2005/8/layout/list1"/>
    <dgm:cxn modelId="{B9E4CD1B-DF64-4745-A814-95A107D399EE}" type="presParOf" srcId="{C5A1225B-E327-4783-A20F-910C08F4738B}" destId="{42EDAD1F-9550-45DA-A255-A74B733882F8}" srcOrd="1" destOrd="0" presId="urn:microsoft.com/office/officeart/2005/8/layout/list1"/>
    <dgm:cxn modelId="{24A17153-B354-43F2-8BD6-FEA2B2A0640D}" type="presParOf" srcId="{E2FA2669-C4AC-42E3-AF79-09B95560932F}" destId="{817ECBD3-4496-4BF5-9B23-9CAAA78BB00E}" srcOrd="5" destOrd="0" presId="urn:microsoft.com/office/officeart/2005/8/layout/list1"/>
    <dgm:cxn modelId="{76CF4511-97ED-4FBA-AB11-C15E20FBACB0}" type="presParOf" srcId="{E2FA2669-C4AC-42E3-AF79-09B95560932F}" destId="{3211135E-474E-466A-8B3F-05B35FCBD85A}"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E64527-3F91-4B7C-A1CD-DE863E24587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2C8E36F-ABBF-4332-AB77-FFDA4D8FD46B}">
      <dgm:prSet custT="1"/>
      <dgm:spPr/>
      <dgm:t>
        <a:bodyPr/>
        <a:lstStyle/>
        <a:p>
          <a:r>
            <a:rPr lang="en-GB" sz="1800" dirty="0"/>
            <a:t>Frequency and severity of events</a:t>
          </a:r>
          <a:endParaRPr lang="en-US" sz="1800" dirty="0"/>
        </a:p>
      </dgm:t>
    </dgm:pt>
    <dgm:pt modelId="{1D1BB44F-9720-4456-90B3-8A32DC93561C}" type="parTrans" cxnId="{A5D6AF0F-F903-4077-8545-A55C9A30C2B2}">
      <dgm:prSet/>
      <dgm:spPr/>
      <dgm:t>
        <a:bodyPr/>
        <a:lstStyle/>
        <a:p>
          <a:endParaRPr lang="en-US" sz="1800"/>
        </a:p>
      </dgm:t>
    </dgm:pt>
    <dgm:pt modelId="{8BC9B5F4-09AC-4ED6-9A2F-2210D0FC6A99}" type="sibTrans" cxnId="{A5D6AF0F-F903-4077-8545-A55C9A30C2B2}">
      <dgm:prSet/>
      <dgm:spPr/>
      <dgm:t>
        <a:bodyPr/>
        <a:lstStyle/>
        <a:p>
          <a:endParaRPr lang="en-US" sz="1800"/>
        </a:p>
      </dgm:t>
    </dgm:pt>
    <dgm:pt modelId="{6C699483-A7D9-47C6-91E3-237ABEF973B8}">
      <dgm:prSet custT="1"/>
      <dgm:spPr/>
      <dgm:t>
        <a:bodyPr/>
        <a:lstStyle/>
        <a:p>
          <a:r>
            <a:rPr lang="en-GB" sz="1800" dirty="0"/>
            <a:t>Control measure failure or degradation</a:t>
          </a:r>
        </a:p>
      </dgm:t>
    </dgm:pt>
    <dgm:pt modelId="{7EF60478-94C9-488E-8089-4BB6B33C74C4}" type="parTrans" cxnId="{9B644429-1E1C-4F7C-961F-D76F05E19EBF}">
      <dgm:prSet/>
      <dgm:spPr/>
      <dgm:t>
        <a:bodyPr/>
        <a:lstStyle/>
        <a:p>
          <a:endParaRPr lang="en-GB"/>
        </a:p>
      </dgm:t>
    </dgm:pt>
    <dgm:pt modelId="{CF6C58B0-60D2-4364-891F-E664A548CEBB}" type="sibTrans" cxnId="{9B644429-1E1C-4F7C-961F-D76F05E19EBF}">
      <dgm:prSet/>
      <dgm:spPr/>
      <dgm:t>
        <a:bodyPr/>
        <a:lstStyle/>
        <a:p>
          <a:endParaRPr lang="en-GB"/>
        </a:p>
      </dgm:t>
    </dgm:pt>
    <dgm:pt modelId="{BAA068E5-EF01-4C48-B467-9C9998DD2375}">
      <dgm:prSet custT="1"/>
      <dgm:spPr/>
      <dgm:t>
        <a:bodyPr/>
        <a:lstStyle/>
        <a:p>
          <a:r>
            <a:rPr lang="en-GB" sz="1800" dirty="0"/>
            <a:t>Due to increasing risk of natural causes, there is an increased risk of control measures failing or degrading, increased risk of supply chain/utility disruption and thus an overall increasing risk of accidents or other non-compliance events [if risks are unmanaged]</a:t>
          </a:r>
        </a:p>
      </dgm:t>
    </dgm:pt>
    <dgm:pt modelId="{C32F86C8-F9B1-4FD9-8F18-01CB49986391}" type="parTrans" cxnId="{29979236-2BE3-4F0C-AA32-803EC53D911C}">
      <dgm:prSet/>
      <dgm:spPr/>
      <dgm:t>
        <a:bodyPr/>
        <a:lstStyle/>
        <a:p>
          <a:endParaRPr lang="en-GB"/>
        </a:p>
      </dgm:t>
    </dgm:pt>
    <dgm:pt modelId="{EC8C2F19-952E-48CE-BD29-F9E2440D7F51}" type="sibTrans" cxnId="{29979236-2BE3-4F0C-AA32-803EC53D911C}">
      <dgm:prSet/>
      <dgm:spPr/>
      <dgm:t>
        <a:bodyPr/>
        <a:lstStyle/>
        <a:p>
          <a:endParaRPr lang="en-GB"/>
        </a:p>
      </dgm:t>
    </dgm:pt>
    <dgm:pt modelId="{139147E6-2B0C-49B3-A71A-7CB5F13FB875}">
      <dgm:prSet custT="1"/>
      <dgm:spPr/>
      <dgm:t>
        <a:bodyPr/>
        <a:lstStyle/>
        <a:p>
          <a:r>
            <a:rPr lang="en-GB" sz="1800" dirty="0"/>
            <a:t>Climate change has increased the frequency and severity of extreme weather events and is causing other impacts such as sea level rise and increased receptor vulnerability</a:t>
          </a:r>
          <a:endParaRPr lang="en-US" sz="1800" dirty="0"/>
        </a:p>
      </dgm:t>
    </dgm:pt>
    <dgm:pt modelId="{0E17D4FF-642D-4CD8-B81D-4340860108CB}" type="parTrans" cxnId="{EAC60B20-8FE5-449A-8C24-1FCF34199583}">
      <dgm:prSet/>
      <dgm:spPr/>
      <dgm:t>
        <a:bodyPr/>
        <a:lstStyle/>
        <a:p>
          <a:endParaRPr lang="en-GB"/>
        </a:p>
      </dgm:t>
    </dgm:pt>
    <dgm:pt modelId="{255F66BD-0EC1-48AC-83F8-811C3FA860E0}" type="sibTrans" cxnId="{EAC60B20-8FE5-449A-8C24-1FCF34199583}">
      <dgm:prSet/>
      <dgm:spPr/>
      <dgm:t>
        <a:bodyPr/>
        <a:lstStyle/>
        <a:p>
          <a:endParaRPr lang="en-GB"/>
        </a:p>
      </dgm:t>
    </dgm:pt>
    <dgm:pt modelId="{B255774A-14C3-41CB-BE0A-DD50C2CA8411}">
      <dgm:prSet custT="1"/>
      <dgm:spPr/>
      <dgm:t>
        <a:bodyPr/>
        <a:lstStyle/>
        <a:p>
          <a:r>
            <a:rPr lang="en-GB" sz="1800" dirty="0"/>
            <a:t>Receptor vulnerability</a:t>
          </a:r>
        </a:p>
      </dgm:t>
    </dgm:pt>
    <dgm:pt modelId="{1529CFB9-DD19-44A9-B8AE-4A616E8B70B0}" type="parTrans" cxnId="{82AEC579-7D99-4650-86A1-89B98A5255C1}">
      <dgm:prSet/>
      <dgm:spPr/>
      <dgm:t>
        <a:bodyPr/>
        <a:lstStyle/>
        <a:p>
          <a:endParaRPr lang="en-GB"/>
        </a:p>
      </dgm:t>
    </dgm:pt>
    <dgm:pt modelId="{37194367-B596-4040-B5C0-9F190E060ED2}" type="sibTrans" cxnId="{82AEC579-7D99-4650-86A1-89B98A5255C1}">
      <dgm:prSet/>
      <dgm:spPr/>
      <dgm:t>
        <a:bodyPr/>
        <a:lstStyle/>
        <a:p>
          <a:endParaRPr lang="en-GB"/>
        </a:p>
      </dgm:t>
    </dgm:pt>
    <dgm:pt modelId="{11561D4B-3400-4A22-8DAC-6241B551AB6C}">
      <dgm:prSet custT="1"/>
      <dgm:spPr/>
      <dgm:t>
        <a:bodyPr/>
        <a:lstStyle/>
        <a:p>
          <a:r>
            <a:rPr lang="en-GB" sz="1800" dirty="0"/>
            <a:t>Climate change impacts are making receptors more vulnerable to harm from accidents, which can increase the severity of impact from pollution</a:t>
          </a:r>
        </a:p>
      </dgm:t>
    </dgm:pt>
    <dgm:pt modelId="{95C7EF9E-7C88-422B-BEE5-990ED62E59BA}" type="parTrans" cxnId="{C9686DFC-00BA-4BE1-B1A4-2A476F411F8A}">
      <dgm:prSet/>
      <dgm:spPr/>
      <dgm:t>
        <a:bodyPr/>
        <a:lstStyle/>
        <a:p>
          <a:endParaRPr lang="en-GB"/>
        </a:p>
      </dgm:t>
    </dgm:pt>
    <dgm:pt modelId="{582A682C-B2C1-445D-A151-A7A38FFF98B8}" type="sibTrans" cxnId="{C9686DFC-00BA-4BE1-B1A4-2A476F411F8A}">
      <dgm:prSet/>
      <dgm:spPr/>
      <dgm:t>
        <a:bodyPr/>
        <a:lstStyle/>
        <a:p>
          <a:endParaRPr lang="en-GB"/>
        </a:p>
      </dgm:t>
    </dgm:pt>
    <dgm:pt modelId="{E2FA2669-C4AC-42E3-AF79-09B95560932F}" type="pres">
      <dgm:prSet presAssocID="{17E64527-3F91-4B7C-A1CD-DE863E245873}" presName="linear" presStyleCnt="0">
        <dgm:presLayoutVars>
          <dgm:dir/>
          <dgm:animLvl val="lvl"/>
          <dgm:resizeHandles val="exact"/>
        </dgm:presLayoutVars>
      </dgm:prSet>
      <dgm:spPr/>
    </dgm:pt>
    <dgm:pt modelId="{C5A1225B-E327-4783-A20F-910C08F4738B}" type="pres">
      <dgm:prSet presAssocID="{92C8E36F-ABBF-4332-AB77-FFDA4D8FD46B}" presName="parentLin" presStyleCnt="0"/>
      <dgm:spPr/>
    </dgm:pt>
    <dgm:pt modelId="{CAD4259F-6F7A-4902-86C0-DF7797D3814A}" type="pres">
      <dgm:prSet presAssocID="{92C8E36F-ABBF-4332-AB77-FFDA4D8FD46B}" presName="parentLeftMargin" presStyleLbl="node1" presStyleIdx="0" presStyleCnt="3"/>
      <dgm:spPr/>
    </dgm:pt>
    <dgm:pt modelId="{42EDAD1F-9550-45DA-A255-A74B733882F8}" type="pres">
      <dgm:prSet presAssocID="{92C8E36F-ABBF-4332-AB77-FFDA4D8FD46B}" presName="parentText" presStyleLbl="node1" presStyleIdx="0" presStyleCnt="3" custScaleX="96624">
        <dgm:presLayoutVars>
          <dgm:chMax val="0"/>
          <dgm:bulletEnabled val="1"/>
        </dgm:presLayoutVars>
      </dgm:prSet>
      <dgm:spPr/>
    </dgm:pt>
    <dgm:pt modelId="{817ECBD3-4496-4BF5-9B23-9CAAA78BB00E}" type="pres">
      <dgm:prSet presAssocID="{92C8E36F-ABBF-4332-AB77-FFDA4D8FD46B}" presName="negativeSpace" presStyleCnt="0"/>
      <dgm:spPr/>
    </dgm:pt>
    <dgm:pt modelId="{3211135E-474E-466A-8B3F-05B35FCBD85A}" type="pres">
      <dgm:prSet presAssocID="{92C8E36F-ABBF-4332-AB77-FFDA4D8FD46B}" presName="childText" presStyleLbl="conFgAcc1" presStyleIdx="0" presStyleCnt="3" custScaleY="99769">
        <dgm:presLayoutVars>
          <dgm:bulletEnabled val="1"/>
        </dgm:presLayoutVars>
      </dgm:prSet>
      <dgm:spPr/>
    </dgm:pt>
    <dgm:pt modelId="{FF9C4AE8-6317-4528-A684-591AFF67693B}" type="pres">
      <dgm:prSet presAssocID="{8BC9B5F4-09AC-4ED6-9A2F-2210D0FC6A99}" presName="spaceBetweenRectangles" presStyleCnt="0"/>
      <dgm:spPr/>
    </dgm:pt>
    <dgm:pt modelId="{687F8249-BF74-4D10-B34B-0FD5193C21D9}" type="pres">
      <dgm:prSet presAssocID="{6C699483-A7D9-47C6-91E3-237ABEF973B8}" presName="parentLin" presStyleCnt="0"/>
      <dgm:spPr/>
    </dgm:pt>
    <dgm:pt modelId="{CEE2A7C7-9D36-4068-A9BD-549159D5EF55}" type="pres">
      <dgm:prSet presAssocID="{6C699483-A7D9-47C6-91E3-237ABEF973B8}" presName="parentLeftMargin" presStyleLbl="node1" presStyleIdx="0" presStyleCnt="3"/>
      <dgm:spPr/>
    </dgm:pt>
    <dgm:pt modelId="{CAFF5318-C35D-42DD-878F-36854811D720}" type="pres">
      <dgm:prSet presAssocID="{6C699483-A7D9-47C6-91E3-237ABEF973B8}" presName="parentText" presStyleLbl="node1" presStyleIdx="1" presStyleCnt="3">
        <dgm:presLayoutVars>
          <dgm:chMax val="0"/>
          <dgm:bulletEnabled val="1"/>
        </dgm:presLayoutVars>
      </dgm:prSet>
      <dgm:spPr/>
    </dgm:pt>
    <dgm:pt modelId="{EDC117C3-F843-483B-87BD-DBFFA6FA61CF}" type="pres">
      <dgm:prSet presAssocID="{6C699483-A7D9-47C6-91E3-237ABEF973B8}" presName="negativeSpace" presStyleCnt="0"/>
      <dgm:spPr/>
    </dgm:pt>
    <dgm:pt modelId="{9F30E516-92B5-4E6C-9889-4EF4985DD7DB}" type="pres">
      <dgm:prSet presAssocID="{6C699483-A7D9-47C6-91E3-237ABEF973B8}" presName="childText" presStyleLbl="conFgAcc1" presStyleIdx="1" presStyleCnt="3">
        <dgm:presLayoutVars>
          <dgm:bulletEnabled val="1"/>
        </dgm:presLayoutVars>
      </dgm:prSet>
      <dgm:spPr/>
    </dgm:pt>
    <dgm:pt modelId="{F03D4437-34EB-4ACB-A1A3-D5524ACA2E01}" type="pres">
      <dgm:prSet presAssocID="{CF6C58B0-60D2-4364-891F-E664A548CEBB}" presName="spaceBetweenRectangles" presStyleCnt="0"/>
      <dgm:spPr/>
    </dgm:pt>
    <dgm:pt modelId="{C87C2EF2-67CC-4D38-8D9C-316E4FB90208}" type="pres">
      <dgm:prSet presAssocID="{B255774A-14C3-41CB-BE0A-DD50C2CA8411}" presName="parentLin" presStyleCnt="0"/>
      <dgm:spPr/>
    </dgm:pt>
    <dgm:pt modelId="{82678781-DFA0-47E4-ACA0-6641B10404F1}" type="pres">
      <dgm:prSet presAssocID="{B255774A-14C3-41CB-BE0A-DD50C2CA8411}" presName="parentLeftMargin" presStyleLbl="node1" presStyleIdx="1" presStyleCnt="3"/>
      <dgm:spPr/>
    </dgm:pt>
    <dgm:pt modelId="{32084CF8-D344-4F4A-98CD-94B2712FC1EE}" type="pres">
      <dgm:prSet presAssocID="{B255774A-14C3-41CB-BE0A-DD50C2CA8411}" presName="parentText" presStyleLbl="node1" presStyleIdx="2" presStyleCnt="3">
        <dgm:presLayoutVars>
          <dgm:chMax val="0"/>
          <dgm:bulletEnabled val="1"/>
        </dgm:presLayoutVars>
      </dgm:prSet>
      <dgm:spPr/>
    </dgm:pt>
    <dgm:pt modelId="{8D2F47C4-1604-445B-B9EF-5FABE2C54C01}" type="pres">
      <dgm:prSet presAssocID="{B255774A-14C3-41CB-BE0A-DD50C2CA8411}" presName="negativeSpace" presStyleCnt="0"/>
      <dgm:spPr/>
    </dgm:pt>
    <dgm:pt modelId="{4A9573FC-7527-4616-B34D-054B6309633C}" type="pres">
      <dgm:prSet presAssocID="{B255774A-14C3-41CB-BE0A-DD50C2CA8411}" presName="childText" presStyleLbl="conFgAcc1" presStyleIdx="2" presStyleCnt="3">
        <dgm:presLayoutVars>
          <dgm:bulletEnabled val="1"/>
        </dgm:presLayoutVars>
      </dgm:prSet>
      <dgm:spPr/>
    </dgm:pt>
  </dgm:ptLst>
  <dgm:cxnLst>
    <dgm:cxn modelId="{8EF30009-C150-455A-9241-C07F86BE04F3}" type="presOf" srcId="{B255774A-14C3-41CB-BE0A-DD50C2CA8411}" destId="{32084CF8-D344-4F4A-98CD-94B2712FC1EE}" srcOrd="1" destOrd="0" presId="urn:microsoft.com/office/officeart/2005/8/layout/list1"/>
    <dgm:cxn modelId="{55DCF90C-8DF4-4A2D-8072-900C43E08E3C}" type="presOf" srcId="{17E64527-3F91-4B7C-A1CD-DE863E245873}" destId="{E2FA2669-C4AC-42E3-AF79-09B95560932F}" srcOrd="0" destOrd="0" presId="urn:microsoft.com/office/officeart/2005/8/layout/list1"/>
    <dgm:cxn modelId="{A5D6AF0F-F903-4077-8545-A55C9A30C2B2}" srcId="{17E64527-3F91-4B7C-A1CD-DE863E245873}" destId="{92C8E36F-ABBF-4332-AB77-FFDA4D8FD46B}" srcOrd="0" destOrd="0" parTransId="{1D1BB44F-9720-4456-90B3-8A32DC93561C}" sibTransId="{8BC9B5F4-09AC-4ED6-9A2F-2210D0FC6A99}"/>
    <dgm:cxn modelId="{31141918-3E27-41F4-AA77-81DDBDCD1DA5}" type="presOf" srcId="{6C699483-A7D9-47C6-91E3-237ABEF973B8}" destId="{CAFF5318-C35D-42DD-878F-36854811D720}" srcOrd="1" destOrd="0" presId="urn:microsoft.com/office/officeart/2005/8/layout/list1"/>
    <dgm:cxn modelId="{379C3318-42A7-4B72-94D4-2A0A717E00DE}" type="presOf" srcId="{139147E6-2B0C-49B3-A71A-7CB5F13FB875}" destId="{3211135E-474E-466A-8B3F-05B35FCBD85A}" srcOrd="0" destOrd="0" presId="urn:microsoft.com/office/officeart/2005/8/layout/list1"/>
    <dgm:cxn modelId="{EAC60B20-8FE5-449A-8C24-1FCF34199583}" srcId="{92C8E36F-ABBF-4332-AB77-FFDA4D8FD46B}" destId="{139147E6-2B0C-49B3-A71A-7CB5F13FB875}" srcOrd="0" destOrd="0" parTransId="{0E17D4FF-642D-4CD8-B81D-4340860108CB}" sibTransId="{255F66BD-0EC1-48AC-83F8-811C3FA860E0}"/>
    <dgm:cxn modelId="{9B644429-1E1C-4F7C-961F-D76F05E19EBF}" srcId="{17E64527-3F91-4B7C-A1CD-DE863E245873}" destId="{6C699483-A7D9-47C6-91E3-237ABEF973B8}" srcOrd="1" destOrd="0" parTransId="{7EF60478-94C9-488E-8089-4BB6B33C74C4}" sibTransId="{CF6C58B0-60D2-4364-891F-E664A548CEBB}"/>
    <dgm:cxn modelId="{29979236-2BE3-4F0C-AA32-803EC53D911C}" srcId="{6C699483-A7D9-47C6-91E3-237ABEF973B8}" destId="{BAA068E5-EF01-4C48-B467-9C9998DD2375}" srcOrd="0" destOrd="0" parTransId="{C32F86C8-F9B1-4FD9-8F18-01CB49986391}" sibTransId="{EC8C2F19-952E-48CE-BD29-F9E2440D7F51}"/>
    <dgm:cxn modelId="{59427262-6524-40C0-8645-6DAF4BFD207C}" type="presOf" srcId="{B255774A-14C3-41CB-BE0A-DD50C2CA8411}" destId="{82678781-DFA0-47E4-ACA0-6641B10404F1}" srcOrd="0" destOrd="0" presId="urn:microsoft.com/office/officeart/2005/8/layout/list1"/>
    <dgm:cxn modelId="{8AED7B47-63A9-41A4-8DB8-A991F1C2671C}" type="presOf" srcId="{BAA068E5-EF01-4C48-B467-9C9998DD2375}" destId="{9F30E516-92B5-4E6C-9889-4EF4985DD7DB}" srcOrd="0" destOrd="0" presId="urn:microsoft.com/office/officeart/2005/8/layout/list1"/>
    <dgm:cxn modelId="{A21E164E-E8C4-40C1-B3C7-E5F843A36D95}" type="presOf" srcId="{11561D4B-3400-4A22-8DAC-6241B551AB6C}" destId="{4A9573FC-7527-4616-B34D-054B6309633C}" srcOrd="0" destOrd="0" presId="urn:microsoft.com/office/officeart/2005/8/layout/list1"/>
    <dgm:cxn modelId="{D6AD286E-8EE9-4A1B-9527-8A07E076F9F4}" type="presOf" srcId="{92C8E36F-ABBF-4332-AB77-FFDA4D8FD46B}" destId="{42EDAD1F-9550-45DA-A255-A74B733882F8}" srcOrd="1" destOrd="0" presId="urn:microsoft.com/office/officeart/2005/8/layout/list1"/>
    <dgm:cxn modelId="{82AEC579-7D99-4650-86A1-89B98A5255C1}" srcId="{17E64527-3F91-4B7C-A1CD-DE863E245873}" destId="{B255774A-14C3-41CB-BE0A-DD50C2CA8411}" srcOrd="2" destOrd="0" parTransId="{1529CFB9-DD19-44A9-B8AE-4A616E8B70B0}" sibTransId="{37194367-B596-4040-B5C0-9F190E060ED2}"/>
    <dgm:cxn modelId="{EAFA0188-8516-43AB-BBA2-E0DA612DEF5C}" type="presOf" srcId="{92C8E36F-ABBF-4332-AB77-FFDA4D8FD46B}" destId="{CAD4259F-6F7A-4902-86C0-DF7797D3814A}" srcOrd="0" destOrd="0" presId="urn:microsoft.com/office/officeart/2005/8/layout/list1"/>
    <dgm:cxn modelId="{63EC20F1-FF8E-4FB2-AF98-03CC6DE7656D}" type="presOf" srcId="{6C699483-A7D9-47C6-91E3-237ABEF973B8}" destId="{CEE2A7C7-9D36-4068-A9BD-549159D5EF55}" srcOrd="0" destOrd="0" presId="urn:microsoft.com/office/officeart/2005/8/layout/list1"/>
    <dgm:cxn modelId="{C9686DFC-00BA-4BE1-B1A4-2A476F411F8A}" srcId="{B255774A-14C3-41CB-BE0A-DD50C2CA8411}" destId="{11561D4B-3400-4A22-8DAC-6241B551AB6C}" srcOrd="0" destOrd="0" parTransId="{95C7EF9E-7C88-422B-BEE5-990ED62E59BA}" sibTransId="{582A682C-B2C1-445D-A151-A7A38FFF98B8}"/>
    <dgm:cxn modelId="{05290FDB-1F53-4422-81C0-CC072846CC9F}" type="presParOf" srcId="{E2FA2669-C4AC-42E3-AF79-09B95560932F}" destId="{C5A1225B-E327-4783-A20F-910C08F4738B}" srcOrd="0" destOrd="0" presId="urn:microsoft.com/office/officeart/2005/8/layout/list1"/>
    <dgm:cxn modelId="{2BFB40E0-C8D0-475D-8D04-0CF80692D099}" type="presParOf" srcId="{C5A1225B-E327-4783-A20F-910C08F4738B}" destId="{CAD4259F-6F7A-4902-86C0-DF7797D3814A}" srcOrd="0" destOrd="0" presId="urn:microsoft.com/office/officeart/2005/8/layout/list1"/>
    <dgm:cxn modelId="{3DF2015F-6789-45E2-AB8B-E642E1637804}" type="presParOf" srcId="{C5A1225B-E327-4783-A20F-910C08F4738B}" destId="{42EDAD1F-9550-45DA-A255-A74B733882F8}" srcOrd="1" destOrd="0" presId="urn:microsoft.com/office/officeart/2005/8/layout/list1"/>
    <dgm:cxn modelId="{95849169-F8C9-4575-BF85-E9671DD69524}" type="presParOf" srcId="{E2FA2669-C4AC-42E3-AF79-09B95560932F}" destId="{817ECBD3-4496-4BF5-9B23-9CAAA78BB00E}" srcOrd="1" destOrd="0" presId="urn:microsoft.com/office/officeart/2005/8/layout/list1"/>
    <dgm:cxn modelId="{2037E578-FB90-4CEA-9508-BB8B58E00C23}" type="presParOf" srcId="{E2FA2669-C4AC-42E3-AF79-09B95560932F}" destId="{3211135E-474E-466A-8B3F-05B35FCBD85A}" srcOrd="2" destOrd="0" presId="urn:microsoft.com/office/officeart/2005/8/layout/list1"/>
    <dgm:cxn modelId="{E55E2E5A-A6EA-4F6B-BBF1-9F65A891883B}" type="presParOf" srcId="{E2FA2669-C4AC-42E3-AF79-09B95560932F}" destId="{FF9C4AE8-6317-4528-A684-591AFF67693B}" srcOrd="3" destOrd="0" presId="urn:microsoft.com/office/officeart/2005/8/layout/list1"/>
    <dgm:cxn modelId="{618C79F6-5A7B-4A30-A0B4-D44A027CB8B4}" type="presParOf" srcId="{E2FA2669-C4AC-42E3-AF79-09B95560932F}" destId="{687F8249-BF74-4D10-B34B-0FD5193C21D9}" srcOrd="4" destOrd="0" presId="urn:microsoft.com/office/officeart/2005/8/layout/list1"/>
    <dgm:cxn modelId="{51A9157C-201D-48A0-9BB7-D78AF76A3FEE}" type="presParOf" srcId="{687F8249-BF74-4D10-B34B-0FD5193C21D9}" destId="{CEE2A7C7-9D36-4068-A9BD-549159D5EF55}" srcOrd="0" destOrd="0" presId="urn:microsoft.com/office/officeart/2005/8/layout/list1"/>
    <dgm:cxn modelId="{4702E49D-027E-4FA6-8799-CC671F7C94C3}" type="presParOf" srcId="{687F8249-BF74-4D10-B34B-0FD5193C21D9}" destId="{CAFF5318-C35D-42DD-878F-36854811D720}" srcOrd="1" destOrd="0" presId="urn:microsoft.com/office/officeart/2005/8/layout/list1"/>
    <dgm:cxn modelId="{FA7B4EF7-D444-426A-84A4-19B7ECFF0CF1}" type="presParOf" srcId="{E2FA2669-C4AC-42E3-AF79-09B95560932F}" destId="{EDC117C3-F843-483B-87BD-DBFFA6FA61CF}" srcOrd="5" destOrd="0" presId="urn:microsoft.com/office/officeart/2005/8/layout/list1"/>
    <dgm:cxn modelId="{A6E3B3FA-292E-428B-901D-D7B2CF18B89B}" type="presParOf" srcId="{E2FA2669-C4AC-42E3-AF79-09B95560932F}" destId="{9F30E516-92B5-4E6C-9889-4EF4985DD7DB}" srcOrd="6" destOrd="0" presId="urn:microsoft.com/office/officeart/2005/8/layout/list1"/>
    <dgm:cxn modelId="{88A428F3-C7F3-4680-BE64-2EA762C9CCE4}" type="presParOf" srcId="{E2FA2669-C4AC-42E3-AF79-09B95560932F}" destId="{F03D4437-34EB-4ACB-A1A3-D5524ACA2E01}" srcOrd="7" destOrd="0" presId="urn:microsoft.com/office/officeart/2005/8/layout/list1"/>
    <dgm:cxn modelId="{9B661B41-E284-447E-9DA9-5EED8DAFD218}" type="presParOf" srcId="{E2FA2669-C4AC-42E3-AF79-09B95560932F}" destId="{C87C2EF2-67CC-4D38-8D9C-316E4FB90208}" srcOrd="8" destOrd="0" presId="urn:microsoft.com/office/officeart/2005/8/layout/list1"/>
    <dgm:cxn modelId="{C3AE4845-59D6-4998-83E4-631E3EC59D69}" type="presParOf" srcId="{C87C2EF2-67CC-4D38-8D9C-316E4FB90208}" destId="{82678781-DFA0-47E4-ACA0-6641B10404F1}" srcOrd="0" destOrd="0" presId="urn:microsoft.com/office/officeart/2005/8/layout/list1"/>
    <dgm:cxn modelId="{895130A5-A86E-4B91-B728-10549A9FA775}" type="presParOf" srcId="{C87C2EF2-67CC-4D38-8D9C-316E4FB90208}" destId="{32084CF8-D344-4F4A-98CD-94B2712FC1EE}" srcOrd="1" destOrd="0" presId="urn:microsoft.com/office/officeart/2005/8/layout/list1"/>
    <dgm:cxn modelId="{64200635-03A0-4ACA-AC7C-539514EDF690}" type="presParOf" srcId="{E2FA2669-C4AC-42E3-AF79-09B95560932F}" destId="{8D2F47C4-1604-445B-B9EF-5FABE2C54C01}" srcOrd="9" destOrd="0" presId="urn:microsoft.com/office/officeart/2005/8/layout/list1"/>
    <dgm:cxn modelId="{171FC7F9-8662-4157-9334-2F1C6E23FA6D}" type="presParOf" srcId="{E2FA2669-C4AC-42E3-AF79-09B95560932F}" destId="{4A9573FC-7527-4616-B34D-054B6309633C}"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E64527-3F91-4B7C-A1CD-DE863E24587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25F2A41-9016-4373-9140-F3207422064F}">
      <dgm:prSet custT="1"/>
      <dgm:spPr/>
      <dgm:t>
        <a:bodyPr/>
        <a:lstStyle/>
        <a:p>
          <a:r>
            <a:rPr lang="en-GB" sz="1800" dirty="0"/>
            <a:t>The present</a:t>
          </a:r>
          <a:endParaRPr lang="en-US" sz="1800" dirty="0"/>
        </a:p>
      </dgm:t>
    </dgm:pt>
    <dgm:pt modelId="{6B4B3718-A6AF-4BD6-8667-35FF6DB60332}" type="parTrans" cxnId="{8B33E129-C221-476A-9208-B2FE41D61237}">
      <dgm:prSet/>
      <dgm:spPr/>
      <dgm:t>
        <a:bodyPr/>
        <a:lstStyle/>
        <a:p>
          <a:endParaRPr lang="en-US" sz="1800"/>
        </a:p>
      </dgm:t>
    </dgm:pt>
    <dgm:pt modelId="{F17DF286-EF6F-41AC-82D4-ACBE2CCBBBBF}" type="sibTrans" cxnId="{8B33E129-C221-476A-9208-B2FE41D61237}">
      <dgm:prSet/>
      <dgm:spPr/>
      <dgm:t>
        <a:bodyPr/>
        <a:lstStyle/>
        <a:p>
          <a:endParaRPr lang="en-US" sz="1800"/>
        </a:p>
      </dgm:t>
    </dgm:pt>
    <dgm:pt modelId="{6CA2A7D5-7F44-4CB2-B919-C7CD527F1FC4}">
      <dgm:prSet custT="1"/>
      <dgm:spPr/>
      <dgm:t>
        <a:bodyPr/>
        <a:lstStyle/>
        <a:p>
          <a:pPr marL="0">
            <a:buFontTx/>
            <a:buNone/>
          </a:pPr>
          <a:r>
            <a:rPr lang="en-US" sz="1800" dirty="0"/>
            <a:t>“Climate change is happening now. It is one of the biggest challenges of our generation and has already begun to cause irreversible damage to our planet and way of life.”</a:t>
          </a:r>
        </a:p>
      </dgm:t>
    </dgm:pt>
    <dgm:pt modelId="{6908A190-D289-4A8A-B8AC-4EC191D4E3D5}" type="parTrans" cxnId="{CD9170C1-D436-4113-A137-FC435D54F124}">
      <dgm:prSet/>
      <dgm:spPr/>
      <dgm:t>
        <a:bodyPr/>
        <a:lstStyle/>
        <a:p>
          <a:endParaRPr lang="en-US" sz="1800"/>
        </a:p>
      </dgm:t>
    </dgm:pt>
    <dgm:pt modelId="{A7218B70-8D55-4DA4-BA42-3458F9B164A6}" type="sibTrans" cxnId="{CD9170C1-D436-4113-A137-FC435D54F124}">
      <dgm:prSet/>
      <dgm:spPr/>
      <dgm:t>
        <a:bodyPr/>
        <a:lstStyle/>
        <a:p>
          <a:endParaRPr lang="en-US" sz="1800"/>
        </a:p>
      </dgm:t>
    </dgm:pt>
    <dgm:pt modelId="{92C8E36F-ABBF-4332-AB77-FFDA4D8FD46B}">
      <dgm:prSet custT="1"/>
      <dgm:spPr/>
      <dgm:t>
        <a:bodyPr/>
        <a:lstStyle/>
        <a:p>
          <a:r>
            <a:rPr lang="en-GB" sz="1800" dirty="0"/>
            <a:t>The future </a:t>
          </a:r>
          <a:endParaRPr lang="en-US" sz="1800" dirty="0"/>
        </a:p>
      </dgm:t>
    </dgm:pt>
    <dgm:pt modelId="{1D1BB44F-9720-4456-90B3-8A32DC93561C}" type="parTrans" cxnId="{A5D6AF0F-F903-4077-8545-A55C9A30C2B2}">
      <dgm:prSet/>
      <dgm:spPr/>
      <dgm:t>
        <a:bodyPr/>
        <a:lstStyle/>
        <a:p>
          <a:endParaRPr lang="en-US" sz="1800"/>
        </a:p>
      </dgm:t>
    </dgm:pt>
    <dgm:pt modelId="{8BC9B5F4-09AC-4ED6-9A2F-2210D0FC6A99}" type="sibTrans" cxnId="{A5D6AF0F-F903-4077-8545-A55C9A30C2B2}">
      <dgm:prSet/>
      <dgm:spPr/>
      <dgm:t>
        <a:bodyPr/>
        <a:lstStyle/>
        <a:p>
          <a:endParaRPr lang="en-US" sz="1800"/>
        </a:p>
      </dgm:t>
    </dgm:pt>
    <dgm:pt modelId="{B89F3D1D-00F5-4655-890A-E3905B352426}">
      <dgm:prSet custT="1"/>
      <dgm:spPr/>
      <dgm:t>
        <a:bodyPr/>
        <a:lstStyle/>
        <a:p>
          <a:pPr marL="0">
            <a:buFontTx/>
            <a:buNone/>
          </a:pPr>
          <a:r>
            <a:rPr lang="en-US" sz="1800" dirty="0"/>
            <a:t>“</a:t>
          </a:r>
          <a:r>
            <a:rPr lang="en-GB" sz="1800" dirty="0"/>
            <a:t>Many of the risks facing the UK are likely to increase both in magnitude and frequency as a result of climate change, and risk assessment cannot be conducted without acknowledging this fact. </a:t>
          </a:r>
          <a:endParaRPr lang="en-US" sz="1800" dirty="0"/>
        </a:p>
      </dgm:t>
    </dgm:pt>
    <dgm:pt modelId="{59D045C0-8FF8-4B73-95C8-034EA24F68D3}" type="parTrans" cxnId="{DF763D97-DEBB-4A99-AE74-C8495E20C114}">
      <dgm:prSet/>
      <dgm:spPr/>
      <dgm:t>
        <a:bodyPr/>
        <a:lstStyle/>
        <a:p>
          <a:endParaRPr lang="en-US" sz="1800"/>
        </a:p>
      </dgm:t>
    </dgm:pt>
    <dgm:pt modelId="{50E23128-4A99-4AB8-B3E9-F7BE0C952D18}" type="sibTrans" cxnId="{DF763D97-DEBB-4A99-AE74-C8495E20C114}">
      <dgm:prSet/>
      <dgm:spPr/>
      <dgm:t>
        <a:bodyPr/>
        <a:lstStyle/>
        <a:p>
          <a:endParaRPr lang="en-US" sz="1800"/>
        </a:p>
      </dgm:t>
    </dgm:pt>
    <dgm:pt modelId="{0368D21B-ADB7-4805-AFCA-48E2EB14A121}">
      <dgm:prSet custT="1"/>
      <dgm:spPr/>
      <dgm:t>
        <a:bodyPr/>
        <a:lstStyle/>
        <a:p>
          <a:pPr marL="0">
            <a:buFontTx/>
            <a:buNone/>
          </a:pPr>
          <a:r>
            <a:rPr lang="en-US" sz="1200" dirty="0">
              <a:hlinkClick xmlns:r="http://schemas.openxmlformats.org/officeDocument/2006/relationships" r:id="rId1"/>
            </a:rPr>
            <a:t>UK Climate Change Risk Assessment 2022</a:t>
          </a:r>
          <a:endParaRPr lang="en-US" sz="1200" dirty="0"/>
        </a:p>
      </dgm:t>
    </dgm:pt>
    <dgm:pt modelId="{343E4DD1-AC5E-4346-AAEC-282EFD9AFCBE}" type="parTrans" cxnId="{A7ECFA24-657C-4685-AA18-353F240D05A1}">
      <dgm:prSet/>
      <dgm:spPr/>
      <dgm:t>
        <a:bodyPr/>
        <a:lstStyle/>
        <a:p>
          <a:endParaRPr lang="en-GB"/>
        </a:p>
      </dgm:t>
    </dgm:pt>
    <dgm:pt modelId="{DF24398E-CF8B-483B-9B35-12562EAF5F2A}" type="sibTrans" cxnId="{A7ECFA24-657C-4685-AA18-353F240D05A1}">
      <dgm:prSet/>
      <dgm:spPr/>
      <dgm:t>
        <a:bodyPr/>
        <a:lstStyle/>
        <a:p>
          <a:endParaRPr lang="en-GB"/>
        </a:p>
      </dgm:t>
    </dgm:pt>
    <dgm:pt modelId="{CEF95133-0622-4F33-9165-EFAF857EE3A4}">
      <dgm:prSet custT="1"/>
      <dgm:spPr/>
      <dgm:t>
        <a:bodyPr/>
        <a:lstStyle/>
        <a:p>
          <a:pPr marL="0">
            <a:buFontTx/>
            <a:buNone/>
          </a:pPr>
          <a:r>
            <a:rPr lang="en-GB" sz="1800" dirty="0"/>
            <a:t>Climate change is an ever more significant risk facing the UK and action to address it needs to be undertaken rapidly and as a priority.”</a:t>
          </a:r>
        </a:p>
      </dgm:t>
    </dgm:pt>
    <dgm:pt modelId="{3287246C-6C48-41D8-A282-C86EE45D690D}" type="parTrans" cxnId="{8E268CA5-C192-44B8-B05F-7E8506771181}">
      <dgm:prSet/>
      <dgm:spPr/>
      <dgm:t>
        <a:bodyPr/>
        <a:lstStyle/>
        <a:p>
          <a:endParaRPr lang="en-GB"/>
        </a:p>
      </dgm:t>
    </dgm:pt>
    <dgm:pt modelId="{0110FBE0-9370-4A56-BE9F-4D169A39F812}" type="sibTrans" cxnId="{8E268CA5-C192-44B8-B05F-7E8506771181}">
      <dgm:prSet/>
      <dgm:spPr/>
      <dgm:t>
        <a:bodyPr/>
        <a:lstStyle/>
        <a:p>
          <a:endParaRPr lang="en-GB"/>
        </a:p>
      </dgm:t>
    </dgm:pt>
    <dgm:pt modelId="{2DEC0E8F-4FE5-4971-AC82-6CADFE9FD687}">
      <dgm:prSet custT="1"/>
      <dgm:spPr/>
      <dgm:t>
        <a:bodyPr/>
        <a:lstStyle/>
        <a:p>
          <a:pPr marL="0">
            <a:buFontTx/>
            <a:buNone/>
          </a:pPr>
          <a:r>
            <a:rPr lang="en-GB" sz="1200" dirty="0"/>
            <a:t>“Preparing for Extreme Risks: Building a Resilient Society”</a:t>
          </a:r>
        </a:p>
      </dgm:t>
    </dgm:pt>
    <dgm:pt modelId="{F6DFA0CC-81CC-460D-93D7-F844DB848530}" type="parTrans" cxnId="{D38B1885-9D67-4415-A656-1E5848C5890B}">
      <dgm:prSet/>
      <dgm:spPr/>
      <dgm:t>
        <a:bodyPr/>
        <a:lstStyle/>
        <a:p>
          <a:endParaRPr lang="en-GB"/>
        </a:p>
      </dgm:t>
    </dgm:pt>
    <dgm:pt modelId="{DD6BE4A8-73D4-47B8-8A2E-96D26E241E40}" type="sibTrans" cxnId="{D38B1885-9D67-4415-A656-1E5848C5890B}">
      <dgm:prSet/>
      <dgm:spPr/>
      <dgm:t>
        <a:bodyPr/>
        <a:lstStyle/>
        <a:p>
          <a:endParaRPr lang="en-GB"/>
        </a:p>
      </dgm:t>
    </dgm:pt>
    <dgm:pt modelId="{50B0745E-FA64-4000-8AF1-635868A60AE0}">
      <dgm:prSet custT="1"/>
      <dgm:spPr/>
      <dgm:t>
        <a:bodyPr/>
        <a:lstStyle/>
        <a:p>
          <a:pPr marL="0">
            <a:buFontTx/>
            <a:buNone/>
          </a:pPr>
          <a:r>
            <a:rPr lang="en-GB" sz="1200" dirty="0"/>
            <a:t>House of Lords 2021</a:t>
          </a:r>
        </a:p>
      </dgm:t>
    </dgm:pt>
    <dgm:pt modelId="{1D801FF1-17A4-4A30-BAF8-F1205840C0B0}" type="parTrans" cxnId="{3734E9EC-4345-4AD3-8052-EC813C107A09}">
      <dgm:prSet/>
      <dgm:spPr/>
      <dgm:t>
        <a:bodyPr/>
        <a:lstStyle/>
        <a:p>
          <a:endParaRPr lang="en-GB"/>
        </a:p>
      </dgm:t>
    </dgm:pt>
    <dgm:pt modelId="{C91829ED-C1EB-4706-9F16-377F4203EFFE}" type="sibTrans" cxnId="{3734E9EC-4345-4AD3-8052-EC813C107A09}">
      <dgm:prSet/>
      <dgm:spPr/>
      <dgm:t>
        <a:bodyPr/>
        <a:lstStyle/>
        <a:p>
          <a:endParaRPr lang="en-GB"/>
        </a:p>
      </dgm:t>
    </dgm:pt>
    <dgm:pt modelId="{E2FA2669-C4AC-42E3-AF79-09B95560932F}" type="pres">
      <dgm:prSet presAssocID="{17E64527-3F91-4B7C-A1CD-DE863E245873}" presName="linear" presStyleCnt="0">
        <dgm:presLayoutVars>
          <dgm:dir/>
          <dgm:animLvl val="lvl"/>
          <dgm:resizeHandles val="exact"/>
        </dgm:presLayoutVars>
      </dgm:prSet>
      <dgm:spPr/>
    </dgm:pt>
    <dgm:pt modelId="{4840C801-1D55-4464-B7C9-0E16AB07B035}" type="pres">
      <dgm:prSet presAssocID="{525F2A41-9016-4373-9140-F3207422064F}" presName="parentLin" presStyleCnt="0"/>
      <dgm:spPr/>
    </dgm:pt>
    <dgm:pt modelId="{B12DBF96-3542-4A5C-B65B-00464AF0F253}" type="pres">
      <dgm:prSet presAssocID="{525F2A41-9016-4373-9140-F3207422064F}" presName="parentLeftMargin" presStyleLbl="node1" presStyleIdx="0" presStyleCnt="2"/>
      <dgm:spPr/>
    </dgm:pt>
    <dgm:pt modelId="{084953CF-A2EF-4EEA-A019-E5D5A0757561}" type="pres">
      <dgm:prSet presAssocID="{525F2A41-9016-4373-9140-F3207422064F}" presName="parentText" presStyleLbl="node1" presStyleIdx="0" presStyleCnt="2" custScaleX="110146" custScaleY="87246">
        <dgm:presLayoutVars>
          <dgm:chMax val="0"/>
          <dgm:bulletEnabled val="1"/>
        </dgm:presLayoutVars>
      </dgm:prSet>
      <dgm:spPr/>
    </dgm:pt>
    <dgm:pt modelId="{900CE598-1AC4-404B-BA12-9C9C97C20994}" type="pres">
      <dgm:prSet presAssocID="{525F2A41-9016-4373-9140-F3207422064F}" presName="negativeSpace" presStyleCnt="0"/>
      <dgm:spPr/>
    </dgm:pt>
    <dgm:pt modelId="{A86BC607-C864-4DBA-BDAA-FC269F08769D}" type="pres">
      <dgm:prSet presAssocID="{525F2A41-9016-4373-9140-F3207422064F}" presName="childText" presStyleLbl="conFgAcc1" presStyleIdx="0" presStyleCnt="2">
        <dgm:presLayoutVars>
          <dgm:bulletEnabled val="1"/>
        </dgm:presLayoutVars>
      </dgm:prSet>
      <dgm:spPr/>
    </dgm:pt>
    <dgm:pt modelId="{B03F0356-2F60-48C0-B390-8C4C8E21DE14}" type="pres">
      <dgm:prSet presAssocID="{F17DF286-EF6F-41AC-82D4-ACBE2CCBBBBF}" presName="spaceBetweenRectangles" presStyleCnt="0"/>
      <dgm:spPr/>
    </dgm:pt>
    <dgm:pt modelId="{C5A1225B-E327-4783-A20F-910C08F4738B}" type="pres">
      <dgm:prSet presAssocID="{92C8E36F-ABBF-4332-AB77-FFDA4D8FD46B}" presName="parentLin" presStyleCnt="0"/>
      <dgm:spPr/>
    </dgm:pt>
    <dgm:pt modelId="{CAD4259F-6F7A-4902-86C0-DF7797D3814A}" type="pres">
      <dgm:prSet presAssocID="{92C8E36F-ABBF-4332-AB77-FFDA4D8FD46B}" presName="parentLeftMargin" presStyleLbl="node1" presStyleIdx="0" presStyleCnt="2"/>
      <dgm:spPr/>
    </dgm:pt>
    <dgm:pt modelId="{42EDAD1F-9550-45DA-A255-A74B733882F8}" type="pres">
      <dgm:prSet presAssocID="{92C8E36F-ABBF-4332-AB77-FFDA4D8FD46B}" presName="parentText" presStyleLbl="node1" presStyleIdx="1" presStyleCnt="2" custScaleX="108957" custScaleY="82563">
        <dgm:presLayoutVars>
          <dgm:chMax val="0"/>
          <dgm:bulletEnabled val="1"/>
        </dgm:presLayoutVars>
      </dgm:prSet>
      <dgm:spPr/>
    </dgm:pt>
    <dgm:pt modelId="{817ECBD3-4496-4BF5-9B23-9CAAA78BB00E}" type="pres">
      <dgm:prSet presAssocID="{92C8E36F-ABBF-4332-AB77-FFDA4D8FD46B}" presName="negativeSpace" presStyleCnt="0"/>
      <dgm:spPr/>
    </dgm:pt>
    <dgm:pt modelId="{3211135E-474E-466A-8B3F-05B35FCBD85A}" type="pres">
      <dgm:prSet presAssocID="{92C8E36F-ABBF-4332-AB77-FFDA4D8FD46B}" presName="childText" presStyleLbl="conFgAcc1" presStyleIdx="1" presStyleCnt="2" custScaleY="99769" custLinFactY="22758" custLinFactNeighborX="11011" custLinFactNeighborY="100000">
        <dgm:presLayoutVars>
          <dgm:bulletEnabled val="1"/>
        </dgm:presLayoutVars>
      </dgm:prSet>
      <dgm:spPr/>
    </dgm:pt>
  </dgm:ptLst>
  <dgm:cxnLst>
    <dgm:cxn modelId="{98FBAD01-9467-4342-AA46-5537BF8E5309}" type="presOf" srcId="{50B0745E-FA64-4000-8AF1-635868A60AE0}" destId="{3211135E-474E-466A-8B3F-05B35FCBD85A}" srcOrd="0" destOrd="3" presId="urn:microsoft.com/office/officeart/2005/8/layout/list1"/>
    <dgm:cxn modelId="{AD8F5606-AB2A-4412-A878-5C117B2A4F8F}" type="presOf" srcId="{6CA2A7D5-7F44-4CB2-B919-C7CD527F1FC4}" destId="{A86BC607-C864-4DBA-BDAA-FC269F08769D}" srcOrd="0" destOrd="0" presId="urn:microsoft.com/office/officeart/2005/8/layout/list1"/>
    <dgm:cxn modelId="{55DCF90C-8DF4-4A2D-8072-900C43E08E3C}" type="presOf" srcId="{17E64527-3F91-4B7C-A1CD-DE863E245873}" destId="{E2FA2669-C4AC-42E3-AF79-09B95560932F}" srcOrd="0" destOrd="0" presId="urn:microsoft.com/office/officeart/2005/8/layout/list1"/>
    <dgm:cxn modelId="{A5D6AF0F-F903-4077-8545-A55C9A30C2B2}" srcId="{17E64527-3F91-4B7C-A1CD-DE863E245873}" destId="{92C8E36F-ABBF-4332-AB77-FFDA4D8FD46B}" srcOrd="1" destOrd="0" parTransId="{1D1BB44F-9720-4456-90B3-8A32DC93561C}" sibTransId="{8BC9B5F4-09AC-4ED6-9A2F-2210D0FC6A99}"/>
    <dgm:cxn modelId="{A7ECFA24-657C-4685-AA18-353F240D05A1}" srcId="{525F2A41-9016-4373-9140-F3207422064F}" destId="{0368D21B-ADB7-4805-AFCA-48E2EB14A121}" srcOrd="1" destOrd="0" parTransId="{343E4DD1-AC5E-4346-AAEC-282EFD9AFCBE}" sibTransId="{DF24398E-CF8B-483B-9B35-12562EAF5F2A}"/>
    <dgm:cxn modelId="{8B33E129-C221-476A-9208-B2FE41D61237}" srcId="{17E64527-3F91-4B7C-A1CD-DE863E245873}" destId="{525F2A41-9016-4373-9140-F3207422064F}" srcOrd="0" destOrd="0" parTransId="{6B4B3718-A6AF-4BD6-8667-35FF6DB60332}" sibTransId="{F17DF286-EF6F-41AC-82D4-ACBE2CCBBBBF}"/>
    <dgm:cxn modelId="{A0B8BE2E-AA29-4FFA-9612-019F8109306E}" type="presOf" srcId="{525F2A41-9016-4373-9140-F3207422064F}" destId="{084953CF-A2EF-4EEA-A019-E5D5A0757561}" srcOrd="1" destOrd="0" presId="urn:microsoft.com/office/officeart/2005/8/layout/list1"/>
    <dgm:cxn modelId="{98887A37-8271-43E4-A3BB-8BC50911CA3E}" type="presOf" srcId="{B89F3D1D-00F5-4655-890A-E3905B352426}" destId="{3211135E-474E-466A-8B3F-05B35FCBD85A}" srcOrd="0" destOrd="0" presId="urn:microsoft.com/office/officeart/2005/8/layout/list1"/>
    <dgm:cxn modelId="{20FC1D43-E23D-4849-8098-615FC9DB46AC}" type="presOf" srcId="{525F2A41-9016-4373-9140-F3207422064F}" destId="{B12DBF96-3542-4A5C-B65B-00464AF0F253}" srcOrd="0" destOrd="0" presId="urn:microsoft.com/office/officeart/2005/8/layout/list1"/>
    <dgm:cxn modelId="{C7494A45-74D3-47D0-980E-2B84591995A5}" type="presOf" srcId="{CEF95133-0622-4F33-9165-EFAF857EE3A4}" destId="{3211135E-474E-466A-8B3F-05B35FCBD85A}" srcOrd="0" destOrd="1" presId="urn:microsoft.com/office/officeart/2005/8/layout/list1"/>
    <dgm:cxn modelId="{F306B067-B3A3-4660-B70B-7F15545D1A36}" type="presOf" srcId="{2DEC0E8F-4FE5-4971-AC82-6CADFE9FD687}" destId="{3211135E-474E-466A-8B3F-05B35FCBD85A}" srcOrd="0" destOrd="2" presId="urn:microsoft.com/office/officeart/2005/8/layout/list1"/>
    <dgm:cxn modelId="{F4A24B4B-1759-4A2F-8E3A-D11E7B616A69}" type="presOf" srcId="{92C8E36F-ABBF-4332-AB77-FFDA4D8FD46B}" destId="{CAD4259F-6F7A-4902-86C0-DF7797D3814A}" srcOrd="0" destOrd="0" presId="urn:microsoft.com/office/officeart/2005/8/layout/list1"/>
    <dgm:cxn modelId="{D38B1885-9D67-4415-A656-1E5848C5890B}" srcId="{92C8E36F-ABBF-4332-AB77-FFDA4D8FD46B}" destId="{2DEC0E8F-4FE5-4971-AC82-6CADFE9FD687}" srcOrd="2" destOrd="0" parTransId="{F6DFA0CC-81CC-460D-93D7-F844DB848530}" sibTransId="{DD6BE4A8-73D4-47B8-8A2E-96D26E241E40}"/>
    <dgm:cxn modelId="{DF763D97-DEBB-4A99-AE74-C8495E20C114}" srcId="{92C8E36F-ABBF-4332-AB77-FFDA4D8FD46B}" destId="{B89F3D1D-00F5-4655-890A-E3905B352426}" srcOrd="0" destOrd="0" parTransId="{59D045C0-8FF8-4B73-95C8-034EA24F68D3}" sibTransId="{50E23128-4A99-4AB8-B3E9-F7BE0C952D18}"/>
    <dgm:cxn modelId="{8E268CA5-C192-44B8-B05F-7E8506771181}" srcId="{92C8E36F-ABBF-4332-AB77-FFDA4D8FD46B}" destId="{CEF95133-0622-4F33-9165-EFAF857EE3A4}" srcOrd="1" destOrd="0" parTransId="{3287246C-6C48-41D8-A282-C86EE45D690D}" sibTransId="{0110FBE0-9370-4A56-BE9F-4D169A39F812}"/>
    <dgm:cxn modelId="{CD9170C1-D436-4113-A137-FC435D54F124}" srcId="{525F2A41-9016-4373-9140-F3207422064F}" destId="{6CA2A7D5-7F44-4CB2-B919-C7CD527F1FC4}" srcOrd="0" destOrd="0" parTransId="{6908A190-D289-4A8A-B8AC-4EC191D4E3D5}" sibTransId="{A7218B70-8D55-4DA4-BA42-3458F9B164A6}"/>
    <dgm:cxn modelId="{859340CC-0F1D-41E8-A0EE-290523B16580}" type="presOf" srcId="{0368D21B-ADB7-4805-AFCA-48E2EB14A121}" destId="{A86BC607-C864-4DBA-BDAA-FC269F08769D}" srcOrd="0" destOrd="1" presId="urn:microsoft.com/office/officeart/2005/8/layout/list1"/>
    <dgm:cxn modelId="{3C33FBD2-5CFF-4FE0-9CF5-D371882408D9}" type="presOf" srcId="{92C8E36F-ABBF-4332-AB77-FFDA4D8FD46B}" destId="{42EDAD1F-9550-45DA-A255-A74B733882F8}" srcOrd="1" destOrd="0" presId="urn:microsoft.com/office/officeart/2005/8/layout/list1"/>
    <dgm:cxn modelId="{3734E9EC-4345-4AD3-8052-EC813C107A09}" srcId="{92C8E36F-ABBF-4332-AB77-FFDA4D8FD46B}" destId="{50B0745E-FA64-4000-8AF1-635868A60AE0}" srcOrd="3" destOrd="0" parTransId="{1D801FF1-17A4-4A30-BAF8-F1205840C0B0}" sibTransId="{C91829ED-C1EB-4706-9F16-377F4203EFFE}"/>
    <dgm:cxn modelId="{0EF1212D-392C-486D-BEF1-E952F52B3A84}" type="presParOf" srcId="{E2FA2669-C4AC-42E3-AF79-09B95560932F}" destId="{4840C801-1D55-4464-B7C9-0E16AB07B035}" srcOrd="0" destOrd="0" presId="urn:microsoft.com/office/officeart/2005/8/layout/list1"/>
    <dgm:cxn modelId="{C4FC72CC-A695-4DB0-8002-6E92EDA03485}" type="presParOf" srcId="{4840C801-1D55-4464-B7C9-0E16AB07B035}" destId="{B12DBF96-3542-4A5C-B65B-00464AF0F253}" srcOrd="0" destOrd="0" presId="urn:microsoft.com/office/officeart/2005/8/layout/list1"/>
    <dgm:cxn modelId="{8FFAAC04-AE7D-4B17-BE81-28DD61D3613E}" type="presParOf" srcId="{4840C801-1D55-4464-B7C9-0E16AB07B035}" destId="{084953CF-A2EF-4EEA-A019-E5D5A0757561}" srcOrd="1" destOrd="0" presId="urn:microsoft.com/office/officeart/2005/8/layout/list1"/>
    <dgm:cxn modelId="{D9815AFC-E81F-4C6E-A895-1B24AA7ECBED}" type="presParOf" srcId="{E2FA2669-C4AC-42E3-AF79-09B95560932F}" destId="{900CE598-1AC4-404B-BA12-9C9C97C20994}" srcOrd="1" destOrd="0" presId="urn:microsoft.com/office/officeart/2005/8/layout/list1"/>
    <dgm:cxn modelId="{243AD31E-38B2-49CA-B556-691712F439F3}" type="presParOf" srcId="{E2FA2669-C4AC-42E3-AF79-09B95560932F}" destId="{A86BC607-C864-4DBA-BDAA-FC269F08769D}" srcOrd="2" destOrd="0" presId="urn:microsoft.com/office/officeart/2005/8/layout/list1"/>
    <dgm:cxn modelId="{147BDF8E-6D05-48E1-BF04-07DE7107A0A3}" type="presParOf" srcId="{E2FA2669-C4AC-42E3-AF79-09B95560932F}" destId="{B03F0356-2F60-48C0-B390-8C4C8E21DE14}" srcOrd="3" destOrd="0" presId="urn:microsoft.com/office/officeart/2005/8/layout/list1"/>
    <dgm:cxn modelId="{071F7201-DFE3-452A-8825-A39A1CDCEEEE}" type="presParOf" srcId="{E2FA2669-C4AC-42E3-AF79-09B95560932F}" destId="{C5A1225B-E327-4783-A20F-910C08F4738B}" srcOrd="4" destOrd="0" presId="urn:microsoft.com/office/officeart/2005/8/layout/list1"/>
    <dgm:cxn modelId="{CC8DC9AD-83FA-4619-93DA-6ACBA9E5EB08}" type="presParOf" srcId="{C5A1225B-E327-4783-A20F-910C08F4738B}" destId="{CAD4259F-6F7A-4902-86C0-DF7797D3814A}" srcOrd="0" destOrd="0" presId="urn:microsoft.com/office/officeart/2005/8/layout/list1"/>
    <dgm:cxn modelId="{B9E4CD1B-DF64-4745-A814-95A107D399EE}" type="presParOf" srcId="{C5A1225B-E327-4783-A20F-910C08F4738B}" destId="{42EDAD1F-9550-45DA-A255-A74B733882F8}" srcOrd="1" destOrd="0" presId="urn:microsoft.com/office/officeart/2005/8/layout/list1"/>
    <dgm:cxn modelId="{24A17153-B354-43F2-8BD6-FEA2B2A0640D}" type="presParOf" srcId="{E2FA2669-C4AC-42E3-AF79-09B95560932F}" destId="{817ECBD3-4496-4BF5-9B23-9CAAA78BB00E}" srcOrd="5" destOrd="0" presId="urn:microsoft.com/office/officeart/2005/8/layout/list1"/>
    <dgm:cxn modelId="{76CF4511-97ED-4FBA-AB11-C15E20FBACB0}" type="presParOf" srcId="{E2FA2669-C4AC-42E3-AF79-09B95560932F}" destId="{3211135E-474E-466A-8B3F-05B35FCBD85A}"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E64527-3F91-4B7C-A1CD-DE863E24587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25F2A41-9016-4373-9140-F3207422064F}">
      <dgm:prSet custT="1"/>
      <dgm:spPr/>
      <dgm:t>
        <a:bodyPr/>
        <a:lstStyle/>
        <a:p>
          <a:r>
            <a:rPr lang="en-GB" sz="1800" dirty="0"/>
            <a:t>Climate change mitigation</a:t>
          </a:r>
          <a:endParaRPr lang="en-US" sz="1800" dirty="0"/>
        </a:p>
      </dgm:t>
    </dgm:pt>
    <dgm:pt modelId="{6B4B3718-A6AF-4BD6-8667-35FF6DB60332}" type="parTrans" cxnId="{8B33E129-C221-476A-9208-B2FE41D61237}">
      <dgm:prSet/>
      <dgm:spPr/>
      <dgm:t>
        <a:bodyPr/>
        <a:lstStyle/>
        <a:p>
          <a:endParaRPr lang="en-US" sz="1800"/>
        </a:p>
      </dgm:t>
    </dgm:pt>
    <dgm:pt modelId="{F17DF286-EF6F-41AC-82D4-ACBE2CCBBBBF}" type="sibTrans" cxnId="{8B33E129-C221-476A-9208-B2FE41D61237}">
      <dgm:prSet/>
      <dgm:spPr/>
      <dgm:t>
        <a:bodyPr/>
        <a:lstStyle/>
        <a:p>
          <a:endParaRPr lang="en-US" sz="1800"/>
        </a:p>
      </dgm:t>
    </dgm:pt>
    <dgm:pt modelId="{6CA2A7D5-7F44-4CB2-B919-C7CD527F1FC4}">
      <dgm:prSet custT="1"/>
      <dgm:spPr/>
      <dgm:t>
        <a:bodyPr/>
        <a:lstStyle/>
        <a:p>
          <a:r>
            <a:rPr lang="en-GB" sz="1800" dirty="0"/>
            <a:t>A human intervention to reduce the sources or enhance the sinks of greenhouse gases (GHGs).</a:t>
          </a:r>
          <a:endParaRPr lang="en-US" sz="1800" dirty="0"/>
        </a:p>
      </dgm:t>
    </dgm:pt>
    <dgm:pt modelId="{6908A190-D289-4A8A-B8AC-4EC191D4E3D5}" type="parTrans" cxnId="{CD9170C1-D436-4113-A137-FC435D54F124}">
      <dgm:prSet/>
      <dgm:spPr/>
      <dgm:t>
        <a:bodyPr/>
        <a:lstStyle/>
        <a:p>
          <a:endParaRPr lang="en-US" sz="1800"/>
        </a:p>
      </dgm:t>
    </dgm:pt>
    <dgm:pt modelId="{A7218B70-8D55-4DA4-BA42-3458F9B164A6}" type="sibTrans" cxnId="{CD9170C1-D436-4113-A137-FC435D54F124}">
      <dgm:prSet/>
      <dgm:spPr/>
      <dgm:t>
        <a:bodyPr/>
        <a:lstStyle/>
        <a:p>
          <a:endParaRPr lang="en-US" sz="1800"/>
        </a:p>
      </dgm:t>
    </dgm:pt>
    <dgm:pt modelId="{E21686D9-5B4F-42A0-AC5B-BEFE06E4C1E5}">
      <dgm:prSet custT="1"/>
      <dgm:spPr/>
      <dgm:t>
        <a:bodyPr/>
        <a:lstStyle/>
        <a:p>
          <a:r>
            <a:rPr lang="en-GB" sz="1800" dirty="0"/>
            <a:t>Driving the net zero agenda, the need for decarbonisation of energy systems, greater efficiencies and circular economies.</a:t>
          </a:r>
          <a:endParaRPr lang="en-US" sz="1800" dirty="0"/>
        </a:p>
      </dgm:t>
    </dgm:pt>
    <dgm:pt modelId="{EE16F9FB-5EF1-44C0-8EEC-570AF873809C}" type="parTrans" cxnId="{180CC8FD-808B-4916-9E48-F27B5894DA77}">
      <dgm:prSet/>
      <dgm:spPr/>
      <dgm:t>
        <a:bodyPr/>
        <a:lstStyle/>
        <a:p>
          <a:endParaRPr lang="en-US" sz="1800"/>
        </a:p>
      </dgm:t>
    </dgm:pt>
    <dgm:pt modelId="{5662D4F6-0FE8-46DD-9E8E-946FA89641CA}" type="sibTrans" cxnId="{180CC8FD-808B-4916-9E48-F27B5894DA77}">
      <dgm:prSet/>
      <dgm:spPr/>
      <dgm:t>
        <a:bodyPr/>
        <a:lstStyle/>
        <a:p>
          <a:endParaRPr lang="en-US" sz="1800"/>
        </a:p>
      </dgm:t>
    </dgm:pt>
    <dgm:pt modelId="{92C8E36F-ABBF-4332-AB77-FFDA4D8FD46B}">
      <dgm:prSet custT="1"/>
      <dgm:spPr/>
      <dgm:t>
        <a:bodyPr/>
        <a:lstStyle/>
        <a:p>
          <a:r>
            <a:rPr lang="en-GB" sz="1800" dirty="0"/>
            <a:t>Climate change adaptation </a:t>
          </a:r>
          <a:endParaRPr lang="en-US" sz="1800" dirty="0"/>
        </a:p>
      </dgm:t>
    </dgm:pt>
    <dgm:pt modelId="{1D1BB44F-9720-4456-90B3-8A32DC93561C}" type="parTrans" cxnId="{A5D6AF0F-F903-4077-8545-A55C9A30C2B2}">
      <dgm:prSet/>
      <dgm:spPr/>
      <dgm:t>
        <a:bodyPr/>
        <a:lstStyle/>
        <a:p>
          <a:endParaRPr lang="en-US" sz="1800"/>
        </a:p>
      </dgm:t>
    </dgm:pt>
    <dgm:pt modelId="{8BC9B5F4-09AC-4ED6-9A2F-2210D0FC6A99}" type="sibTrans" cxnId="{A5D6AF0F-F903-4077-8545-A55C9A30C2B2}">
      <dgm:prSet/>
      <dgm:spPr/>
      <dgm:t>
        <a:bodyPr/>
        <a:lstStyle/>
        <a:p>
          <a:endParaRPr lang="en-US" sz="1800"/>
        </a:p>
      </dgm:t>
    </dgm:pt>
    <dgm:pt modelId="{B89F3D1D-00F5-4655-890A-E3905B352426}">
      <dgm:prSet custT="1"/>
      <dgm:spPr/>
      <dgm:t>
        <a:bodyPr/>
        <a:lstStyle/>
        <a:p>
          <a:r>
            <a:rPr lang="en-GB" sz="1800" dirty="0"/>
            <a:t>The process of adjustment to actual or expected climate and its effects.</a:t>
          </a:r>
          <a:endParaRPr lang="en-US" sz="1800" dirty="0"/>
        </a:p>
      </dgm:t>
    </dgm:pt>
    <dgm:pt modelId="{59D045C0-8FF8-4B73-95C8-034EA24F68D3}" type="parTrans" cxnId="{DF763D97-DEBB-4A99-AE74-C8495E20C114}">
      <dgm:prSet/>
      <dgm:spPr/>
      <dgm:t>
        <a:bodyPr/>
        <a:lstStyle/>
        <a:p>
          <a:endParaRPr lang="en-US" sz="1800"/>
        </a:p>
      </dgm:t>
    </dgm:pt>
    <dgm:pt modelId="{50E23128-4A99-4AB8-B3E9-F7BE0C952D18}" type="sibTrans" cxnId="{DF763D97-DEBB-4A99-AE74-C8495E20C114}">
      <dgm:prSet/>
      <dgm:spPr/>
      <dgm:t>
        <a:bodyPr/>
        <a:lstStyle/>
        <a:p>
          <a:endParaRPr lang="en-US" sz="1800"/>
        </a:p>
      </dgm:t>
    </dgm:pt>
    <dgm:pt modelId="{928C7AA4-3715-448A-8B27-9885B8A5118F}">
      <dgm:prSet custT="1"/>
      <dgm:spPr/>
      <dgm:t>
        <a:bodyPr/>
        <a:lstStyle/>
        <a:p>
          <a:r>
            <a:rPr lang="en-GB" sz="1800" dirty="0"/>
            <a:t>In some natural systems, human intervention can facilitate adjustment to expected climate and its effects.</a:t>
          </a:r>
          <a:endParaRPr lang="en-US" sz="1800" dirty="0"/>
        </a:p>
      </dgm:t>
    </dgm:pt>
    <dgm:pt modelId="{62F52CD9-E2C2-41AB-BE54-2A8C32EDDFB2}" type="parTrans" cxnId="{9BED8A0D-136C-47F0-81B6-AFA73C4AC628}">
      <dgm:prSet/>
      <dgm:spPr/>
      <dgm:t>
        <a:bodyPr/>
        <a:lstStyle/>
        <a:p>
          <a:endParaRPr lang="en-US" sz="1800"/>
        </a:p>
      </dgm:t>
    </dgm:pt>
    <dgm:pt modelId="{1A40DA1B-AE7D-4F6C-901E-F582CEB98FD5}" type="sibTrans" cxnId="{9BED8A0D-136C-47F0-81B6-AFA73C4AC628}">
      <dgm:prSet/>
      <dgm:spPr/>
      <dgm:t>
        <a:bodyPr/>
        <a:lstStyle/>
        <a:p>
          <a:endParaRPr lang="en-US" sz="1800"/>
        </a:p>
      </dgm:t>
    </dgm:pt>
    <dgm:pt modelId="{9FD37B42-3588-4B36-B77E-FA466709CDE2}">
      <dgm:prSet custT="1"/>
      <dgm:spPr/>
      <dgm:t>
        <a:bodyPr/>
        <a:lstStyle/>
        <a:p>
          <a:r>
            <a:rPr lang="en-GB" sz="1800" dirty="0"/>
            <a:t>In human systems, adaptation seeks to moderate or avoid harm or exploit beneficial opportunities.</a:t>
          </a:r>
          <a:endParaRPr lang="en-US" sz="1800" dirty="0"/>
        </a:p>
      </dgm:t>
    </dgm:pt>
    <dgm:pt modelId="{FFA3C48B-6DFE-494F-8733-FD93F134A42C}" type="parTrans" cxnId="{6240373F-12FB-44E0-92EC-00ABD9AC657C}">
      <dgm:prSet/>
      <dgm:spPr/>
      <dgm:t>
        <a:bodyPr/>
        <a:lstStyle/>
        <a:p>
          <a:endParaRPr lang="en-GB"/>
        </a:p>
      </dgm:t>
    </dgm:pt>
    <dgm:pt modelId="{6A9A1DAE-4037-4DF8-8069-560DDDD0774A}" type="sibTrans" cxnId="{6240373F-12FB-44E0-92EC-00ABD9AC657C}">
      <dgm:prSet/>
      <dgm:spPr/>
      <dgm:t>
        <a:bodyPr/>
        <a:lstStyle/>
        <a:p>
          <a:endParaRPr lang="en-GB"/>
        </a:p>
      </dgm:t>
    </dgm:pt>
    <dgm:pt modelId="{E2FA2669-C4AC-42E3-AF79-09B95560932F}" type="pres">
      <dgm:prSet presAssocID="{17E64527-3F91-4B7C-A1CD-DE863E245873}" presName="linear" presStyleCnt="0">
        <dgm:presLayoutVars>
          <dgm:dir/>
          <dgm:animLvl val="lvl"/>
          <dgm:resizeHandles val="exact"/>
        </dgm:presLayoutVars>
      </dgm:prSet>
      <dgm:spPr/>
    </dgm:pt>
    <dgm:pt modelId="{4840C801-1D55-4464-B7C9-0E16AB07B035}" type="pres">
      <dgm:prSet presAssocID="{525F2A41-9016-4373-9140-F3207422064F}" presName="parentLin" presStyleCnt="0"/>
      <dgm:spPr/>
    </dgm:pt>
    <dgm:pt modelId="{B12DBF96-3542-4A5C-B65B-00464AF0F253}" type="pres">
      <dgm:prSet presAssocID="{525F2A41-9016-4373-9140-F3207422064F}" presName="parentLeftMargin" presStyleLbl="node1" presStyleIdx="0" presStyleCnt="2"/>
      <dgm:spPr/>
    </dgm:pt>
    <dgm:pt modelId="{084953CF-A2EF-4EEA-A019-E5D5A0757561}" type="pres">
      <dgm:prSet presAssocID="{525F2A41-9016-4373-9140-F3207422064F}" presName="parentText" presStyleLbl="node1" presStyleIdx="0" presStyleCnt="2" custScaleX="110146" custScaleY="69353">
        <dgm:presLayoutVars>
          <dgm:chMax val="0"/>
          <dgm:bulletEnabled val="1"/>
        </dgm:presLayoutVars>
      </dgm:prSet>
      <dgm:spPr/>
    </dgm:pt>
    <dgm:pt modelId="{900CE598-1AC4-404B-BA12-9C9C97C20994}" type="pres">
      <dgm:prSet presAssocID="{525F2A41-9016-4373-9140-F3207422064F}" presName="negativeSpace" presStyleCnt="0"/>
      <dgm:spPr/>
    </dgm:pt>
    <dgm:pt modelId="{A86BC607-C864-4DBA-BDAA-FC269F08769D}" type="pres">
      <dgm:prSet presAssocID="{525F2A41-9016-4373-9140-F3207422064F}" presName="childText" presStyleLbl="conFgAcc1" presStyleIdx="0" presStyleCnt="2" custScaleY="100625">
        <dgm:presLayoutVars>
          <dgm:bulletEnabled val="1"/>
        </dgm:presLayoutVars>
      </dgm:prSet>
      <dgm:spPr/>
    </dgm:pt>
    <dgm:pt modelId="{B03F0356-2F60-48C0-B390-8C4C8E21DE14}" type="pres">
      <dgm:prSet presAssocID="{F17DF286-EF6F-41AC-82D4-ACBE2CCBBBBF}" presName="spaceBetweenRectangles" presStyleCnt="0"/>
      <dgm:spPr/>
    </dgm:pt>
    <dgm:pt modelId="{C5A1225B-E327-4783-A20F-910C08F4738B}" type="pres">
      <dgm:prSet presAssocID="{92C8E36F-ABBF-4332-AB77-FFDA4D8FD46B}" presName="parentLin" presStyleCnt="0"/>
      <dgm:spPr/>
    </dgm:pt>
    <dgm:pt modelId="{CAD4259F-6F7A-4902-86C0-DF7797D3814A}" type="pres">
      <dgm:prSet presAssocID="{92C8E36F-ABBF-4332-AB77-FFDA4D8FD46B}" presName="parentLeftMargin" presStyleLbl="node1" presStyleIdx="0" presStyleCnt="2"/>
      <dgm:spPr/>
    </dgm:pt>
    <dgm:pt modelId="{42EDAD1F-9550-45DA-A255-A74B733882F8}" type="pres">
      <dgm:prSet presAssocID="{92C8E36F-ABBF-4332-AB77-FFDA4D8FD46B}" presName="parentText" presStyleLbl="node1" presStyleIdx="1" presStyleCnt="2" custScaleX="110811" custScaleY="71393">
        <dgm:presLayoutVars>
          <dgm:chMax val="0"/>
          <dgm:bulletEnabled val="1"/>
        </dgm:presLayoutVars>
      </dgm:prSet>
      <dgm:spPr/>
    </dgm:pt>
    <dgm:pt modelId="{817ECBD3-4496-4BF5-9B23-9CAAA78BB00E}" type="pres">
      <dgm:prSet presAssocID="{92C8E36F-ABBF-4332-AB77-FFDA4D8FD46B}" presName="negativeSpace" presStyleCnt="0"/>
      <dgm:spPr/>
    </dgm:pt>
    <dgm:pt modelId="{3211135E-474E-466A-8B3F-05B35FCBD85A}" type="pres">
      <dgm:prSet presAssocID="{92C8E36F-ABBF-4332-AB77-FFDA4D8FD46B}" presName="childText" presStyleLbl="conFgAcc1" presStyleIdx="1" presStyleCnt="2" custScaleY="114404">
        <dgm:presLayoutVars>
          <dgm:bulletEnabled val="1"/>
        </dgm:presLayoutVars>
      </dgm:prSet>
      <dgm:spPr/>
    </dgm:pt>
  </dgm:ptLst>
  <dgm:cxnLst>
    <dgm:cxn modelId="{AD8F5606-AB2A-4412-A878-5C117B2A4F8F}" type="presOf" srcId="{6CA2A7D5-7F44-4CB2-B919-C7CD527F1FC4}" destId="{A86BC607-C864-4DBA-BDAA-FC269F08769D}" srcOrd="0" destOrd="0" presId="urn:microsoft.com/office/officeart/2005/8/layout/list1"/>
    <dgm:cxn modelId="{E7306907-AEAE-4594-9746-240AAB2A977D}" type="presOf" srcId="{9FD37B42-3588-4B36-B77E-FA466709CDE2}" destId="{3211135E-474E-466A-8B3F-05B35FCBD85A}" srcOrd="0" destOrd="1" presId="urn:microsoft.com/office/officeart/2005/8/layout/list1"/>
    <dgm:cxn modelId="{55DCF90C-8DF4-4A2D-8072-900C43E08E3C}" type="presOf" srcId="{17E64527-3F91-4B7C-A1CD-DE863E245873}" destId="{E2FA2669-C4AC-42E3-AF79-09B95560932F}" srcOrd="0" destOrd="0" presId="urn:microsoft.com/office/officeart/2005/8/layout/list1"/>
    <dgm:cxn modelId="{9BED8A0D-136C-47F0-81B6-AFA73C4AC628}" srcId="{92C8E36F-ABBF-4332-AB77-FFDA4D8FD46B}" destId="{928C7AA4-3715-448A-8B27-9885B8A5118F}" srcOrd="2" destOrd="0" parTransId="{62F52CD9-E2C2-41AB-BE54-2A8C32EDDFB2}" sibTransId="{1A40DA1B-AE7D-4F6C-901E-F582CEB98FD5}"/>
    <dgm:cxn modelId="{A5D6AF0F-F903-4077-8545-A55C9A30C2B2}" srcId="{17E64527-3F91-4B7C-A1CD-DE863E245873}" destId="{92C8E36F-ABBF-4332-AB77-FFDA4D8FD46B}" srcOrd="1" destOrd="0" parTransId="{1D1BB44F-9720-4456-90B3-8A32DC93561C}" sibTransId="{8BC9B5F4-09AC-4ED6-9A2F-2210D0FC6A99}"/>
    <dgm:cxn modelId="{8B33E129-C221-476A-9208-B2FE41D61237}" srcId="{17E64527-3F91-4B7C-A1CD-DE863E245873}" destId="{525F2A41-9016-4373-9140-F3207422064F}" srcOrd="0" destOrd="0" parTransId="{6B4B3718-A6AF-4BD6-8667-35FF6DB60332}" sibTransId="{F17DF286-EF6F-41AC-82D4-ACBE2CCBBBBF}"/>
    <dgm:cxn modelId="{A6F9AB2B-D761-424B-A19A-0C54CBDF6210}" type="presOf" srcId="{E21686D9-5B4F-42A0-AC5B-BEFE06E4C1E5}" destId="{A86BC607-C864-4DBA-BDAA-FC269F08769D}" srcOrd="0" destOrd="1" presId="urn:microsoft.com/office/officeart/2005/8/layout/list1"/>
    <dgm:cxn modelId="{A0B8BE2E-AA29-4FFA-9612-019F8109306E}" type="presOf" srcId="{525F2A41-9016-4373-9140-F3207422064F}" destId="{084953CF-A2EF-4EEA-A019-E5D5A0757561}" srcOrd="1" destOrd="0" presId="urn:microsoft.com/office/officeart/2005/8/layout/list1"/>
    <dgm:cxn modelId="{98887A37-8271-43E4-A3BB-8BC50911CA3E}" type="presOf" srcId="{B89F3D1D-00F5-4655-890A-E3905B352426}" destId="{3211135E-474E-466A-8B3F-05B35FCBD85A}" srcOrd="0" destOrd="0" presId="urn:microsoft.com/office/officeart/2005/8/layout/list1"/>
    <dgm:cxn modelId="{6240373F-12FB-44E0-92EC-00ABD9AC657C}" srcId="{92C8E36F-ABBF-4332-AB77-FFDA4D8FD46B}" destId="{9FD37B42-3588-4B36-B77E-FA466709CDE2}" srcOrd="1" destOrd="0" parTransId="{FFA3C48B-6DFE-494F-8733-FD93F134A42C}" sibTransId="{6A9A1DAE-4037-4DF8-8069-560DDDD0774A}"/>
    <dgm:cxn modelId="{20FC1D43-E23D-4849-8098-615FC9DB46AC}" type="presOf" srcId="{525F2A41-9016-4373-9140-F3207422064F}" destId="{B12DBF96-3542-4A5C-B65B-00464AF0F253}" srcOrd="0" destOrd="0" presId="urn:microsoft.com/office/officeart/2005/8/layout/list1"/>
    <dgm:cxn modelId="{F4A24B4B-1759-4A2F-8E3A-D11E7B616A69}" type="presOf" srcId="{92C8E36F-ABBF-4332-AB77-FFDA4D8FD46B}" destId="{CAD4259F-6F7A-4902-86C0-DF7797D3814A}" srcOrd="0" destOrd="0" presId="urn:microsoft.com/office/officeart/2005/8/layout/list1"/>
    <dgm:cxn modelId="{DF763D97-DEBB-4A99-AE74-C8495E20C114}" srcId="{92C8E36F-ABBF-4332-AB77-FFDA4D8FD46B}" destId="{B89F3D1D-00F5-4655-890A-E3905B352426}" srcOrd="0" destOrd="0" parTransId="{59D045C0-8FF8-4B73-95C8-034EA24F68D3}" sibTransId="{50E23128-4A99-4AB8-B3E9-F7BE0C952D18}"/>
    <dgm:cxn modelId="{455CB9C0-A3C5-4E4C-B5B1-5D1296B38A86}" type="presOf" srcId="{928C7AA4-3715-448A-8B27-9885B8A5118F}" destId="{3211135E-474E-466A-8B3F-05B35FCBD85A}" srcOrd="0" destOrd="2" presId="urn:microsoft.com/office/officeart/2005/8/layout/list1"/>
    <dgm:cxn modelId="{CD9170C1-D436-4113-A137-FC435D54F124}" srcId="{525F2A41-9016-4373-9140-F3207422064F}" destId="{6CA2A7D5-7F44-4CB2-B919-C7CD527F1FC4}" srcOrd="0" destOrd="0" parTransId="{6908A190-D289-4A8A-B8AC-4EC191D4E3D5}" sibTransId="{A7218B70-8D55-4DA4-BA42-3458F9B164A6}"/>
    <dgm:cxn modelId="{3C33FBD2-5CFF-4FE0-9CF5-D371882408D9}" type="presOf" srcId="{92C8E36F-ABBF-4332-AB77-FFDA4D8FD46B}" destId="{42EDAD1F-9550-45DA-A255-A74B733882F8}" srcOrd="1" destOrd="0" presId="urn:microsoft.com/office/officeart/2005/8/layout/list1"/>
    <dgm:cxn modelId="{180CC8FD-808B-4916-9E48-F27B5894DA77}" srcId="{525F2A41-9016-4373-9140-F3207422064F}" destId="{E21686D9-5B4F-42A0-AC5B-BEFE06E4C1E5}" srcOrd="1" destOrd="0" parTransId="{EE16F9FB-5EF1-44C0-8EEC-570AF873809C}" sibTransId="{5662D4F6-0FE8-46DD-9E8E-946FA89641CA}"/>
    <dgm:cxn modelId="{0EF1212D-392C-486D-BEF1-E952F52B3A84}" type="presParOf" srcId="{E2FA2669-C4AC-42E3-AF79-09B95560932F}" destId="{4840C801-1D55-4464-B7C9-0E16AB07B035}" srcOrd="0" destOrd="0" presId="urn:microsoft.com/office/officeart/2005/8/layout/list1"/>
    <dgm:cxn modelId="{C4FC72CC-A695-4DB0-8002-6E92EDA03485}" type="presParOf" srcId="{4840C801-1D55-4464-B7C9-0E16AB07B035}" destId="{B12DBF96-3542-4A5C-B65B-00464AF0F253}" srcOrd="0" destOrd="0" presId="urn:microsoft.com/office/officeart/2005/8/layout/list1"/>
    <dgm:cxn modelId="{8FFAAC04-AE7D-4B17-BE81-28DD61D3613E}" type="presParOf" srcId="{4840C801-1D55-4464-B7C9-0E16AB07B035}" destId="{084953CF-A2EF-4EEA-A019-E5D5A0757561}" srcOrd="1" destOrd="0" presId="urn:microsoft.com/office/officeart/2005/8/layout/list1"/>
    <dgm:cxn modelId="{D9815AFC-E81F-4C6E-A895-1B24AA7ECBED}" type="presParOf" srcId="{E2FA2669-C4AC-42E3-AF79-09B95560932F}" destId="{900CE598-1AC4-404B-BA12-9C9C97C20994}" srcOrd="1" destOrd="0" presId="urn:microsoft.com/office/officeart/2005/8/layout/list1"/>
    <dgm:cxn modelId="{243AD31E-38B2-49CA-B556-691712F439F3}" type="presParOf" srcId="{E2FA2669-C4AC-42E3-AF79-09B95560932F}" destId="{A86BC607-C864-4DBA-BDAA-FC269F08769D}" srcOrd="2" destOrd="0" presId="urn:microsoft.com/office/officeart/2005/8/layout/list1"/>
    <dgm:cxn modelId="{147BDF8E-6D05-48E1-BF04-07DE7107A0A3}" type="presParOf" srcId="{E2FA2669-C4AC-42E3-AF79-09B95560932F}" destId="{B03F0356-2F60-48C0-B390-8C4C8E21DE14}" srcOrd="3" destOrd="0" presId="urn:microsoft.com/office/officeart/2005/8/layout/list1"/>
    <dgm:cxn modelId="{071F7201-DFE3-452A-8825-A39A1CDCEEEE}" type="presParOf" srcId="{E2FA2669-C4AC-42E3-AF79-09B95560932F}" destId="{C5A1225B-E327-4783-A20F-910C08F4738B}" srcOrd="4" destOrd="0" presId="urn:microsoft.com/office/officeart/2005/8/layout/list1"/>
    <dgm:cxn modelId="{CC8DC9AD-83FA-4619-93DA-6ACBA9E5EB08}" type="presParOf" srcId="{C5A1225B-E327-4783-A20F-910C08F4738B}" destId="{CAD4259F-6F7A-4902-86C0-DF7797D3814A}" srcOrd="0" destOrd="0" presId="urn:microsoft.com/office/officeart/2005/8/layout/list1"/>
    <dgm:cxn modelId="{B9E4CD1B-DF64-4745-A814-95A107D399EE}" type="presParOf" srcId="{C5A1225B-E327-4783-A20F-910C08F4738B}" destId="{42EDAD1F-9550-45DA-A255-A74B733882F8}" srcOrd="1" destOrd="0" presId="urn:microsoft.com/office/officeart/2005/8/layout/list1"/>
    <dgm:cxn modelId="{24A17153-B354-43F2-8BD6-FEA2B2A0640D}" type="presParOf" srcId="{E2FA2669-C4AC-42E3-AF79-09B95560932F}" destId="{817ECBD3-4496-4BF5-9B23-9CAAA78BB00E}" srcOrd="5" destOrd="0" presId="urn:microsoft.com/office/officeart/2005/8/layout/list1"/>
    <dgm:cxn modelId="{76CF4511-97ED-4FBA-AB11-C15E20FBACB0}" type="presParOf" srcId="{E2FA2669-C4AC-42E3-AF79-09B95560932F}" destId="{3211135E-474E-466A-8B3F-05B35FCBD85A}"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24AC36-0851-42F1-9165-DA8616E0363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80BF19A-7FE9-46E7-811D-2229723FDCA1}">
      <dgm:prSet/>
      <dgm:spPr/>
      <dgm:t>
        <a:bodyPr/>
        <a:lstStyle/>
        <a:p>
          <a:pPr>
            <a:lnSpc>
              <a:spcPct val="100000"/>
            </a:lnSpc>
          </a:pPr>
          <a:r>
            <a:rPr lang="en-GB" dirty="0"/>
            <a:t>Ensuring Natech and climate change risk management and decision making is embedded across the whole business management system – </a:t>
          </a:r>
          <a:r>
            <a:rPr lang="en-GB" dirty="0">
              <a:hlinkClick xmlns:r="http://schemas.openxmlformats.org/officeDocument/2006/relationships" r:id="rId1"/>
            </a:rPr>
            <a:t>bringing resilience benefits, beyond environmental protection and safety, and avoiding wider costs of climate impacts</a:t>
          </a:r>
          <a:r>
            <a:rPr lang="en-GB" dirty="0"/>
            <a:t>.</a:t>
          </a:r>
          <a:endParaRPr lang="en-US" dirty="0"/>
        </a:p>
      </dgm:t>
    </dgm:pt>
    <dgm:pt modelId="{ABA296B3-76C1-423A-982E-C9658A12D77E}" type="parTrans" cxnId="{8E4B2D3B-1B94-47CE-8628-90EA65BDCBF8}">
      <dgm:prSet/>
      <dgm:spPr/>
      <dgm:t>
        <a:bodyPr/>
        <a:lstStyle/>
        <a:p>
          <a:endParaRPr lang="en-US"/>
        </a:p>
      </dgm:t>
    </dgm:pt>
    <dgm:pt modelId="{BED10697-1522-414B-BD92-FEB3077C65A0}" type="sibTrans" cxnId="{8E4B2D3B-1B94-47CE-8628-90EA65BDCBF8}">
      <dgm:prSet/>
      <dgm:spPr/>
      <dgm:t>
        <a:bodyPr/>
        <a:lstStyle/>
        <a:p>
          <a:endParaRPr lang="en-US"/>
        </a:p>
      </dgm:t>
    </dgm:pt>
    <dgm:pt modelId="{F9F0EE1F-6462-41D7-AE68-EBFD51D21E7F}">
      <dgm:prSet/>
      <dgm:spPr/>
      <dgm:t>
        <a:bodyPr/>
        <a:lstStyle/>
        <a:p>
          <a:pPr>
            <a:lnSpc>
              <a:spcPct val="100000"/>
            </a:lnSpc>
          </a:pPr>
          <a:r>
            <a:rPr lang="en-GB" dirty="0"/>
            <a:t>Applying process safety leadership and environmental management principles, especially management of change, to events/scenarios with natural causes.</a:t>
          </a:r>
          <a:endParaRPr lang="en-US" dirty="0"/>
        </a:p>
      </dgm:t>
    </dgm:pt>
    <dgm:pt modelId="{F181880C-7047-4323-B762-B43DE1992ADC}" type="parTrans" cxnId="{63CBB9DB-FE0F-4CA0-8D2D-0647D07F8BE4}">
      <dgm:prSet/>
      <dgm:spPr/>
      <dgm:t>
        <a:bodyPr/>
        <a:lstStyle/>
        <a:p>
          <a:endParaRPr lang="en-US"/>
        </a:p>
      </dgm:t>
    </dgm:pt>
    <dgm:pt modelId="{AFB7367E-0792-4A6E-9998-21508A4223D0}" type="sibTrans" cxnId="{63CBB9DB-FE0F-4CA0-8D2D-0647D07F8BE4}">
      <dgm:prSet/>
      <dgm:spPr/>
      <dgm:t>
        <a:bodyPr/>
        <a:lstStyle/>
        <a:p>
          <a:endParaRPr lang="en-US"/>
        </a:p>
      </dgm:t>
    </dgm:pt>
    <dgm:pt modelId="{42F9DC32-0E17-4001-8207-215A4A313770}">
      <dgm:prSet/>
      <dgm:spPr/>
      <dgm:t>
        <a:bodyPr/>
        <a:lstStyle/>
        <a:p>
          <a:pPr>
            <a:lnSpc>
              <a:spcPct val="100000"/>
            </a:lnSpc>
          </a:pPr>
          <a:r>
            <a:rPr lang="en-GB" dirty="0"/>
            <a:t>By understanding how risks may change in the future and taking the necessary measures, at an appropriate time, to ensure risks remain ALARP and permit compliance is maintained.</a:t>
          </a:r>
          <a:endParaRPr lang="en-US" dirty="0"/>
        </a:p>
      </dgm:t>
    </dgm:pt>
    <dgm:pt modelId="{A6859CD2-DCAE-4A99-908D-FCF8A928E88A}" type="parTrans" cxnId="{0322B52B-8B51-4064-B9AA-5B89BE00A832}">
      <dgm:prSet/>
      <dgm:spPr/>
      <dgm:t>
        <a:bodyPr/>
        <a:lstStyle/>
        <a:p>
          <a:endParaRPr lang="en-US"/>
        </a:p>
      </dgm:t>
    </dgm:pt>
    <dgm:pt modelId="{7F21B66E-DE6A-43F6-AD32-51682EF8B21A}" type="sibTrans" cxnId="{0322B52B-8B51-4064-B9AA-5B89BE00A832}">
      <dgm:prSet/>
      <dgm:spPr/>
      <dgm:t>
        <a:bodyPr/>
        <a:lstStyle/>
        <a:p>
          <a:endParaRPr lang="en-US"/>
        </a:p>
      </dgm:t>
    </dgm:pt>
    <dgm:pt modelId="{D1E9A157-C489-4D9C-B93C-BE23FA9600DF}" type="pres">
      <dgm:prSet presAssocID="{6424AC36-0851-42F1-9165-DA8616E03633}" presName="root" presStyleCnt="0">
        <dgm:presLayoutVars>
          <dgm:dir/>
          <dgm:resizeHandles val="exact"/>
        </dgm:presLayoutVars>
      </dgm:prSet>
      <dgm:spPr/>
    </dgm:pt>
    <dgm:pt modelId="{0A9D9FC8-3A6F-475F-A92B-87BC6A2138DD}" type="pres">
      <dgm:prSet presAssocID="{280BF19A-7FE9-46E7-811D-2229723FDCA1}" presName="compNode" presStyleCnt="0"/>
      <dgm:spPr/>
    </dgm:pt>
    <dgm:pt modelId="{0AFC2D23-F7CB-47E3-AE8A-867AD108AD7A}" type="pres">
      <dgm:prSet presAssocID="{280BF19A-7FE9-46E7-811D-2229723FDCA1}" presName="bgRect" presStyleLbl="bgShp" presStyleIdx="0" presStyleCnt="3"/>
      <dgm:spPr>
        <a:solidFill>
          <a:schemeClr val="accent1">
            <a:lumMod val="20000"/>
            <a:lumOff val="80000"/>
          </a:schemeClr>
        </a:solidFill>
      </dgm:spPr>
    </dgm:pt>
    <dgm:pt modelId="{F9F92441-EF56-436D-99BA-B0B6324899D0}" type="pres">
      <dgm:prSet presAssocID="{280BF19A-7FE9-46E7-811D-2229723FDCA1}"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Gears"/>
        </a:ext>
      </dgm:extLst>
    </dgm:pt>
    <dgm:pt modelId="{8CDBC6A9-B155-4E1D-909B-8C07CC46D98A}" type="pres">
      <dgm:prSet presAssocID="{280BF19A-7FE9-46E7-811D-2229723FDCA1}" presName="spaceRect" presStyleCnt="0"/>
      <dgm:spPr/>
    </dgm:pt>
    <dgm:pt modelId="{BCE52D98-CC6B-442E-B224-85A101A5A22F}" type="pres">
      <dgm:prSet presAssocID="{280BF19A-7FE9-46E7-811D-2229723FDCA1}" presName="parTx" presStyleLbl="revTx" presStyleIdx="0" presStyleCnt="3">
        <dgm:presLayoutVars>
          <dgm:chMax val="0"/>
          <dgm:chPref val="0"/>
        </dgm:presLayoutVars>
      </dgm:prSet>
      <dgm:spPr/>
    </dgm:pt>
    <dgm:pt modelId="{BA5C1EA8-6931-489E-AC5C-65ADB067E271}" type="pres">
      <dgm:prSet presAssocID="{BED10697-1522-414B-BD92-FEB3077C65A0}" presName="sibTrans" presStyleCnt="0"/>
      <dgm:spPr/>
    </dgm:pt>
    <dgm:pt modelId="{8195D2DA-4B11-4498-8453-5E4D807A1693}" type="pres">
      <dgm:prSet presAssocID="{F9F0EE1F-6462-41D7-AE68-EBFD51D21E7F}" presName="compNode" presStyleCnt="0"/>
      <dgm:spPr/>
    </dgm:pt>
    <dgm:pt modelId="{5A377189-14C7-40F0-9F61-B283C840F406}" type="pres">
      <dgm:prSet presAssocID="{F9F0EE1F-6462-41D7-AE68-EBFD51D21E7F}" presName="bgRect" presStyleLbl="bgShp" presStyleIdx="1" presStyleCnt="3"/>
      <dgm:spPr>
        <a:solidFill>
          <a:schemeClr val="accent1">
            <a:lumMod val="20000"/>
            <a:lumOff val="80000"/>
          </a:schemeClr>
        </a:solidFill>
      </dgm:spPr>
    </dgm:pt>
    <dgm:pt modelId="{58EBCF93-2B95-4C69-8FE1-1940C5A4881A}" type="pres">
      <dgm:prSet presAssocID="{F9F0EE1F-6462-41D7-AE68-EBFD51D21E7F}"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Meeting"/>
        </a:ext>
      </dgm:extLst>
    </dgm:pt>
    <dgm:pt modelId="{3CB16D15-BB39-4C7A-8373-3F26ED9D8CE9}" type="pres">
      <dgm:prSet presAssocID="{F9F0EE1F-6462-41D7-AE68-EBFD51D21E7F}" presName="spaceRect" presStyleCnt="0"/>
      <dgm:spPr/>
    </dgm:pt>
    <dgm:pt modelId="{F1A0D2ED-4E7B-4F3C-9A22-31A546CFCCFF}" type="pres">
      <dgm:prSet presAssocID="{F9F0EE1F-6462-41D7-AE68-EBFD51D21E7F}" presName="parTx" presStyleLbl="revTx" presStyleIdx="1" presStyleCnt="3">
        <dgm:presLayoutVars>
          <dgm:chMax val="0"/>
          <dgm:chPref val="0"/>
        </dgm:presLayoutVars>
      </dgm:prSet>
      <dgm:spPr/>
    </dgm:pt>
    <dgm:pt modelId="{C5392209-3304-4E7B-A3DA-5E66E5F447AA}" type="pres">
      <dgm:prSet presAssocID="{AFB7367E-0792-4A6E-9998-21508A4223D0}" presName="sibTrans" presStyleCnt="0"/>
      <dgm:spPr/>
    </dgm:pt>
    <dgm:pt modelId="{FEB5681D-7DC0-4817-9C58-2ADD1C732617}" type="pres">
      <dgm:prSet presAssocID="{42F9DC32-0E17-4001-8207-215A4A313770}" presName="compNode" presStyleCnt="0"/>
      <dgm:spPr/>
    </dgm:pt>
    <dgm:pt modelId="{96114F73-DD8D-4ECE-AB34-2AEB0E951E18}" type="pres">
      <dgm:prSet presAssocID="{42F9DC32-0E17-4001-8207-215A4A313770}" presName="bgRect" presStyleLbl="bgShp" presStyleIdx="2" presStyleCnt="3"/>
      <dgm:spPr>
        <a:solidFill>
          <a:schemeClr val="accent1">
            <a:lumMod val="20000"/>
            <a:lumOff val="80000"/>
          </a:schemeClr>
        </a:solidFill>
      </dgm:spPr>
    </dgm:pt>
    <dgm:pt modelId="{22263974-4274-4A27-B5AD-983182E44A17}" type="pres">
      <dgm:prSet presAssocID="{42F9DC32-0E17-4001-8207-215A4A313770}"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Warning"/>
        </a:ext>
      </dgm:extLst>
    </dgm:pt>
    <dgm:pt modelId="{57BB2BC6-FA32-4ED3-ADFF-2F0CC36EE91C}" type="pres">
      <dgm:prSet presAssocID="{42F9DC32-0E17-4001-8207-215A4A313770}" presName="spaceRect" presStyleCnt="0"/>
      <dgm:spPr/>
    </dgm:pt>
    <dgm:pt modelId="{22B70C8D-AF56-4612-8355-27485C502883}" type="pres">
      <dgm:prSet presAssocID="{42F9DC32-0E17-4001-8207-215A4A313770}" presName="parTx" presStyleLbl="revTx" presStyleIdx="2" presStyleCnt="3">
        <dgm:presLayoutVars>
          <dgm:chMax val="0"/>
          <dgm:chPref val="0"/>
        </dgm:presLayoutVars>
      </dgm:prSet>
      <dgm:spPr/>
    </dgm:pt>
  </dgm:ptLst>
  <dgm:cxnLst>
    <dgm:cxn modelId="{FB6DBC0F-A082-48E8-9171-5F34F50D0F8B}" type="presOf" srcId="{42F9DC32-0E17-4001-8207-215A4A313770}" destId="{22B70C8D-AF56-4612-8355-27485C502883}" srcOrd="0" destOrd="0" presId="urn:microsoft.com/office/officeart/2018/2/layout/IconVerticalSolidList"/>
    <dgm:cxn modelId="{7B8AC721-DA86-42B6-A055-A05D622165D7}" type="presOf" srcId="{6424AC36-0851-42F1-9165-DA8616E03633}" destId="{D1E9A157-C489-4D9C-B93C-BE23FA9600DF}" srcOrd="0" destOrd="0" presId="urn:microsoft.com/office/officeart/2018/2/layout/IconVerticalSolidList"/>
    <dgm:cxn modelId="{0322B52B-8B51-4064-B9AA-5B89BE00A832}" srcId="{6424AC36-0851-42F1-9165-DA8616E03633}" destId="{42F9DC32-0E17-4001-8207-215A4A313770}" srcOrd="2" destOrd="0" parTransId="{A6859CD2-DCAE-4A99-908D-FCF8A928E88A}" sibTransId="{7F21B66E-DE6A-43F6-AD32-51682EF8B21A}"/>
    <dgm:cxn modelId="{8E4B2D3B-1B94-47CE-8628-90EA65BDCBF8}" srcId="{6424AC36-0851-42F1-9165-DA8616E03633}" destId="{280BF19A-7FE9-46E7-811D-2229723FDCA1}" srcOrd="0" destOrd="0" parTransId="{ABA296B3-76C1-423A-982E-C9658A12D77E}" sibTransId="{BED10697-1522-414B-BD92-FEB3077C65A0}"/>
    <dgm:cxn modelId="{949A9378-539B-42E7-A3FC-EE16D5E3C67D}" type="presOf" srcId="{F9F0EE1F-6462-41D7-AE68-EBFD51D21E7F}" destId="{F1A0D2ED-4E7B-4F3C-9A22-31A546CFCCFF}" srcOrd="0" destOrd="0" presId="urn:microsoft.com/office/officeart/2018/2/layout/IconVerticalSolidList"/>
    <dgm:cxn modelId="{63CBB9DB-FE0F-4CA0-8D2D-0647D07F8BE4}" srcId="{6424AC36-0851-42F1-9165-DA8616E03633}" destId="{F9F0EE1F-6462-41D7-AE68-EBFD51D21E7F}" srcOrd="1" destOrd="0" parTransId="{F181880C-7047-4323-B762-B43DE1992ADC}" sibTransId="{AFB7367E-0792-4A6E-9998-21508A4223D0}"/>
    <dgm:cxn modelId="{F8188DEE-C57B-41AC-97FB-18681B6BBE3C}" type="presOf" srcId="{280BF19A-7FE9-46E7-811D-2229723FDCA1}" destId="{BCE52D98-CC6B-442E-B224-85A101A5A22F}" srcOrd="0" destOrd="0" presId="urn:microsoft.com/office/officeart/2018/2/layout/IconVerticalSolidList"/>
    <dgm:cxn modelId="{5DB69D3C-4AB6-4944-8F3E-30C743EF4F8C}" type="presParOf" srcId="{D1E9A157-C489-4D9C-B93C-BE23FA9600DF}" destId="{0A9D9FC8-3A6F-475F-A92B-87BC6A2138DD}" srcOrd="0" destOrd="0" presId="urn:microsoft.com/office/officeart/2018/2/layout/IconVerticalSolidList"/>
    <dgm:cxn modelId="{D8AACDA4-3E57-4B85-99A1-7A53E3924602}" type="presParOf" srcId="{0A9D9FC8-3A6F-475F-A92B-87BC6A2138DD}" destId="{0AFC2D23-F7CB-47E3-AE8A-867AD108AD7A}" srcOrd="0" destOrd="0" presId="urn:microsoft.com/office/officeart/2018/2/layout/IconVerticalSolidList"/>
    <dgm:cxn modelId="{6BF22860-DF06-48C9-A7BC-E3CDCAB2BAAE}" type="presParOf" srcId="{0A9D9FC8-3A6F-475F-A92B-87BC6A2138DD}" destId="{F9F92441-EF56-436D-99BA-B0B6324899D0}" srcOrd="1" destOrd="0" presId="urn:microsoft.com/office/officeart/2018/2/layout/IconVerticalSolidList"/>
    <dgm:cxn modelId="{3A35A72C-5B1E-4BC0-90A1-2EF9651ECD87}" type="presParOf" srcId="{0A9D9FC8-3A6F-475F-A92B-87BC6A2138DD}" destId="{8CDBC6A9-B155-4E1D-909B-8C07CC46D98A}" srcOrd="2" destOrd="0" presId="urn:microsoft.com/office/officeart/2018/2/layout/IconVerticalSolidList"/>
    <dgm:cxn modelId="{E7459F1C-3F32-4EA8-9079-2021AB08968C}" type="presParOf" srcId="{0A9D9FC8-3A6F-475F-A92B-87BC6A2138DD}" destId="{BCE52D98-CC6B-442E-B224-85A101A5A22F}" srcOrd="3" destOrd="0" presId="urn:microsoft.com/office/officeart/2018/2/layout/IconVerticalSolidList"/>
    <dgm:cxn modelId="{7F70434B-667C-4FB6-9DFA-8AEC14E37374}" type="presParOf" srcId="{D1E9A157-C489-4D9C-B93C-BE23FA9600DF}" destId="{BA5C1EA8-6931-489E-AC5C-65ADB067E271}" srcOrd="1" destOrd="0" presId="urn:microsoft.com/office/officeart/2018/2/layout/IconVerticalSolidList"/>
    <dgm:cxn modelId="{5010E898-7BAD-4BFD-9324-4261F6E9F8A5}" type="presParOf" srcId="{D1E9A157-C489-4D9C-B93C-BE23FA9600DF}" destId="{8195D2DA-4B11-4498-8453-5E4D807A1693}" srcOrd="2" destOrd="0" presId="urn:microsoft.com/office/officeart/2018/2/layout/IconVerticalSolidList"/>
    <dgm:cxn modelId="{98D5F827-4F6B-4290-8EAC-925EBE40CEF0}" type="presParOf" srcId="{8195D2DA-4B11-4498-8453-5E4D807A1693}" destId="{5A377189-14C7-40F0-9F61-B283C840F406}" srcOrd="0" destOrd="0" presId="urn:microsoft.com/office/officeart/2018/2/layout/IconVerticalSolidList"/>
    <dgm:cxn modelId="{18A0ADA8-CE60-49BD-9A90-9196D958B74A}" type="presParOf" srcId="{8195D2DA-4B11-4498-8453-5E4D807A1693}" destId="{58EBCF93-2B95-4C69-8FE1-1940C5A4881A}" srcOrd="1" destOrd="0" presId="urn:microsoft.com/office/officeart/2018/2/layout/IconVerticalSolidList"/>
    <dgm:cxn modelId="{4A5F36B1-A519-4ACA-AD0A-72E6E8BED40E}" type="presParOf" srcId="{8195D2DA-4B11-4498-8453-5E4D807A1693}" destId="{3CB16D15-BB39-4C7A-8373-3F26ED9D8CE9}" srcOrd="2" destOrd="0" presId="urn:microsoft.com/office/officeart/2018/2/layout/IconVerticalSolidList"/>
    <dgm:cxn modelId="{476957D1-CFF2-4A41-AB67-0C919C474436}" type="presParOf" srcId="{8195D2DA-4B11-4498-8453-5E4D807A1693}" destId="{F1A0D2ED-4E7B-4F3C-9A22-31A546CFCCFF}" srcOrd="3" destOrd="0" presId="urn:microsoft.com/office/officeart/2018/2/layout/IconVerticalSolidList"/>
    <dgm:cxn modelId="{988F679F-8393-4100-B2AF-D05EEB2F2DEC}" type="presParOf" srcId="{D1E9A157-C489-4D9C-B93C-BE23FA9600DF}" destId="{C5392209-3304-4E7B-A3DA-5E66E5F447AA}" srcOrd="3" destOrd="0" presId="urn:microsoft.com/office/officeart/2018/2/layout/IconVerticalSolidList"/>
    <dgm:cxn modelId="{9A478D19-5A53-4901-B009-700CACE269E9}" type="presParOf" srcId="{D1E9A157-C489-4D9C-B93C-BE23FA9600DF}" destId="{FEB5681D-7DC0-4817-9C58-2ADD1C732617}" srcOrd="4" destOrd="0" presId="urn:microsoft.com/office/officeart/2018/2/layout/IconVerticalSolidList"/>
    <dgm:cxn modelId="{B617466B-1C8D-4598-BD11-1E31BDE47174}" type="presParOf" srcId="{FEB5681D-7DC0-4817-9C58-2ADD1C732617}" destId="{96114F73-DD8D-4ECE-AB34-2AEB0E951E18}" srcOrd="0" destOrd="0" presId="urn:microsoft.com/office/officeart/2018/2/layout/IconVerticalSolidList"/>
    <dgm:cxn modelId="{BE89732F-468D-44E5-9758-99E5F9086FDB}" type="presParOf" srcId="{FEB5681D-7DC0-4817-9C58-2ADD1C732617}" destId="{22263974-4274-4A27-B5AD-983182E44A17}" srcOrd="1" destOrd="0" presId="urn:microsoft.com/office/officeart/2018/2/layout/IconVerticalSolidList"/>
    <dgm:cxn modelId="{D2F3EE5C-3AA1-434F-9BCF-491A8CEE168F}" type="presParOf" srcId="{FEB5681D-7DC0-4817-9C58-2ADD1C732617}" destId="{57BB2BC6-FA32-4ED3-ADFF-2F0CC36EE91C}" srcOrd="2" destOrd="0" presId="urn:microsoft.com/office/officeart/2018/2/layout/IconVerticalSolidList"/>
    <dgm:cxn modelId="{23FC98F5-DFB8-43AC-8347-975299B91E5F}" type="presParOf" srcId="{FEB5681D-7DC0-4817-9C58-2ADD1C732617}" destId="{22B70C8D-AF56-4612-8355-27485C50288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7E64527-3F91-4B7C-A1CD-DE863E24587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2C8E36F-ABBF-4332-AB77-FFDA4D8FD46B}">
      <dgm:prSet custT="1"/>
      <dgm:spPr/>
      <dgm:t>
        <a:bodyPr/>
        <a:lstStyle/>
        <a:p>
          <a:r>
            <a:rPr lang="en-GB" sz="1800" dirty="0"/>
            <a:t>Adaptive management - description</a:t>
          </a:r>
          <a:endParaRPr lang="en-US" sz="1800" dirty="0"/>
        </a:p>
      </dgm:t>
    </dgm:pt>
    <dgm:pt modelId="{1D1BB44F-9720-4456-90B3-8A32DC93561C}" type="parTrans" cxnId="{A5D6AF0F-F903-4077-8545-A55C9A30C2B2}">
      <dgm:prSet/>
      <dgm:spPr/>
      <dgm:t>
        <a:bodyPr/>
        <a:lstStyle/>
        <a:p>
          <a:endParaRPr lang="en-US" sz="1800"/>
        </a:p>
      </dgm:t>
    </dgm:pt>
    <dgm:pt modelId="{8BC9B5F4-09AC-4ED6-9A2F-2210D0FC6A99}" type="sibTrans" cxnId="{A5D6AF0F-F903-4077-8545-A55C9A30C2B2}">
      <dgm:prSet/>
      <dgm:spPr/>
      <dgm:t>
        <a:bodyPr/>
        <a:lstStyle/>
        <a:p>
          <a:endParaRPr lang="en-US" sz="1800"/>
        </a:p>
      </dgm:t>
    </dgm:pt>
    <dgm:pt modelId="{6C699483-A7D9-47C6-91E3-237ABEF973B8}">
      <dgm:prSet custT="1"/>
      <dgm:spPr/>
      <dgm:t>
        <a:bodyPr/>
        <a:lstStyle/>
        <a:p>
          <a:r>
            <a:rPr lang="en-GB" sz="1800" dirty="0"/>
            <a:t>Adaptive management - implementation</a:t>
          </a:r>
        </a:p>
      </dgm:t>
    </dgm:pt>
    <dgm:pt modelId="{7EF60478-94C9-488E-8089-4BB6B33C74C4}" type="parTrans" cxnId="{9B644429-1E1C-4F7C-961F-D76F05E19EBF}">
      <dgm:prSet/>
      <dgm:spPr/>
      <dgm:t>
        <a:bodyPr/>
        <a:lstStyle/>
        <a:p>
          <a:endParaRPr lang="en-GB"/>
        </a:p>
      </dgm:t>
    </dgm:pt>
    <dgm:pt modelId="{CF6C58B0-60D2-4364-891F-E664A548CEBB}" type="sibTrans" cxnId="{9B644429-1E1C-4F7C-961F-D76F05E19EBF}">
      <dgm:prSet/>
      <dgm:spPr/>
      <dgm:t>
        <a:bodyPr/>
        <a:lstStyle/>
        <a:p>
          <a:endParaRPr lang="en-GB"/>
        </a:p>
      </dgm:t>
    </dgm:pt>
    <dgm:pt modelId="{BAA068E5-EF01-4C48-B467-9C9998DD2375}">
      <dgm:prSet custT="1"/>
      <dgm:spPr/>
      <dgm:t>
        <a:bodyPr/>
        <a:lstStyle/>
        <a:p>
          <a:r>
            <a:rPr lang="en-GB" sz="1600" dirty="0"/>
            <a:t>Implement adaptive management approaches within management systems – considering various possible climate scenarios, then iteration and continual improvement </a:t>
          </a:r>
        </a:p>
      </dgm:t>
    </dgm:pt>
    <dgm:pt modelId="{C32F86C8-F9B1-4FD9-8F18-01CB49986391}" type="parTrans" cxnId="{29979236-2BE3-4F0C-AA32-803EC53D911C}">
      <dgm:prSet/>
      <dgm:spPr/>
      <dgm:t>
        <a:bodyPr/>
        <a:lstStyle/>
        <a:p>
          <a:endParaRPr lang="en-GB"/>
        </a:p>
      </dgm:t>
    </dgm:pt>
    <dgm:pt modelId="{EC8C2F19-952E-48CE-BD29-F9E2440D7F51}" type="sibTrans" cxnId="{29979236-2BE3-4F0C-AA32-803EC53D911C}">
      <dgm:prSet/>
      <dgm:spPr/>
      <dgm:t>
        <a:bodyPr/>
        <a:lstStyle/>
        <a:p>
          <a:endParaRPr lang="en-GB"/>
        </a:p>
      </dgm:t>
    </dgm:pt>
    <dgm:pt modelId="{139147E6-2B0C-49B3-A71A-7CB5F13FB875}">
      <dgm:prSet custT="1"/>
      <dgm:spPr/>
      <dgm:t>
        <a:bodyPr/>
        <a:lstStyle/>
        <a:p>
          <a:r>
            <a:rPr lang="en-GB" sz="1600" dirty="0"/>
            <a:t>The process of iteratively planning, implementing and modifying strategies for managing resources in the face of uncertainty and change</a:t>
          </a:r>
          <a:endParaRPr lang="en-US" sz="1600" dirty="0"/>
        </a:p>
      </dgm:t>
    </dgm:pt>
    <dgm:pt modelId="{0E17D4FF-642D-4CD8-B81D-4340860108CB}" type="parTrans" cxnId="{EAC60B20-8FE5-449A-8C24-1FCF34199583}">
      <dgm:prSet/>
      <dgm:spPr/>
      <dgm:t>
        <a:bodyPr/>
        <a:lstStyle/>
        <a:p>
          <a:endParaRPr lang="en-GB"/>
        </a:p>
      </dgm:t>
    </dgm:pt>
    <dgm:pt modelId="{255F66BD-0EC1-48AC-83F8-811C3FA860E0}" type="sibTrans" cxnId="{EAC60B20-8FE5-449A-8C24-1FCF34199583}">
      <dgm:prSet/>
      <dgm:spPr/>
      <dgm:t>
        <a:bodyPr/>
        <a:lstStyle/>
        <a:p>
          <a:endParaRPr lang="en-GB"/>
        </a:p>
      </dgm:t>
    </dgm:pt>
    <dgm:pt modelId="{B255774A-14C3-41CB-BE0A-DD50C2CA8411}">
      <dgm:prSet custT="1"/>
      <dgm:spPr/>
      <dgm:t>
        <a:bodyPr/>
        <a:lstStyle/>
        <a:p>
          <a:r>
            <a:rPr lang="en-GB" sz="1800" dirty="0"/>
            <a:t>Management systems</a:t>
          </a:r>
        </a:p>
      </dgm:t>
    </dgm:pt>
    <dgm:pt modelId="{1529CFB9-DD19-44A9-B8AE-4A616E8B70B0}" type="parTrans" cxnId="{82AEC579-7D99-4650-86A1-89B98A5255C1}">
      <dgm:prSet/>
      <dgm:spPr/>
      <dgm:t>
        <a:bodyPr/>
        <a:lstStyle/>
        <a:p>
          <a:endParaRPr lang="en-GB"/>
        </a:p>
      </dgm:t>
    </dgm:pt>
    <dgm:pt modelId="{37194367-B596-4040-B5C0-9F190E060ED2}" type="sibTrans" cxnId="{82AEC579-7D99-4650-86A1-89B98A5255C1}">
      <dgm:prSet/>
      <dgm:spPr/>
      <dgm:t>
        <a:bodyPr/>
        <a:lstStyle/>
        <a:p>
          <a:endParaRPr lang="en-GB"/>
        </a:p>
      </dgm:t>
    </dgm:pt>
    <dgm:pt modelId="{11561D4B-3400-4A22-8DAC-6241B551AB6C}">
      <dgm:prSet custT="1"/>
      <dgm:spPr/>
      <dgm:t>
        <a:bodyPr/>
        <a:lstStyle/>
        <a:p>
          <a:r>
            <a:rPr lang="en-GB" sz="1600" dirty="0"/>
            <a:t>Climate adaptation is a ‘thread’ which runs throughout management systems</a:t>
          </a:r>
        </a:p>
      </dgm:t>
    </dgm:pt>
    <dgm:pt modelId="{95C7EF9E-7C88-422B-BEE5-990ED62E59BA}" type="parTrans" cxnId="{C9686DFC-00BA-4BE1-B1A4-2A476F411F8A}">
      <dgm:prSet/>
      <dgm:spPr/>
      <dgm:t>
        <a:bodyPr/>
        <a:lstStyle/>
        <a:p>
          <a:endParaRPr lang="en-GB"/>
        </a:p>
      </dgm:t>
    </dgm:pt>
    <dgm:pt modelId="{582A682C-B2C1-445D-A151-A7A38FFF98B8}" type="sibTrans" cxnId="{C9686DFC-00BA-4BE1-B1A4-2A476F411F8A}">
      <dgm:prSet/>
      <dgm:spPr/>
      <dgm:t>
        <a:bodyPr/>
        <a:lstStyle/>
        <a:p>
          <a:endParaRPr lang="en-GB"/>
        </a:p>
      </dgm:t>
    </dgm:pt>
    <dgm:pt modelId="{0B92CE84-3C79-4FCF-8132-7384E3CE8E59}">
      <dgm:prSet custT="1"/>
      <dgm:spPr/>
      <dgm:t>
        <a:bodyPr/>
        <a:lstStyle/>
        <a:p>
          <a:r>
            <a:rPr lang="en-GB" sz="1600" dirty="0"/>
            <a:t>i.e. Plan-Do-Check-Act cycle to deliver continuous improvement</a:t>
          </a:r>
        </a:p>
      </dgm:t>
    </dgm:pt>
    <dgm:pt modelId="{EC1DF14C-F99D-447D-815C-426C845E88A2}" type="parTrans" cxnId="{A50F7028-75AE-439C-BE3F-225A7A948D59}">
      <dgm:prSet/>
      <dgm:spPr/>
      <dgm:t>
        <a:bodyPr/>
        <a:lstStyle/>
        <a:p>
          <a:endParaRPr lang="en-GB"/>
        </a:p>
      </dgm:t>
    </dgm:pt>
    <dgm:pt modelId="{37E0B4E6-FACE-451F-9D16-69916C94536F}" type="sibTrans" cxnId="{A50F7028-75AE-439C-BE3F-225A7A948D59}">
      <dgm:prSet/>
      <dgm:spPr/>
      <dgm:t>
        <a:bodyPr/>
        <a:lstStyle/>
        <a:p>
          <a:endParaRPr lang="en-GB"/>
        </a:p>
      </dgm:t>
    </dgm:pt>
    <dgm:pt modelId="{BAD40617-1E6A-4C10-B85E-6799358F123B}">
      <dgm:prSet custT="1"/>
      <dgm:spPr/>
      <dgm:t>
        <a:bodyPr/>
        <a:lstStyle/>
        <a:p>
          <a:endParaRPr lang="en-GB" sz="1800" dirty="0"/>
        </a:p>
      </dgm:t>
    </dgm:pt>
    <dgm:pt modelId="{911909AD-6F58-47B4-A9E9-9895D4E1940C}" type="parTrans" cxnId="{B5FA79F9-0D70-4498-A9F5-041AE9C42674}">
      <dgm:prSet/>
      <dgm:spPr/>
      <dgm:t>
        <a:bodyPr/>
        <a:lstStyle/>
        <a:p>
          <a:endParaRPr lang="en-GB"/>
        </a:p>
      </dgm:t>
    </dgm:pt>
    <dgm:pt modelId="{AB41AA10-7862-40D8-8BE4-2AE55C6BC596}" type="sibTrans" cxnId="{B5FA79F9-0D70-4498-A9F5-041AE9C42674}">
      <dgm:prSet/>
      <dgm:spPr/>
      <dgm:t>
        <a:bodyPr/>
        <a:lstStyle/>
        <a:p>
          <a:endParaRPr lang="en-GB"/>
        </a:p>
      </dgm:t>
    </dgm:pt>
    <dgm:pt modelId="{F37E7142-4061-4004-AF53-7C5CDF2A7BA3}">
      <dgm:prSet custT="1"/>
      <dgm:spPr/>
      <dgm:t>
        <a:bodyPr/>
        <a:lstStyle/>
        <a:p>
          <a:r>
            <a:rPr lang="en-GB" sz="1600" dirty="0"/>
            <a:t>Commitment to adapt</a:t>
          </a:r>
        </a:p>
      </dgm:t>
    </dgm:pt>
    <dgm:pt modelId="{98E01CFA-2690-48D2-AC27-20F7AC3776DE}" type="parTrans" cxnId="{E111AA8C-E28D-4A56-BD01-6C40D1A5F6FE}">
      <dgm:prSet/>
      <dgm:spPr/>
      <dgm:t>
        <a:bodyPr/>
        <a:lstStyle/>
        <a:p>
          <a:endParaRPr lang="en-GB"/>
        </a:p>
      </dgm:t>
    </dgm:pt>
    <dgm:pt modelId="{95A3477B-3D0A-4DC0-947A-CB8BB401BB60}" type="sibTrans" cxnId="{E111AA8C-E28D-4A56-BD01-6C40D1A5F6FE}">
      <dgm:prSet/>
      <dgm:spPr/>
      <dgm:t>
        <a:bodyPr/>
        <a:lstStyle/>
        <a:p>
          <a:endParaRPr lang="en-GB"/>
        </a:p>
      </dgm:t>
    </dgm:pt>
    <dgm:pt modelId="{6A07E505-79D3-40C0-9309-DEDD4AEEDD7B}">
      <dgm:prSet custT="1"/>
      <dgm:spPr/>
      <dgm:t>
        <a:bodyPr/>
        <a:lstStyle/>
        <a:p>
          <a:r>
            <a:rPr lang="en-GB" sz="1600" dirty="0"/>
            <a:t>Keep risk assessments up to date with the best current knowledge of present + future projected climate conditions</a:t>
          </a:r>
        </a:p>
      </dgm:t>
    </dgm:pt>
    <dgm:pt modelId="{9B810528-A80D-42EC-9895-1A54CD585163}" type="parTrans" cxnId="{1D7ADC38-02C4-42FC-9B8B-374483F314A7}">
      <dgm:prSet/>
      <dgm:spPr/>
      <dgm:t>
        <a:bodyPr/>
        <a:lstStyle/>
        <a:p>
          <a:endParaRPr lang="en-GB"/>
        </a:p>
      </dgm:t>
    </dgm:pt>
    <dgm:pt modelId="{C9379E2D-373E-41ED-8879-DE8E46A4E017}" type="sibTrans" cxnId="{1D7ADC38-02C4-42FC-9B8B-374483F314A7}">
      <dgm:prSet/>
      <dgm:spPr/>
      <dgm:t>
        <a:bodyPr/>
        <a:lstStyle/>
        <a:p>
          <a:endParaRPr lang="en-GB"/>
        </a:p>
      </dgm:t>
    </dgm:pt>
    <dgm:pt modelId="{786A7B91-3DD6-4E6F-ABFC-9E98FC7C485E}">
      <dgm:prSet custT="1"/>
      <dgm:spPr/>
      <dgm:t>
        <a:bodyPr/>
        <a:lstStyle/>
        <a:p>
          <a:r>
            <a:rPr lang="en-GB" sz="1600" dirty="0"/>
            <a:t>Consider risk reduction measures and develop an improvement plan</a:t>
          </a:r>
        </a:p>
      </dgm:t>
    </dgm:pt>
    <dgm:pt modelId="{1544E1FB-DDD2-476D-9DBB-08A257E0B574}" type="parTrans" cxnId="{B1C5D7B7-CAC5-4A17-9C8C-681BDE66D0CF}">
      <dgm:prSet/>
      <dgm:spPr/>
      <dgm:t>
        <a:bodyPr/>
        <a:lstStyle/>
        <a:p>
          <a:endParaRPr lang="en-GB"/>
        </a:p>
      </dgm:t>
    </dgm:pt>
    <dgm:pt modelId="{A1CBC468-8D25-4F32-9636-52552EF7B66C}" type="sibTrans" cxnId="{B1C5D7B7-CAC5-4A17-9C8C-681BDE66D0CF}">
      <dgm:prSet/>
      <dgm:spPr/>
      <dgm:t>
        <a:bodyPr/>
        <a:lstStyle/>
        <a:p>
          <a:endParaRPr lang="en-GB"/>
        </a:p>
      </dgm:t>
    </dgm:pt>
    <dgm:pt modelId="{4D43F58D-3AB0-4756-ABFE-39D5776B99ED}">
      <dgm:prSet custT="1"/>
      <dgm:spPr/>
      <dgm:t>
        <a:bodyPr/>
        <a:lstStyle/>
        <a:p>
          <a:r>
            <a:rPr lang="en-GB" sz="1600" dirty="0"/>
            <a:t>Monitor Natech relevant information &amp; performance indicators </a:t>
          </a:r>
        </a:p>
      </dgm:t>
    </dgm:pt>
    <dgm:pt modelId="{65C501F1-E3CE-4B4F-8D36-CA1DF979702B}" type="parTrans" cxnId="{4316B527-80FA-48A9-BA16-CD03B442B716}">
      <dgm:prSet/>
      <dgm:spPr/>
      <dgm:t>
        <a:bodyPr/>
        <a:lstStyle/>
        <a:p>
          <a:endParaRPr lang="en-GB"/>
        </a:p>
      </dgm:t>
    </dgm:pt>
    <dgm:pt modelId="{D2B5B7D2-BC66-4C39-B600-656C223C2BB5}" type="sibTrans" cxnId="{4316B527-80FA-48A9-BA16-CD03B442B716}">
      <dgm:prSet/>
      <dgm:spPr/>
      <dgm:t>
        <a:bodyPr/>
        <a:lstStyle/>
        <a:p>
          <a:endParaRPr lang="en-GB"/>
        </a:p>
      </dgm:t>
    </dgm:pt>
    <dgm:pt modelId="{BB5C86A6-A86E-40E0-9608-2E6BCC25822B}">
      <dgm:prSet custT="1"/>
      <dgm:spPr/>
      <dgm:t>
        <a:bodyPr/>
        <a:lstStyle/>
        <a:p>
          <a:r>
            <a:rPr lang="en-GB" sz="1600" dirty="0"/>
            <a:t>Periodic review and revision of risk assessments, improvement plans and adequacy of the management system</a:t>
          </a:r>
        </a:p>
      </dgm:t>
    </dgm:pt>
    <dgm:pt modelId="{A3223B0B-93D8-4761-93E6-6425A29FBDBB}" type="parTrans" cxnId="{8F5CE7C8-F625-4648-9F71-0EEA94027DBA}">
      <dgm:prSet/>
      <dgm:spPr/>
      <dgm:t>
        <a:bodyPr/>
        <a:lstStyle/>
        <a:p>
          <a:endParaRPr lang="en-GB"/>
        </a:p>
      </dgm:t>
    </dgm:pt>
    <dgm:pt modelId="{ADB39996-6EBE-4333-B0F5-F545E2F152B9}" type="sibTrans" cxnId="{8F5CE7C8-F625-4648-9F71-0EEA94027DBA}">
      <dgm:prSet/>
      <dgm:spPr/>
      <dgm:t>
        <a:bodyPr/>
        <a:lstStyle/>
        <a:p>
          <a:endParaRPr lang="en-GB"/>
        </a:p>
      </dgm:t>
    </dgm:pt>
    <dgm:pt modelId="{E5BCE237-06D6-4DC1-80EE-642C71F37F76}">
      <dgm:prSet custT="1"/>
      <dgm:spPr/>
      <dgm:t>
        <a:bodyPr/>
        <a:lstStyle/>
        <a:p>
          <a:endParaRPr lang="en-GB" sz="1800" dirty="0"/>
        </a:p>
      </dgm:t>
    </dgm:pt>
    <dgm:pt modelId="{2E0481F1-7A47-4216-ADDB-AA725B98743E}" type="parTrans" cxnId="{BB1DB396-F70D-4A96-B3C9-2EBF857DFEED}">
      <dgm:prSet/>
      <dgm:spPr/>
      <dgm:t>
        <a:bodyPr/>
        <a:lstStyle/>
        <a:p>
          <a:endParaRPr lang="en-GB"/>
        </a:p>
      </dgm:t>
    </dgm:pt>
    <dgm:pt modelId="{B33709AE-5889-4DC0-90A7-74A0D1A833C9}" type="sibTrans" cxnId="{BB1DB396-F70D-4A96-B3C9-2EBF857DFEED}">
      <dgm:prSet/>
      <dgm:spPr/>
      <dgm:t>
        <a:bodyPr/>
        <a:lstStyle/>
        <a:p>
          <a:endParaRPr lang="en-GB"/>
        </a:p>
      </dgm:t>
    </dgm:pt>
    <dgm:pt modelId="{E2FA2669-C4AC-42E3-AF79-09B95560932F}" type="pres">
      <dgm:prSet presAssocID="{17E64527-3F91-4B7C-A1CD-DE863E245873}" presName="linear" presStyleCnt="0">
        <dgm:presLayoutVars>
          <dgm:dir/>
          <dgm:animLvl val="lvl"/>
          <dgm:resizeHandles val="exact"/>
        </dgm:presLayoutVars>
      </dgm:prSet>
      <dgm:spPr/>
    </dgm:pt>
    <dgm:pt modelId="{C5A1225B-E327-4783-A20F-910C08F4738B}" type="pres">
      <dgm:prSet presAssocID="{92C8E36F-ABBF-4332-AB77-FFDA4D8FD46B}" presName="parentLin" presStyleCnt="0"/>
      <dgm:spPr/>
    </dgm:pt>
    <dgm:pt modelId="{CAD4259F-6F7A-4902-86C0-DF7797D3814A}" type="pres">
      <dgm:prSet presAssocID="{92C8E36F-ABBF-4332-AB77-FFDA4D8FD46B}" presName="parentLeftMargin" presStyleLbl="node1" presStyleIdx="0" presStyleCnt="3"/>
      <dgm:spPr/>
    </dgm:pt>
    <dgm:pt modelId="{42EDAD1F-9550-45DA-A255-A74B733882F8}" type="pres">
      <dgm:prSet presAssocID="{92C8E36F-ABBF-4332-AB77-FFDA4D8FD46B}" presName="parentText" presStyleLbl="node1" presStyleIdx="0" presStyleCnt="3" custScaleX="96624">
        <dgm:presLayoutVars>
          <dgm:chMax val="0"/>
          <dgm:bulletEnabled val="1"/>
        </dgm:presLayoutVars>
      </dgm:prSet>
      <dgm:spPr/>
    </dgm:pt>
    <dgm:pt modelId="{817ECBD3-4496-4BF5-9B23-9CAAA78BB00E}" type="pres">
      <dgm:prSet presAssocID="{92C8E36F-ABBF-4332-AB77-FFDA4D8FD46B}" presName="negativeSpace" presStyleCnt="0"/>
      <dgm:spPr/>
    </dgm:pt>
    <dgm:pt modelId="{3211135E-474E-466A-8B3F-05B35FCBD85A}" type="pres">
      <dgm:prSet presAssocID="{92C8E36F-ABBF-4332-AB77-FFDA4D8FD46B}" presName="childText" presStyleLbl="conFgAcc1" presStyleIdx="0" presStyleCnt="3" custScaleY="81251">
        <dgm:presLayoutVars>
          <dgm:bulletEnabled val="1"/>
        </dgm:presLayoutVars>
      </dgm:prSet>
      <dgm:spPr/>
    </dgm:pt>
    <dgm:pt modelId="{FF9C4AE8-6317-4528-A684-591AFF67693B}" type="pres">
      <dgm:prSet presAssocID="{8BC9B5F4-09AC-4ED6-9A2F-2210D0FC6A99}" presName="spaceBetweenRectangles" presStyleCnt="0"/>
      <dgm:spPr/>
    </dgm:pt>
    <dgm:pt modelId="{687F8249-BF74-4D10-B34B-0FD5193C21D9}" type="pres">
      <dgm:prSet presAssocID="{6C699483-A7D9-47C6-91E3-237ABEF973B8}" presName="parentLin" presStyleCnt="0"/>
      <dgm:spPr/>
    </dgm:pt>
    <dgm:pt modelId="{CEE2A7C7-9D36-4068-A9BD-549159D5EF55}" type="pres">
      <dgm:prSet presAssocID="{6C699483-A7D9-47C6-91E3-237ABEF973B8}" presName="parentLeftMargin" presStyleLbl="node1" presStyleIdx="0" presStyleCnt="3"/>
      <dgm:spPr/>
    </dgm:pt>
    <dgm:pt modelId="{CAFF5318-C35D-42DD-878F-36854811D720}" type="pres">
      <dgm:prSet presAssocID="{6C699483-A7D9-47C6-91E3-237ABEF973B8}" presName="parentText" presStyleLbl="node1" presStyleIdx="1" presStyleCnt="3">
        <dgm:presLayoutVars>
          <dgm:chMax val="0"/>
          <dgm:bulletEnabled val="1"/>
        </dgm:presLayoutVars>
      </dgm:prSet>
      <dgm:spPr/>
    </dgm:pt>
    <dgm:pt modelId="{EDC117C3-F843-483B-87BD-DBFFA6FA61CF}" type="pres">
      <dgm:prSet presAssocID="{6C699483-A7D9-47C6-91E3-237ABEF973B8}" presName="negativeSpace" presStyleCnt="0"/>
      <dgm:spPr/>
    </dgm:pt>
    <dgm:pt modelId="{9F30E516-92B5-4E6C-9889-4EF4985DD7DB}" type="pres">
      <dgm:prSet presAssocID="{6C699483-A7D9-47C6-91E3-237ABEF973B8}" presName="childText" presStyleLbl="conFgAcc1" presStyleIdx="1" presStyleCnt="3" custScaleY="88935" custLinFactY="120" custLinFactNeighborX="-2008" custLinFactNeighborY="100000">
        <dgm:presLayoutVars>
          <dgm:bulletEnabled val="1"/>
        </dgm:presLayoutVars>
      </dgm:prSet>
      <dgm:spPr/>
    </dgm:pt>
    <dgm:pt modelId="{F03D4437-34EB-4ACB-A1A3-D5524ACA2E01}" type="pres">
      <dgm:prSet presAssocID="{CF6C58B0-60D2-4364-891F-E664A548CEBB}" presName="spaceBetweenRectangles" presStyleCnt="0"/>
      <dgm:spPr/>
    </dgm:pt>
    <dgm:pt modelId="{C87C2EF2-67CC-4D38-8D9C-316E4FB90208}" type="pres">
      <dgm:prSet presAssocID="{B255774A-14C3-41CB-BE0A-DD50C2CA8411}" presName="parentLin" presStyleCnt="0"/>
      <dgm:spPr/>
    </dgm:pt>
    <dgm:pt modelId="{82678781-DFA0-47E4-ACA0-6641B10404F1}" type="pres">
      <dgm:prSet presAssocID="{B255774A-14C3-41CB-BE0A-DD50C2CA8411}" presName="parentLeftMargin" presStyleLbl="node1" presStyleIdx="1" presStyleCnt="3"/>
      <dgm:spPr/>
    </dgm:pt>
    <dgm:pt modelId="{32084CF8-D344-4F4A-98CD-94B2712FC1EE}" type="pres">
      <dgm:prSet presAssocID="{B255774A-14C3-41CB-BE0A-DD50C2CA8411}" presName="parentText" presStyleLbl="node1" presStyleIdx="2" presStyleCnt="3" custLinFactNeighborX="12118" custLinFactNeighborY="15426">
        <dgm:presLayoutVars>
          <dgm:chMax val="0"/>
          <dgm:bulletEnabled val="1"/>
        </dgm:presLayoutVars>
      </dgm:prSet>
      <dgm:spPr/>
    </dgm:pt>
    <dgm:pt modelId="{8D2F47C4-1604-445B-B9EF-5FABE2C54C01}" type="pres">
      <dgm:prSet presAssocID="{B255774A-14C3-41CB-BE0A-DD50C2CA8411}" presName="negativeSpace" presStyleCnt="0"/>
      <dgm:spPr/>
    </dgm:pt>
    <dgm:pt modelId="{4A9573FC-7527-4616-B34D-054B6309633C}" type="pres">
      <dgm:prSet presAssocID="{B255774A-14C3-41CB-BE0A-DD50C2CA8411}" presName="childText" presStyleLbl="conFgAcc1" presStyleIdx="2" presStyleCnt="3" custScaleY="91279" custLinFactNeighborY="53495">
        <dgm:presLayoutVars>
          <dgm:bulletEnabled val="1"/>
        </dgm:presLayoutVars>
      </dgm:prSet>
      <dgm:spPr/>
    </dgm:pt>
  </dgm:ptLst>
  <dgm:cxnLst>
    <dgm:cxn modelId="{3DCB6E05-562A-473F-A8B5-974F5A9C770D}" type="presOf" srcId="{6A07E505-79D3-40C0-9309-DEDD4AEEDD7B}" destId="{9F30E516-92B5-4E6C-9889-4EF4985DD7DB}" srcOrd="0" destOrd="2" presId="urn:microsoft.com/office/officeart/2005/8/layout/list1"/>
    <dgm:cxn modelId="{8EF30009-C150-455A-9241-C07F86BE04F3}" type="presOf" srcId="{B255774A-14C3-41CB-BE0A-DD50C2CA8411}" destId="{32084CF8-D344-4F4A-98CD-94B2712FC1EE}" srcOrd="1" destOrd="0" presId="urn:microsoft.com/office/officeart/2005/8/layout/list1"/>
    <dgm:cxn modelId="{55DCF90C-8DF4-4A2D-8072-900C43E08E3C}" type="presOf" srcId="{17E64527-3F91-4B7C-A1CD-DE863E245873}" destId="{E2FA2669-C4AC-42E3-AF79-09B95560932F}" srcOrd="0" destOrd="0" presId="urn:microsoft.com/office/officeart/2005/8/layout/list1"/>
    <dgm:cxn modelId="{A5D6AF0F-F903-4077-8545-A55C9A30C2B2}" srcId="{17E64527-3F91-4B7C-A1CD-DE863E245873}" destId="{92C8E36F-ABBF-4332-AB77-FFDA4D8FD46B}" srcOrd="0" destOrd="0" parTransId="{1D1BB44F-9720-4456-90B3-8A32DC93561C}" sibTransId="{8BC9B5F4-09AC-4ED6-9A2F-2210D0FC6A99}"/>
    <dgm:cxn modelId="{31141918-3E27-41F4-AA77-81DDBDCD1DA5}" type="presOf" srcId="{6C699483-A7D9-47C6-91E3-237ABEF973B8}" destId="{CAFF5318-C35D-42DD-878F-36854811D720}" srcOrd="1" destOrd="0" presId="urn:microsoft.com/office/officeart/2005/8/layout/list1"/>
    <dgm:cxn modelId="{379C3318-42A7-4B72-94D4-2A0A717E00DE}" type="presOf" srcId="{139147E6-2B0C-49B3-A71A-7CB5F13FB875}" destId="{3211135E-474E-466A-8B3F-05B35FCBD85A}" srcOrd="0" destOrd="0" presId="urn:microsoft.com/office/officeart/2005/8/layout/list1"/>
    <dgm:cxn modelId="{EAC60B20-8FE5-449A-8C24-1FCF34199583}" srcId="{92C8E36F-ABBF-4332-AB77-FFDA4D8FD46B}" destId="{139147E6-2B0C-49B3-A71A-7CB5F13FB875}" srcOrd="0" destOrd="0" parTransId="{0E17D4FF-642D-4CD8-B81D-4340860108CB}" sibTransId="{255F66BD-0EC1-48AC-83F8-811C3FA860E0}"/>
    <dgm:cxn modelId="{4316B527-80FA-48A9-BA16-CD03B442B716}" srcId="{BAA068E5-EF01-4C48-B467-9C9998DD2375}" destId="{4D43F58D-3AB0-4756-ABFE-39D5776B99ED}" srcOrd="3" destOrd="0" parTransId="{65C501F1-E3CE-4B4F-8D36-CA1DF979702B}" sibTransId="{D2B5B7D2-BC66-4C39-B600-656C223C2BB5}"/>
    <dgm:cxn modelId="{A50F7028-75AE-439C-BE3F-225A7A948D59}" srcId="{139147E6-2B0C-49B3-A71A-7CB5F13FB875}" destId="{0B92CE84-3C79-4FCF-8132-7384E3CE8E59}" srcOrd="0" destOrd="0" parTransId="{EC1DF14C-F99D-447D-815C-426C845E88A2}" sibTransId="{37E0B4E6-FACE-451F-9D16-69916C94536F}"/>
    <dgm:cxn modelId="{9B644429-1E1C-4F7C-961F-D76F05E19EBF}" srcId="{17E64527-3F91-4B7C-A1CD-DE863E245873}" destId="{6C699483-A7D9-47C6-91E3-237ABEF973B8}" srcOrd="1" destOrd="0" parTransId="{7EF60478-94C9-488E-8089-4BB6B33C74C4}" sibTransId="{CF6C58B0-60D2-4364-891F-E664A548CEBB}"/>
    <dgm:cxn modelId="{BAC2692B-71A7-4242-8E7A-881435E9DB73}" type="presOf" srcId="{4D43F58D-3AB0-4756-ABFE-39D5776B99ED}" destId="{9F30E516-92B5-4E6C-9889-4EF4985DD7DB}" srcOrd="0" destOrd="4" presId="urn:microsoft.com/office/officeart/2005/8/layout/list1"/>
    <dgm:cxn modelId="{29979236-2BE3-4F0C-AA32-803EC53D911C}" srcId="{6C699483-A7D9-47C6-91E3-237ABEF973B8}" destId="{BAA068E5-EF01-4C48-B467-9C9998DD2375}" srcOrd="0" destOrd="0" parTransId="{C32F86C8-F9B1-4FD9-8F18-01CB49986391}" sibTransId="{EC8C2F19-952E-48CE-BD29-F9E2440D7F51}"/>
    <dgm:cxn modelId="{1D7ADC38-02C4-42FC-9B8B-374483F314A7}" srcId="{BAA068E5-EF01-4C48-B467-9C9998DD2375}" destId="{6A07E505-79D3-40C0-9309-DEDD4AEEDD7B}" srcOrd="1" destOrd="0" parTransId="{9B810528-A80D-42EC-9895-1A54CD585163}" sibTransId="{C9379E2D-373E-41ED-8879-DE8E46A4E017}"/>
    <dgm:cxn modelId="{59427262-6524-40C0-8645-6DAF4BFD207C}" type="presOf" srcId="{B255774A-14C3-41CB-BE0A-DD50C2CA8411}" destId="{82678781-DFA0-47E4-ACA0-6641B10404F1}" srcOrd="0" destOrd="0" presId="urn:microsoft.com/office/officeart/2005/8/layout/list1"/>
    <dgm:cxn modelId="{8AED7B47-63A9-41A4-8DB8-A991F1C2671C}" type="presOf" srcId="{BAA068E5-EF01-4C48-B467-9C9998DD2375}" destId="{9F30E516-92B5-4E6C-9889-4EF4985DD7DB}" srcOrd="0" destOrd="0" presId="urn:microsoft.com/office/officeart/2005/8/layout/list1"/>
    <dgm:cxn modelId="{A21E164E-E8C4-40C1-B3C7-E5F843A36D95}" type="presOf" srcId="{11561D4B-3400-4A22-8DAC-6241B551AB6C}" destId="{4A9573FC-7527-4616-B34D-054B6309633C}" srcOrd="0" destOrd="0" presId="urn:microsoft.com/office/officeart/2005/8/layout/list1"/>
    <dgm:cxn modelId="{D6AD286E-8EE9-4A1B-9527-8A07E076F9F4}" type="presOf" srcId="{92C8E36F-ABBF-4332-AB77-FFDA4D8FD46B}" destId="{42EDAD1F-9550-45DA-A255-A74B733882F8}" srcOrd="1" destOrd="0" presId="urn:microsoft.com/office/officeart/2005/8/layout/list1"/>
    <dgm:cxn modelId="{82AEC579-7D99-4650-86A1-89B98A5255C1}" srcId="{17E64527-3F91-4B7C-A1CD-DE863E245873}" destId="{B255774A-14C3-41CB-BE0A-DD50C2CA8411}" srcOrd="2" destOrd="0" parTransId="{1529CFB9-DD19-44A9-B8AE-4A616E8B70B0}" sibTransId="{37194367-B596-4040-B5C0-9F190E060ED2}"/>
    <dgm:cxn modelId="{6A62E87A-E446-479E-B9DE-EDA99F16F56C}" type="presOf" srcId="{786A7B91-3DD6-4E6F-ABFC-9E98FC7C485E}" destId="{9F30E516-92B5-4E6C-9889-4EF4985DD7DB}" srcOrd="0" destOrd="3" presId="urn:microsoft.com/office/officeart/2005/8/layout/list1"/>
    <dgm:cxn modelId="{EAFA0188-8516-43AB-BBA2-E0DA612DEF5C}" type="presOf" srcId="{92C8E36F-ABBF-4332-AB77-FFDA4D8FD46B}" destId="{CAD4259F-6F7A-4902-86C0-DF7797D3814A}" srcOrd="0" destOrd="0" presId="urn:microsoft.com/office/officeart/2005/8/layout/list1"/>
    <dgm:cxn modelId="{00FDFF8B-84C9-4EAF-85BF-EB85965ABC01}" type="presOf" srcId="{BB5C86A6-A86E-40E0-9608-2E6BCC25822B}" destId="{9F30E516-92B5-4E6C-9889-4EF4985DD7DB}" srcOrd="0" destOrd="5" presId="urn:microsoft.com/office/officeart/2005/8/layout/list1"/>
    <dgm:cxn modelId="{E111AA8C-E28D-4A56-BD01-6C40D1A5F6FE}" srcId="{BAA068E5-EF01-4C48-B467-9C9998DD2375}" destId="{F37E7142-4061-4004-AF53-7C5CDF2A7BA3}" srcOrd="0" destOrd="0" parTransId="{98E01CFA-2690-48D2-AC27-20F7AC3776DE}" sibTransId="{95A3477B-3D0A-4DC0-947A-CB8BB401BB60}"/>
    <dgm:cxn modelId="{BB1DB396-F70D-4A96-B3C9-2EBF857DFEED}" srcId="{6C699483-A7D9-47C6-91E3-237ABEF973B8}" destId="{E5BCE237-06D6-4DC1-80EE-642C71F37F76}" srcOrd="1" destOrd="0" parTransId="{2E0481F1-7A47-4216-ADDB-AA725B98743E}" sibTransId="{B33709AE-5889-4DC0-90A7-74A0D1A833C9}"/>
    <dgm:cxn modelId="{B1C5D7B7-CAC5-4A17-9C8C-681BDE66D0CF}" srcId="{BAA068E5-EF01-4C48-B467-9C9998DD2375}" destId="{786A7B91-3DD6-4E6F-ABFC-9E98FC7C485E}" srcOrd="2" destOrd="0" parTransId="{1544E1FB-DDD2-476D-9DBB-08A257E0B574}" sibTransId="{A1CBC468-8D25-4F32-9636-52552EF7B66C}"/>
    <dgm:cxn modelId="{C785BCC2-9E80-437C-8CF0-18126919FD8D}" type="presOf" srcId="{0B92CE84-3C79-4FCF-8132-7384E3CE8E59}" destId="{3211135E-474E-466A-8B3F-05B35FCBD85A}" srcOrd="0" destOrd="1" presId="urn:microsoft.com/office/officeart/2005/8/layout/list1"/>
    <dgm:cxn modelId="{9462B0C7-F995-4C0A-AED0-D1F1AA745DAF}" type="presOf" srcId="{BAD40617-1E6A-4C10-B85E-6799358F123B}" destId="{3211135E-474E-466A-8B3F-05B35FCBD85A}" srcOrd="0" destOrd="2" presId="urn:microsoft.com/office/officeart/2005/8/layout/list1"/>
    <dgm:cxn modelId="{8F5CE7C8-F625-4648-9F71-0EEA94027DBA}" srcId="{BAA068E5-EF01-4C48-B467-9C9998DD2375}" destId="{BB5C86A6-A86E-40E0-9608-2E6BCC25822B}" srcOrd="4" destOrd="0" parTransId="{A3223B0B-93D8-4761-93E6-6425A29FBDBB}" sibTransId="{ADB39996-6EBE-4333-B0F5-F545E2F152B9}"/>
    <dgm:cxn modelId="{32255AE6-9D11-4ABC-88A7-4AF2F1EE5645}" type="presOf" srcId="{E5BCE237-06D6-4DC1-80EE-642C71F37F76}" destId="{9F30E516-92B5-4E6C-9889-4EF4985DD7DB}" srcOrd="0" destOrd="6" presId="urn:microsoft.com/office/officeart/2005/8/layout/list1"/>
    <dgm:cxn modelId="{166928EE-80F3-4BBE-A8E1-B96C4F7ADF4D}" type="presOf" srcId="{F37E7142-4061-4004-AF53-7C5CDF2A7BA3}" destId="{9F30E516-92B5-4E6C-9889-4EF4985DD7DB}" srcOrd="0" destOrd="1" presId="urn:microsoft.com/office/officeart/2005/8/layout/list1"/>
    <dgm:cxn modelId="{63EC20F1-FF8E-4FB2-AF98-03CC6DE7656D}" type="presOf" srcId="{6C699483-A7D9-47C6-91E3-237ABEF973B8}" destId="{CEE2A7C7-9D36-4068-A9BD-549159D5EF55}" srcOrd="0" destOrd="0" presId="urn:microsoft.com/office/officeart/2005/8/layout/list1"/>
    <dgm:cxn modelId="{B5FA79F9-0D70-4498-A9F5-041AE9C42674}" srcId="{92C8E36F-ABBF-4332-AB77-FFDA4D8FD46B}" destId="{BAD40617-1E6A-4C10-B85E-6799358F123B}" srcOrd="1" destOrd="0" parTransId="{911909AD-6F58-47B4-A9E9-9895D4E1940C}" sibTransId="{AB41AA10-7862-40D8-8BE4-2AE55C6BC596}"/>
    <dgm:cxn modelId="{C9686DFC-00BA-4BE1-B1A4-2A476F411F8A}" srcId="{B255774A-14C3-41CB-BE0A-DD50C2CA8411}" destId="{11561D4B-3400-4A22-8DAC-6241B551AB6C}" srcOrd="0" destOrd="0" parTransId="{95C7EF9E-7C88-422B-BEE5-990ED62E59BA}" sibTransId="{582A682C-B2C1-445D-A151-A7A38FFF98B8}"/>
    <dgm:cxn modelId="{05290FDB-1F53-4422-81C0-CC072846CC9F}" type="presParOf" srcId="{E2FA2669-C4AC-42E3-AF79-09B95560932F}" destId="{C5A1225B-E327-4783-A20F-910C08F4738B}" srcOrd="0" destOrd="0" presId="urn:microsoft.com/office/officeart/2005/8/layout/list1"/>
    <dgm:cxn modelId="{2BFB40E0-C8D0-475D-8D04-0CF80692D099}" type="presParOf" srcId="{C5A1225B-E327-4783-A20F-910C08F4738B}" destId="{CAD4259F-6F7A-4902-86C0-DF7797D3814A}" srcOrd="0" destOrd="0" presId="urn:microsoft.com/office/officeart/2005/8/layout/list1"/>
    <dgm:cxn modelId="{3DF2015F-6789-45E2-AB8B-E642E1637804}" type="presParOf" srcId="{C5A1225B-E327-4783-A20F-910C08F4738B}" destId="{42EDAD1F-9550-45DA-A255-A74B733882F8}" srcOrd="1" destOrd="0" presId="urn:microsoft.com/office/officeart/2005/8/layout/list1"/>
    <dgm:cxn modelId="{95849169-F8C9-4575-BF85-E9671DD69524}" type="presParOf" srcId="{E2FA2669-C4AC-42E3-AF79-09B95560932F}" destId="{817ECBD3-4496-4BF5-9B23-9CAAA78BB00E}" srcOrd="1" destOrd="0" presId="urn:microsoft.com/office/officeart/2005/8/layout/list1"/>
    <dgm:cxn modelId="{2037E578-FB90-4CEA-9508-BB8B58E00C23}" type="presParOf" srcId="{E2FA2669-C4AC-42E3-AF79-09B95560932F}" destId="{3211135E-474E-466A-8B3F-05B35FCBD85A}" srcOrd="2" destOrd="0" presId="urn:microsoft.com/office/officeart/2005/8/layout/list1"/>
    <dgm:cxn modelId="{E55E2E5A-A6EA-4F6B-BBF1-9F65A891883B}" type="presParOf" srcId="{E2FA2669-C4AC-42E3-AF79-09B95560932F}" destId="{FF9C4AE8-6317-4528-A684-591AFF67693B}" srcOrd="3" destOrd="0" presId="urn:microsoft.com/office/officeart/2005/8/layout/list1"/>
    <dgm:cxn modelId="{618C79F6-5A7B-4A30-A0B4-D44A027CB8B4}" type="presParOf" srcId="{E2FA2669-C4AC-42E3-AF79-09B95560932F}" destId="{687F8249-BF74-4D10-B34B-0FD5193C21D9}" srcOrd="4" destOrd="0" presId="urn:microsoft.com/office/officeart/2005/8/layout/list1"/>
    <dgm:cxn modelId="{51A9157C-201D-48A0-9BB7-D78AF76A3FEE}" type="presParOf" srcId="{687F8249-BF74-4D10-B34B-0FD5193C21D9}" destId="{CEE2A7C7-9D36-4068-A9BD-549159D5EF55}" srcOrd="0" destOrd="0" presId="urn:microsoft.com/office/officeart/2005/8/layout/list1"/>
    <dgm:cxn modelId="{4702E49D-027E-4FA6-8799-CC671F7C94C3}" type="presParOf" srcId="{687F8249-BF74-4D10-B34B-0FD5193C21D9}" destId="{CAFF5318-C35D-42DD-878F-36854811D720}" srcOrd="1" destOrd="0" presId="urn:microsoft.com/office/officeart/2005/8/layout/list1"/>
    <dgm:cxn modelId="{FA7B4EF7-D444-426A-84A4-19B7ECFF0CF1}" type="presParOf" srcId="{E2FA2669-C4AC-42E3-AF79-09B95560932F}" destId="{EDC117C3-F843-483B-87BD-DBFFA6FA61CF}" srcOrd="5" destOrd="0" presId="urn:microsoft.com/office/officeart/2005/8/layout/list1"/>
    <dgm:cxn modelId="{A6E3B3FA-292E-428B-901D-D7B2CF18B89B}" type="presParOf" srcId="{E2FA2669-C4AC-42E3-AF79-09B95560932F}" destId="{9F30E516-92B5-4E6C-9889-4EF4985DD7DB}" srcOrd="6" destOrd="0" presId="urn:microsoft.com/office/officeart/2005/8/layout/list1"/>
    <dgm:cxn modelId="{88A428F3-C7F3-4680-BE64-2EA762C9CCE4}" type="presParOf" srcId="{E2FA2669-C4AC-42E3-AF79-09B95560932F}" destId="{F03D4437-34EB-4ACB-A1A3-D5524ACA2E01}" srcOrd="7" destOrd="0" presId="urn:microsoft.com/office/officeart/2005/8/layout/list1"/>
    <dgm:cxn modelId="{9B661B41-E284-447E-9DA9-5EED8DAFD218}" type="presParOf" srcId="{E2FA2669-C4AC-42E3-AF79-09B95560932F}" destId="{C87C2EF2-67CC-4D38-8D9C-316E4FB90208}" srcOrd="8" destOrd="0" presId="urn:microsoft.com/office/officeart/2005/8/layout/list1"/>
    <dgm:cxn modelId="{C3AE4845-59D6-4998-83E4-631E3EC59D69}" type="presParOf" srcId="{C87C2EF2-67CC-4D38-8D9C-316E4FB90208}" destId="{82678781-DFA0-47E4-ACA0-6641B10404F1}" srcOrd="0" destOrd="0" presId="urn:microsoft.com/office/officeart/2005/8/layout/list1"/>
    <dgm:cxn modelId="{895130A5-A86E-4B91-B728-10549A9FA775}" type="presParOf" srcId="{C87C2EF2-67CC-4D38-8D9C-316E4FB90208}" destId="{32084CF8-D344-4F4A-98CD-94B2712FC1EE}" srcOrd="1" destOrd="0" presId="urn:microsoft.com/office/officeart/2005/8/layout/list1"/>
    <dgm:cxn modelId="{64200635-03A0-4ACA-AC7C-539514EDF690}" type="presParOf" srcId="{E2FA2669-C4AC-42E3-AF79-09B95560932F}" destId="{8D2F47C4-1604-445B-B9EF-5FABE2C54C01}" srcOrd="9" destOrd="0" presId="urn:microsoft.com/office/officeart/2005/8/layout/list1"/>
    <dgm:cxn modelId="{171FC7F9-8662-4157-9334-2F1C6E23FA6D}" type="presParOf" srcId="{E2FA2669-C4AC-42E3-AF79-09B95560932F}" destId="{4A9573FC-7527-4616-B34D-054B6309633C}"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E7F39C4-C218-4EED-B196-17F9D939A60B}"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GB"/>
        </a:p>
      </dgm:t>
    </dgm:pt>
    <dgm:pt modelId="{98491D58-AAEC-489F-97AD-509D04300015}">
      <dgm:prSet phldrT="[Text]" custT="1"/>
      <dgm:spPr>
        <a:solidFill>
          <a:schemeClr val="accent5">
            <a:lumMod val="60000"/>
            <a:lumOff val="40000"/>
          </a:schemeClr>
        </a:solidFill>
      </dgm:spPr>
      <dgm:t>
        <a:bodyPr/>
        <a:lstStyle/>
        <a:p>
          <a:r>
            <a:rPr lang="en-GB" sz="1000" b="1" dirty="0">
              <a:solidFill>
                <a:schemeClr val="tx1"/>
              </a:solidFill>
            </a:rPr>
            <a:t>Continual improvement in adaptation</a:t>
          </a:r>
        </a:p>
      </dgm:t>
    </dgm:pt>
    <dgm:pt modelId="{E0F59416-750D-4052-839C-C805D17C3834}" type="parTrans" cxnId="{BF0DC9D1-46FA-4A57-AFA1-5EE06F82AFF1}">
      <dgm:prSet/>
      <dgm:spPr/>
      <dgm:t>
        <a:bodyPr/>
        <a:lstStyle/>
        <a:p>
          <a:endParaRPr lang="en-GB" sz="1000">
            <a:solidFill>
              <a:schemeClr val="tx1"/>
            </a:solidFill>
          </a:endParaRPr>
        </a:p>
      </dgm:t>
    </dgm:pt>
    <dgm:pt modelId="{21257A57-9F44-4A68-B761-051469D59049}" type="sibTrans" cxnId="{BF0DC9D1-46FA-4A57-AFA1-5EE06F82AFF1}">
      <dgm:prSet/>
      <dgm:spPr/>
      <dgm:t>
        <a:bodyPr/>
        <a:lstStyle/>
        <a:p>
          <a:endParaRPr lang="en-GB" sz="1000">
            <a:solidFill>
              <a:schemeClr val="tx1"/>
            </a:solidFill>
          </a:endParaRPr>
        </a:p>
      </dgm:t>
    </dgm:pt>
    <dgm:pt modelId="{D4D1CA22-5878-4D56-ADFD-F1A36B2356D0}">
      <dgm:prSet phldrT="[Text]" custT="1"/>
      <dgm:spPr>
        <a:solidFill>
          <a:schemeClr val="accent5">
            <a:lumMod val="60000"/>
            <a:lumOff val="40000"/>
          </a:schemeClr>
        </a:solidFill>
      </dgm:spPr>
      <dgm:t>
        <a:bodyPr/>
        <a:lstStyle/>
        <a:p>
          <a:r>
            <a:rPr lang="en-GB" sz="1000" dirty="0">
              <a:solidFill>
                <a:schemeClr val="tx1"/>
              </a:solidFill>
            </a:rPr>
            <a:t>Plan</a:t>
          </a:r>
        </a:p>
      </dgm:t>
    </dgm:pt>
    <dgm:pt modelId="{62AEA7A2-ACBB-441C-91B9-DF2A33605BA2}" type="parTrans" cxnId="{F686AAD5-F01C-4BDA-AEC8-AF0F16CE2309}">
      <dgm:prSet/>
      <dgm:spPr/>
      <dgm:t>
        <a:bodyPr/>
        <a:lstStyle/>
        <a:p>
          <a:endParaRPr lang="en-GB" sz="1000">
            <a:solidFill>
              <a:schemeClr val="tx1"/>
            </a:solidFill>
          </a:endParaRPr>
        </a:p>
      </dgm:t>
    </dgm:pt>
    <dgm:pt modelId="{8C3BEA7C-1A7A-441C-A710-437EC7D53F3D}" type="sibTrans" cxnId="{F686AAD5-F01C-4BDA-AEC8-AF0F16CE2309}">
      <dgm:prSet/>
      <dgm:spPr>
        <a:solidFill>
          <a:schemeClr val="accent5">
            <a:lumMod val="60000"/>
            <a:lumOff val="40000"/>
          </a:schemeClr>
        </a:solidFill>
      </dgm:spPr>
      <dgm:t>
        <a:bodyPr/>
        <a:lstStyle/>
        <a:p>
          <a:endParaRPr lang="en-GB" sz="1000">
            <a:solidFill>
              <a:schemeClr val="tx1"/>
            </a:solidFill>
          </a:endParaRPr>
        </a:p>
      </dgm:t>
    </dgm:pt>
    <dgm:pt modelId="{0FD76AB5-E1F9-4EB4-BDA3-87801801B52D}">
      <dgm:prSet phldrT="[Text]" custT="1"/>
      <dgm:spPr>
        <a:solidFill>
          <a:schemeClr val="accent5">
            <a:lumMod val="60000"/>
            <a:lumOff val="40000"/>
          </a:schemeClr>
        </a:solidFill>
      </dgm:spPr>
      <dgm:t>
        <a:bodyPr/>
        <a:lstStyle/>
        <a:p>
          <a:r>
            <a:rPr lang="en-GB" sz="1000" dirty="0">
              <a:solidFill>
                <a:schemeClr val="tx1"/>
              </a:solidFill>
            </a:rPr>
            <a:t>Do</a:t>
          </a:r>
        </a:p>
      </dgm:t>
    </dgm:pt>
    <dgm:pt modelId="{B62785C6-9CC4-4E3A-86D2-601C71CBB200}" type="parTrans" cxnId="{D0F218A0-2B8E-4EAC-B1B7-1EE8AF70B473}">
      <dgm:prSet/>
      <dgm:spPr/>
      <dgm:t>
        <a:bodyPr/>
        <a:lstStyle/>
        <a:p>
          <a:endParaRPr lang="en-GB" sz="1000">
            <a:solidFill>
              <a:schemeClr val="tx1"/>
            </a:solidFill>
          </a:endParaRPr>
        </a:p>
      </dgm:t>
    </dgm:pt>
    <dgm:pt modelId="{F005F472-4322-4B28-A2A9-CA579491A28F}" type="sibTrans" cxnId="{D0F218A0-2B8E-4EAC-B1B7-1EE8AF70B473}">
      <dgm:prSet/>
      <dgm:spPr>
        <a:solidFill>
          <a:schemeClr val="accent5">
            <a:lumMod val="60000"/>
            <a:lumOff val="40000"/>
          </a:schemeClr>
        </a:solidFill>
      </dgm:spPr>
      <dgm:t>
        <a:bodyPr/>
        <a:lstStyle/>
        <a:p>
          <a:endParaRPr lang="en-GB" sz="1000">
            <a:solidFill>
              <a:schemeClr val="tx1"/>
            </a:solidFill>
          </a:endParaRPr>
        </a:p>
      </dgm:t>
    </dgm:pt>
    <dgm:pt modelId="{72A600D1-89A1-41B5-A3D0-735B9E38D40F}">
      <dgm:prSet phldrT="[Text]" custT="1"/>
      <dgm:spPr>
        <a:solidFill>
          <a:schemeClr val="accent5">
            <a:lumMod val="60000"/>
            <a:lumOff val="40000"/>
          </a:schemeClr>
        </a:solidFill>
      </dgm:spPr>
      <dgm:t>
        <a:bodyPr/>
        <a:lstStyle/>
        <a:p>
          <a:r>
            <a:rPr lang="en-GB" sz="1000" dirty="0">
              <a:solidFill>
                <a:schemeClr val="tx1"/>
              </a:solidFill>
            </a:rPr>
            <a:t>Check</a:t>
          </a:r>
        </a:p>
      </dgm:t>
    </dgm:pt>
    <dgm:pt modelId="{598FE950-D9EC-4F48-BA1C-441143ED08F4}" type="parTrans" cxnId="{75E5A9E2-9F37-4A09-97BB-C43283C95BDC}">
      <dgm:prSet/>
      <dgm:spPr/>
      <dgm:t>
        <a:bodyPr/>
        <a:lstStyle/>
        <a:p>
          <a:endParaRPr lang="en-GB" sz="1000">
            <a:solidFill>
              <a:schemeClr val="tx1"/>
            </a:solidFill>
          </a:endParaRPr>
        </a:p>
      </dgm:t>
    </dgm:pt>
    <dgm:pt modelId="{04540548-2000-4675-8EDD-2FB6A661021F}" type="sibTrans" cxnId="{75E5A9E2-9F37-4A09-97BB-C43283C95BDC}">
      <dgm:prSet/>
      <dgm:spPr>
        <a:solidFill>
          <a:schemeClr val="accent5">
            <a:lumMod val="60000"/>
            <a:lumOff val="40000"/>
          </a:schemeClr>
        </a:solidFill>
      </dgm:spPr>
      <dgm:t>
        <a:bodyPr/>
        <a:lstStyle/>
        <a:p>
          <a:endParaRPr lang="en-GB" sz="1000">
            <a:solidFill>
              <a:schemeClr val="tx1"/>
            </a:solidFill>
          </a:endParaRPr>
        </a:p>
      </dgm:t>
    </dgm:pt>
    <dgm:pt modelId="{036CE713-60D6-4806-93E8-D9568C19FA31}">
      <dgm:prSet phldrT="[Text]" custT="1"/>
      <dgm:spPr>
        <a:solidFill>
          <a:schemeClr val="accent5">
            <a:lumMod val="60000"/>
            <a:lumOff val="40000"/>
          </a:schemeClr>
        </a:solidFill>
      </dgm:spPr>
      <dgm:t>
        <a:bodyPr/>
        <a:lstStyle/>
        <a:p>
          <a:r>
            <a:rPr lang="en-GB" sz="1000" dirty="0">
              <a:solidFill>
                <a:schemeClr val="tx1"/>
              </a:solidFill>
            </a:rPr>
            <a:t>Act</a:t>
          </a:r>
        </a:p>
      </dgm:t>
    </dgm:pt>
    <dgm:pt modelId="{E6BA4F4A-46CF-435F-8ABD-8B0B0C395C96}" type="parTrans" cxnId="{40BB1181-5ED3-49E6-8568-53D930F8742B}">
      <dgm:prSet/>
      <dgm:spPr/>
      <dgm:t>
        <a:bodyPr/>
        <a:lstStyle/>
        <a:p>
          <a:endParaRPr lang="en-GB" sz="1000">
            <a:solidFill>
              <a:schemeClr val="tx1"/>
            </a:solidFill>
          </a:endParaRPr>
        </a:p>
      </dgm:t>
    </dgm:pt>
    <dgm:pt modelId="{4423E0CC-4801-49A1-926D-73806C32C83B}" type="sibTrans" cxnId="{40BB1181-5ED3-49E6-8568-53D930F8742B}">
      <dgm:prSet/>
      <dgm:spPr>
        <a:solidFill>
          <a:schemeClr val="accent5">
            <a:lumMod val="60000"/>
            <a:lumOff val="40000"/>
          </a:schemeClr>
        </a:solidFill>
      </dgm:spPr>
      <dgm:t>
        <a:bodyPr/>
        <a:lstStyle/>
        <a:p>
          <a:endParaRPr lang="en-GB" sz="1000">
            <a:solidFill>
              <a:schemeClr val="tx1"/>
            </a:solidFill>
          </a:endParaRPr>
        </a:p>
      </dgm:t>
    </dgm:pt>
    <dgm:pt modelId="{9C637578-FF62-44CD-99F3-7CEB0F1C6828}" type="pres">
      <dgm:prSet presAssocID="{7E7F39C4-C218-4EED-B196-17F9D939A60B}" presName="Name0" presStyleCnt="0">
        <dgm:presLayoutVars>
          <dgm:chMax val="1"/>
          <dgm:dir/>
          <dgm:animLvl val="ctr"/>
          <dgm:resizeHandles val="exact"/>
        </dgm:presLayoutVars>
      </dgm:prSet>
      <dgm:spPr/>
    </dgm:pt>
    <dgm:pt modelId="{FFC80BC0-2E9F-4A5C-87CF-0E8E93FE099B}" type="pres">
      <dgm:prSet presAssocID="{98491D58-AAEC-489F-97AD-509D04300015}" presName="centerShape" presStyleLbl="node0" presStyleIdx="0" presStyleCnt="1" custScaleX="169778" custScaleY="183489"/>
      <dgm:spPr/>
    </dgm:pt>
    <dgm:pt modelId="{B28EBF1A-A3D9-4AD4-80D6-D989BB8121A9}" type="pres">
      <dgm:prSet presAssocID="{D4D1CA22-5878-4D56-ADFD-F1A36B2356D0}" presName="node" presStyleLbl="node1" presStyleIdx="0" presStyleCnt="4">
        <dgm:presLayoutVars>
          <dgm:bulletEnabled val="1"/>
        </dgm:presLayoutVars>
      </dgm:prSet>
      <dgm:spPr/>
    </dgm:pt>
    <dgm:pt modelId="{E016B30B-F31E-4E6C-96F3-DCCFC87AD847}" type="pres">
      <dgm:prSet presAssocID="{D4D1CA22-5878-4D56-ADFD-F1A36B2356D0}" presName="dummy" presStyleCnt="0"/>
      <dgm:spPr/>
    </dgm:pt>
    <dgm:pt modelId="{D042C09F-9994-4CD8-8410-31B412A147E0}" type="pres">
      <dgm:prSet presAssocID="{8C3BEA7C-1A7A-441C-A710-437EC7D53F3D}" presName="sibTrans" presStyleLbl="sibTrans2D1" presStyleIdx="0" presStyleCnt="4"/>
      <dgm:spPr/>
    </dgm:pt>
    <dgm:pt modelId="{17FC4EF5-8D50-4B25-B6E6-CA10C3EEAA1E}" type="pres">
      <dgm:prSet presAssocID="{0FD76AB5-E1F9-4EB4-BDA3-87801801B52D}" presName="node" presStyleLbl="node1" presStyleIdx="1" presStyleCnt="4">
        <dgm:presLayoutVars>
          <dgm:bulletEnabled val="1"/>
        </dgm:presLayoutVars>
      </dgm:prSet>
      <dgm:spPr/>
    </dgm:pt>
    <dgm:pt modelId="{22577DE0-0F3C-4399-99E6-2B10A999CABD}" type="pres">
      <dgm:prSet presAssocID="{0FD76AB5-E1F9-4EB4-BDA3-87801801B52D}" presName="dummy" presStyleCnt="0"/>
      <dgm:spPr/>
    </dgm:pt>
    <dgm:pt modelId="{7B68D445-D611-4DFB-8D47-1E7A1AA8A1C7}" type="pres">
      <dgm:prSet presAssocID="{F005F472-4322-4B28-A2A9-CA579491A28F}" presName="sibTrans" presStyleLbl="sibTrans2D1" presStyleIdx="1" presStyleCnt="4"/>
      <dgm:spPr/>
    </dgm:pt>
    <dgm:pt modelId="{124D08EC-EA37-4FCB-BD8E-0E00DB8D00CD}" type="pres">
      <dgm:prSet presAssocID="{72A600D1-89A1-41B5-A3D0-735B9E38D40F}" presName="node" presStyleLbl="node1" presStyleIdx="2" presStyleCnt="4">
        <dgm:presLayoutVars>
          <dgm:bulletEnabled val="1"/>
        </dgm:presLayoutVars>
      </dgm:prSet>
      <dgm:spPr/>
    </dgm:pt>
    <dgm:pt modelId="{814C9EDF-4FBB-4B46-B13D-BD6330D70F68}" type="pres">
      <dgm:prSet presAssocID="{72A600D1-89A1-41B5-A3D0-735B9E38D40F}" presName="dummy" presStyleCnt="0"/>
      <dgm:spPr/>
    </dgm:pt>
    <dgm:pt modelId="{A6A9890A-3374-4CE1-8AE3-EAC173D323DE}" type="pres">
      <dgm:prSet presAssocID="{04540548-2000-4675-8EDD-2FB6A661021F}" presName="sibTrans" presStyleLbl="sibTrans2D1" presStyleIdx="2" presStyleCnt="4"/>
      <dgm:spPr/>
    </dgm:pt>
    <dgm:pt modelId="{82E6CC2D-865E-49F3-9109-13474E801D3A}" type="pres">
      <dgm:prSet presAssocID="{036CE713-60D6-4806-93E8-D9568C19FA31}" presName="node" presStyleLbl="node1" presStyleIdx="3" presStyleCnt="4">
        <dgm:presLayoutVars>
          <dgm:bulletEnabled val="1"/>
        </dgm:presLayoutVars>
      </dgm:prSet>
      <dgm:spPr/>
    </dgm:pt>
    <dgm:pt modelId="{6B136B3D-2106-4060-902C-EC917A7084A2}" type="pres">
      <dgm:prSet presAssocID="{036CE713-60D6-4806-93E8-D9568C19FA31}" presName="dummy" presStyleCnt="0"/>
      <dgm:spPr/>
    </dgm:pt>
    <dgm:pt modelId="{5CEC224F-914F-4036-8531-874A4DD47BAD}" type="pres">
      <dgm:prSet presAssocID="{4423E0CC-4801-49A1-926D-73806C32C83B}" presName="sibTrans" presStyleLbl="sibTrans2D1" presStyleIdx="3" presStyleCnt="4"/>
      <dgm:spPr/>
    </dgm:pt>
  </dgm:ptLst>
  <dgm:cxnLst>
    <dgm:cxn modelId="{2DB02D24-D066-4AD2-A385-BA21B52F29B7}" type="presOf" srcId="{D4D1CA22-5878-4D56-ADFD-F1A36B2356D0}" destId="{B28EBF1A-A3D9-4AD4-80D6-D989BB8121A9}" srcOrd="0" destOrd="0" presId="urn:microsoft.com/office/officeart/2005/8/layout/radial6"/>
    <dgm:cxn modelId="{FAF56A27-DEEB-4413-9402-17B5619CDFB6}" type="presOf" srcId="{8C3BEA7C-1A7A-441C-A710-437EC7D53F3D}" destId="{D042C09F-9994-4CD8-8410-31B412A147E0}" srcOrd="0" destOrd="0" presId="urn:microsoft.com/office/officeart/2005/8/layout/radial6"/>
    <dgm:cxn modelId="{7E98BA65-474D-4744-A316-8BFE093370DD}" type="presOf" srcId="{98491D58-AAEC-489F-97AD-509D04300015}" destId="{FFC80BC0-2E9F-4A5C-87CF-0E8E93FE099B}" srcOrd="0" destOrd="0" presId="urn:microsoft.com/office/officeart/2005/8/layout/radial6"/>
    <dgm:cxn modelId="{3EC87352-D17C-4478-8E9D-6F7DBD254DCB}" type="presOf" srcId="{72A600D1-89A1-41B5-A3D0-735B9E38D40F}" destId="{124D08EC-EA37-4FCB-BD8E-0E00DB8D00CD}" srcOrd="0" destOrd="0" presId="urn:microsoft.com/office/officeart/2005/8/layout/radial6"/>
    <dgm:cxn modelId="{DEEE2254-3C12-4682-9EF5-379D90F66D7F}" type="presOf" srcId="{4423E0CC-4801-49A1-926D-73806C32C83B}" destId="{5CEC224F-914F-4036-8531-874A4DD47BAD}" srcOrd="0" destOrd="0" presId="urn:microsoft.com/office/officeart/2005/8/layout/radial6"/>
    <dgm:cxn modelId="{94317A57-EBD9-4471-B4A1-9A3ED3117F3F}" type="presOf" srcId="{04540548-2000-4675-8EDD-2FB6A661021F}" destId="{A6A9890A-3374-4CE1-8AE3-EAC173D323DE}" srcOrd="0" destOrd="0" presId="urn:microsoft.com/office/officeart/2005/8/layout/radial6"/>
    <dgm:cxn modelId="{40BB1181-5ED3-49E6-8568-53D930F8742B}" srcId="{98491D58-AAEC-489F-97AD-509D04300015}" destId="{036CE713-60D6-4806-93E8-D9568C19FA31}" srcOrd="3" destOrd="0" parTransId="{E6BA4F4A-46CF-435F-8ABD-8B0B0C395C96}" sibTransId="{4423E0CC-4801-49A1-926D-73806C32C83B}"/>
    <dgm:cxn modelId="{D0F218A0-2B8E-4EAC-B1B7-1EE8AF70B473}" srcId="{98491D58-AAEC-489F-97AD-509D04300015}" destId="{0FD76AB5-E1F9-4EB4-BDA3-87801801B52D}" srcOrd="1" destOrd="0" parTransId="{B62785C6-9CC4-4E3A-86D2-601C71CBB200}" sibTransId="{F005F472-4322-4B28-A2A9-CA579491A28F}"/>
    <dgm:cxn modelId="{1A66CEBD-4E08-473B-941E-34E1934B652E}" type="presOf" srcId="{036CE713-60D6-4806-93E8-D9568C19FA31}" destId="{82E6CC2D-865E-49F3-9109-13474E801D3A}" srcOrd="0" destOrd="0" presId="urn:microsoft.com/office/officeart/2005/8/layout/radial6"/>
    <dgm:cxn modelId="{BF0DC9D1-46FA-4A57-AFA1-5EE06F82AFF1}" srcId="{7E7F39C4-C218-4EED-B196-17F9D939A60B}" destId="{98491D58-AAEC-489F-97AD-509D04300015}" srcOrd="0" destOrd="0" parTransId="{E0F59416-750D-4052-839C-C805D17C3834}" sibTransId="{21257A57-9F44-4A68-B761-051469D59049}"/>
    <dgm:cxn modelId="{C2CFC2D4-5EFD-4859-8D2A-3A772EACB1DB}" type="presOf" srcId="{F005F472-4322-4B28-A2A9-CA579491A28F}" destId="{7B68D445-D611-4DFB-8D47-1E7A1AA8A1C7}" srcOrd="0" destOrd="0" presId="urn:microsoft.com/office/officeart/2005/8/layout/radial6"/>
    <dgm:cxn modelId="{F686AAD5-F01C-4BDA-AEC8-AF0F16CE2309}" srcId="{98491D58-AAEC-489F-97AD-509D04300015}" destId="{D4D1CA22-5878-4D56-ADFD-F1A36B2356D0}" srcOrd="0" destOrd="0" parTransId="{62AEA7A2-ACBB-441C-91B9-DF2A33605BA2}" sibTransId="{8C3BEA7C-1A7A-441C-A710-437EC7D53F3D}"/>
    <dgm:cxn modelId="{C47270E0-4EAE-4566-9BCD-04FCC1A3B294}" type="presOf" srcId="{0FD76AB5-E1F9-4EB4-BDA3-87801801B52D}" destId="{17FC4EF5-8D50-4B25-B6E6-CA10C3EEAA1E}" srcOrd="0" destOrd="0" presId="urn:microsoft.com/office/officeart/2005/8/layout/radial6"/>
    <dgm:cxn modelId="{75E5A9E2-9F37-4A09-97BB-C43283C95BDC}" srcId="{98491D58-AAEC-489F-97AD-509D04300015}" destId="{72A600D1-89A1-41B5-A3D0-735B9E38D40F}" srcOrd="2" destOrd="0" parTransId="{598FE950-D9EC-4F48-BA1C-441143ED08F4}" sibTransId="{04540548-2000-4675-8EDD-2FB6A661021F}"/>
    <dgm:cxn modelId="{52546FEE-E2A3-4FF4-B5B4-BCD2F41ADEC9}" type="presOf" srcId="{7E7F39C4-C218-4EED-B196-17F9D939A60B}" destId="{9C637578-FF62-44CD-99F3-7CEB0F1C6828}" srcOrd="0" destOrd="0" presId="urn:microsoft.com/office/officeart/2005/8/layout/radial6"/>
    <dgm:cxn modelId="{07AC9C98-0933-47DE-ACB5-3693BA1D88ED}" type="presParOf" srcId="{9C637578-FF62-44CD-99F3-7CEB0F1C6828}" destId="{FFC80BC0-2E9F-4A5C-87CF-0E8E93FE099B}" srcOrd="0" destOrd="0" presId="urn:microsoft.com/office/officeart/2005/8/layout/radial6"/>
    <dgm:cxn modelId="{FC9A1AE3-8B16-4DD4-8C27-767D907289C3}" type="presParOf" srcId="{9C637578-FF62-44CD-99F3-7CEB0F1C6828}" destId="{B28EBF1A-A3D9-4AD4-80D6-D989BB8121A9}" srcOrd="1" destOrd="0" presId="urn:microsoft.com/office/officeart/2005/8/layout/radial6"/>
    <dgm:cxn modelId="{0394B5F5-63E8-4D81-80B9-415E78D8A0CC}" type="presParOf" srcId="{9C637578-FF62-44CD-99F3-7CEB0F1C6828}" destId="{E016B30B-F31E-4E6C-96F3-DCCFC87AD847}" srcOrd="2" destOrd="0" presId="urn:microsoft.com/office/officeart/2005/8/layout/radial6"/>
    <dgm:cxn modelId="{63EDEFB5-C4C7-426A-8B86-A94094C02F85}" type="presParOf" srcId="{9C637578-FF62-44CD-99F3-7CEB0F1C6828}" destId="{D042C09F-9994-4CD8-8410-31B412A147E0}" srcOrd="3" destOrd="0" presId="urn:microsoft.com/office/officeart/2005/8/layout/radial6"/>
    <dgm:cxn modelId="{BD5EEC25-DEF0-46BA-8010-C2A6397C0FB0}" type="presParOf" srcId="{9C637578-FF62-44CD-99F3-7CEB0F1C6828}" destId="{17FC4EF5-8D50-4B25-B6E6-CA10C3EEAA1E}" srcOrd="4" destOrd="0" presId="urn:microsoft.com/office/officeart/2005/8/layout/radial6"/>
    <dgm:cxn modelId="{78673804-96AC-4FE0-8277-626E582D6F09}" type="presParOf" srcId="{9C637578-FF62-44CD-99F3-7CEB0F1C6828}" destId="{22577DE0-0F3C-4399-99E6-2B10A999CABD}" srcOrd="5" destOrd="0" presId="urn:microsoft.com/office/officeart/2005/8/layout/radial6"/>
    <dgm:cxn modelId="{5AA665FC-E2BA-4E08-AF09-DFAE6F44FACE}" type="presParOf" srcId="{9C637578-FF62-44CD-99F3-7CEB0F1C6828}" destId="{7B68D445-D611-4DFB-8D47-1E7A1AA8A1C7}" srcOrd="6" destOrd="0" presId="urn:microsoft.com/office/officeart/2005/8/layout/radial6"/>
    <dgm:cxn modelId="{0F445AFC-3E82-47D2-A196-47BB9D6354E5}" type="presParOf" srcId="{9C637578-FF62-44CD-99F3-7CEB0F1C6828}" destId="{124D08EC-EA37-4FCB-BD8E-0E00DB8D00CD}" srcOrd="7" destOrd="0" presId="urn:microsoft.com/office/officeart/2005/8/layout/radial6"/>
    <dgm:cxn modelId="{9E684692-B98B-46E9-9C00-0D79F2C11700}" type="presParOf" srcId="{9C637578-FF62-44CD-99F3-7CEB0F1C6828}" destId="{814C9EDF-4FBB-4B46-B13D-BD6330D70F68}" srcOrd="8" destOrd="0" presId="urn:microsoft.com/office/officeart/2005/8/layout/radial6"/>
    <dgm:cxn modelId="{C1408377-2934-4B84-BE53-C766EC69885F}" type="presParOf" srcId="{9C637578-FF62-44CD-99F3-7CEB0F1C6828}" destId="{A6A9890A-3374-4CE1-8AE3-EAC173D323DE}" srcOrd="9" destOrd="0" presId="urn:microsoft.com/office/officeart/2005/8/layout/radial6"/>
    <dgm:cxn modelId="{4A274687-3970-493D-A2C7-B6CE9A108937}" type="presParOf" srcId="{9C637578-FF62-44CD-99F3-7CEB0F1C6828}" destId="{82E6CC2D-865E-49F3-9109-13474E801D3A}" srcOrd="10" destOrd="0" presId="urn:microsoft.com/office/officeart/2005/8/layout/radial6"/>
    <dgm:cxn modelId="{D0992BD8-8147-4A41-A5CA-D6D27A283D3B}" type="presParOf" srcId="{9C637578-FF62-44CD-99F3-7CEB0F1C6828}" destId="{6B136B3D-2106-4060-902C-EC917A7084A2}" srcOrd="11" destOrd="0" presId="urn:microsoft.com/office/officeart/2005/8/layout/radial6"/>
    <dgm:cxn modelId="{DB50ED91-A096-4621-9A46-8B2CD32672BF}" type="presParOf" srcId="{9C637578-FF62-44CD-99F3-7CEB0F1C6828}" destId="{5CEC224F-914F-4036-8531-874A4DD47BAD}" srcOrd="12" destOrd="0" presId="urn:microsoft.com/office/officeart/2005/8/layout/radial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7E64527-3F91-4B7C-A1CD-DE863E24587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25F2A41-9016-4373-9140-F3207422064F}">
      <dgm:prSet custT="1"/>
      <dgm:spPr/>
      <dgm:t>
        <a:bodyPr/>
        <a:lstStyle/>
        <a:p>
          <a:r>
            <a:rPr lang="en-GB" sz="1800" dirty="0">
              <a:solidFill>
                <a:schemeClr val="bg1"/>
              </a:solidFill>
            </a:rPr>
            <a:t>Manage risks of a changing climate</a:t>
          </a:r>
          <a:endParaRPr lang="en-US" sz="1800" dirty="0"/>
        </a:p>
      </dgm:t>
    </dgm:pt>
    <dgm:pt modelId="{6B4B3718-A6AF-4BD6-8667-35FF6DB60332}" type="parTrans" cxnId="{8B33E129-C221-476A-9208-B2FE41D61237}">
      <dgm:prSet/>
      <dgm:spPr/>
      <dgm:t>
        <a:bodyPr/>
        <a:lstStyle/>
        <a:p>
          <a:endParaRPr lang="en-US" sz="1800"/>
        </a:p>
      </dgm:t>
    </dgm:pt>
    <dgm:pt modelId="{F17DF286-EF6F-41AC-82D4-ACBE2CCBBBBF}" type="sibTrans" cxnId="{8B33E129-C221-476A-9208-B2FE41D61237}">
      <dgm:prSet/>
      <dgm:spPr/>
      <dgm:t>
        <a:bodyPr/>
        <a:lstStyle/>
        <a:p>
          <a:endParaRPr lang="en-US" sz="1800"/>
        </a:p>
      </dgm:t>
    </dgm:pt>
    <dgm:pt modelId="{6CA2A7D5-7F44-4CB2-B919-C7CD527F1FC4}">
      <dgm:prSet custT="1"/>
      <dgm:spPr/>
      <dgm:t>
        <a:bodyPr/>
        <a:lstStyle/>
        <a:p>
          <a:r>
            <a:rPr lang="en-GB" sz="1600" dirty="0">
              <a:solidFill>
                <a:schemeClr val="tx1"/>
              </a:solidFill>
            </a:rPr>
            <a:t>Regulators expect operators to manage risks of a changing climate, to maintain compliance with relevant environmental and safety legislation</a:t>
          </a:r>
          <a:endParaRPr lang="en-US" sz="1600" dirty="0">
            <a:solidFill>
              <a:schemeClr val="tx1"/>
            </a:solidFill>
          </a:endParaRPr>
        </a:p>
      </dgm:t>
    </dgm:pt>
    <dgm:pt modelId="{6908A190-D289-4A8A-B8AC-4EC191D4E3D5}" type="parTrans" cxnId="{CD9170C1-D436-4113-A137-FC435D54F124}">
      <dgm:prSet/>
      <dgm:spPr/>
      <dgm:t>
        <a:bodyPr/>
        <a:lstStyle/>
        <a:p>
          <a:endParaRPr lang="en-US" sz="1800"/>
        </a:p>
      </dgm:t>
    </dgm:pt>
    <dgm:pt modelId="{A7218B70-8D55-4DA4-BA42-3458F9B164A6}" type="sibTrans" cxnId="{CD9170C1-D436-4113-A137-FC435D54F124}">
      <dgm:prSet/>
      <dgm:spPr/>
      <dgm:t>
        <a:bodyPr/>
        <a:lstStyle/>
        <a:p>
          <a:endParaRPr lang="en-US" sz="1800"/>
        </a:p>
      </dgm:t>
    </dgm:pt>
    <dgm:pt modelId="{E21686D9-5B4F-42A0-AC5B-BEFE06E4C1E5}">
      <dgm:prSet custT="1"/>
      <dgm:spPr/>
      <dgm:t>
        <a:bodyPr/>
        <a:lstStyle/>
        <a:p>
          <a:pPr>
            <a:buFontTx/>
            <a:buNone/>
          </a:pPr>
          <a:r>
            <a:rPr lang="en-GB" sz="1600" dirty="0"/>
            <a:t>    e.g. The operator of a COMAH establishment would be expected to:</a:t>
          </a:r>
        </a:p>
        <a:p>
          <a:pPr>
            <a:buFontTx/>
            <a:buNone/>
          </a:pPr>
          <a:r>
            <a:rPr lang="en-GB" sz="1600" dirty="0"/>
            <a:t>-  assess how major accident risks associated with extreme weather events and other climate change impacts will vary over the </a:t>
          </a:r>
          <a:r>
            <a:rPr lang="en-GB" sz="1600" dirty="0">
              <a:solidFill>
                <a:srgbClr val="000000"/>
              </a:solidFill>
            </a:rPr>
            <a:t>lifetime of their establishment </a:t>
          </a:r>
          <a:endParaRPr lang="en-US" sz="1600" dirty="0">
            <a:solidFill>
              <a:srgbClr val="000000"/>
            </a:solidFill>
          </a:endParaRPr>
        </a:p>
      </dgm:t>
    </dgm:pt>
    <dgm:pt modelId="{EE16F9FB-5EF1-44C0-8EEC-570AF873809C}" type="parTrans" cxnId="{180CC8FD-808B-4916-9E48-F27B5894DA77}">
      <dgm:prSet/>
      <dgm:spPr/>
      <dgm:t>
        <a:bodyPr/>
        <a:lstStyle/>
        <a:p>
          <a:endParaRPr lang="en-US" sz="1800"/>
        </a:p>
      </dgm:t>
    </dgm:pt>
    <dgm:pt modelId="{5662D4F6-0FE8-46DD-9E8E-946FA89641CA}" type="sibTrans" cxnId="{180CC8FD-808B-4916-9E48-F27B5894DA77}">
      <dgm:prSet/>
      <dgm:spPr/>
      <dgm:t>
        <a:bodyPr/>
        <a:lstStyle/>
        <a:p>
          <a:endParaRPr lang="en-US" sz="1800"/>
        </a:p>
      </dgm:t>
    </dgm:pt>
    <dgm:pt modelId="{92C8E36F-ABBF-4332-AB77-FFDA4D8FD46B}">
      <dgm:prSet custT="1"/>
      <dgm:spPr/>
      <dgm:t>
        <a:bodyPr/>
        <a:lstStyle/>
        <a:p>
          <a:r>
            <a:rPr lang="en-GB" sz="1800" dirty="0">
              <a:solidFill>
                <a:schemeClr val="bg1"/>
              </a:solidFill>
            </a:rPr>
            <a:t>Integration of adaptive management techniques</a:t>
          </a:r>
          <a:endParaRPr lang="en-US" sz="1800" dirty="0"/>
        </a:p>
      </dgm:t>
    </dgm:pt>
    <dgm:pt modelId="{1D1BB44F-9720-4456-90B3-8A32DC93561C}" type="parTrans" cxnId="{A5D6AF0F-F903-4077-8545-A55C9A30C2B2}">
      <dgm:prSet/>
      <dgm:spPr/>
      <dgm:t>
        <a:bodyPr/>
        <a:lstStyle/>
        <a:p>
          <a:endParaRPr lang="en-US" sz="1800"/>
        </a:p>
      </dgm:t>
    </dgm:pt>
    <dgm:pt modelId="{8BC9B5F4-09AC-4ED6-9A2F-2210D0FC6A99}" type="sibTrans" cxnId="{A5D6AF0F-F903-4077-8545-A55C9A30C2B2}">
      <dgm:prSet/>
      <dgm:spPr/>
      <dgm:t>
        <a:bodyPr/>
        <a:lstStyle/>
        <a:p>
          <a:endParaRPr lang="en-US" sz="1800"/>
        </a:p>
      </dgm:t>
    </dgm:pt>
    <dgm:pt modelId="{B89F3D1D-00F5-4655-890A-E3905B352426}">
      <dgm:prSet custT="1"/>
      <dgm:spPr/>
      <dgm:t>
        <a:bodyPr/>
        <a:lstStyle/>
        <a:p>
          <a:r>
            <a:rPr lang="en-GB" sz="1600" dirty="0">
              <a:solidFill>
                <a:schemeClr val="tx1"/>
              </a:solidFill>
            </a:rPr>
            <a:t>Regulators expect integration of adaptive management techniques within environmental and safety management systems – i.e. embedding adaptation</a:t>
          </a:r>
          <a:endParaRPr lang="en-US" sz="1600" dirty="0">
            <a:solidFill>
              <a:schemeClr val="tx1"/>
            </a:solidFill>
          </a:endParaRPr>
        </a:p>
      </dgm:t>
    </dgm:pt>
    <dgm:pt modelId="{59D045C0-8FF8-4B73-95C8-034EA24F68D3}" type="parTrans" cxnId="{DF763D97-DEBB-4A99-AE74-C8495E20C114}">
      <dgm:prSet/>
      <dgm:spPr/>
      <dgm:t>
        <a:bodyPr/>
        <a:lstStyle/>
        <a:p>
          <a:endParaRPr lang="en-US" sz="1800"/>
        </a:p>
      </dgm:t>
    </dgm:pt>
    <dgm:pt modelId="{50E23128-4A99-4AB8-B3E9-F7BE0C952D18}" type="sibTrans" cxnId="{DF763D97-DEBB-4A99-AE74-C8495E20C114}">
      <dgm:prSet/>
      <dgm:spPr/>
      <dgm:t>
        <a:bodyPr/>
        <a:lstStyle/>
        <a:p>
          <a:endParaRPr lang="en-US" sz="1800"/>
        </a:p>
      </dgm:t>
    </dgm:pt>
    <dgm:pt modelId="{96C3E169-C138-440B-9B8B-7C8C9920854F}">
      <dgm:prSet custT="1"/>
      <dgm:spPr/>
      <dgm:t>
        <a:bodyPr/>
        <a:lstStyle/>
        <a:p>
          <a:pPr>
            <a:buFontTx/>
            <a:buNone/>
          </a:pPr>
          <a:r>
            <a:rPr lang="en-GB" sz="1600" dirty="0"/>
            <a:t>    - plan how to respond to these changes, and implement modifications at an appropriate time, to manage both present and longer-term risk to ALARP levels</a:t>
          </a:r>
        </a:p>
      </dgm:t>
    </dgm:pt>
    <dgm:pt modelId="{40F37349-8ADA-4536-B579-62FF9542A7E7}" type="parTrans" cxnId="{CF5528DC-9EFB-4E76-AEEA-9F77CADA7FAF}">
      <dgm:prSet/>
      <dgm:spPr/>
      <dgm:t>
        <a:bodyPr/>
        <a:lstStyle/>
        <a:p>
          <a:endParaRPr lang="en-GB"/>
        </a:p>
      </dgm:t>
    </dgm:pt>
    <dgm:pt modelId="{1825C2C6-4FF2-4C48-91E3-14C5CB88BD79}" type="sibTrans" cxnId="{CF5528DC-9EFB-4E76-AEEA-9F77CADA7FAF}">
      <dgm:prSet/>
      <dgm:spPr/>
      <dgm:t>
        <a:bodyPr/>
        <a:lstStyle/>
        <a:p>
          <a:endParaRPr lang="en-GB"/>
        </a:p>
      </dgm:t>
    </dgm:pt>
    <dgm:pt modelId="{E0D79141-A3C9-4800-B6CB-575D76E525BD}">
      <dgm:prSet custT="1"/>
      <dgm:spPr/>
      <dgm:t>
        <a:bodyPr/>
        <a:lstStyle/>
        <a:p>
          <a:endParaRPr lang="en-GB" sz="1600" dirty="0"/>
        </a:p>
      </dgm:t>
    </dgm:pt>
    <dgm:pt modelId="{8F100992-988A-4763-9F3F-8421CE36DC88}" type="parTrans" cxnId="{5BDC3B78-10C9-4847-9273-2852C533091E}">
      <dgm:prSet/>
      <dgm:spPr/>
      <dgm:t>
        <a:bodyPr/>
        <a:lstStyle/>
        <a:p>
          <a:endParaRPr lang="en-GB"/>
        </a:p>
      </dgm:t>
    </dgm:pt>
    <dgm:pt modelId="{FCE93F31-F469-4E6D-ABF7-E557F6C62AA9}" type="sibTrans" cxnId="{5BDC3B78-10C9-4847-9273-2852C533091E}">
      <dgm:prSet/>
      <dgm:spPr/>
      <dgm:t>
        <a:bodyPr/>
        <a:lstStyle/>
        <a:p>
          <a:endParaRPr lang="en-GB"/>
        </a:p>
      </dgm:t>
    </dgm:pt>
    <dgm:pt modelId="{17C9ADA8-FEFF-47D1-9856-108988F4BA5C}">
      <dgm:prSet custT="1"/>
      <dgm:spPr/>
      <dgm:t>
        <a:bodyPr/>
        <a:lstStyle/>
        <a:p>
          <a:r>
            <a:rPr lang="en-GB" sz="1600" dirty="0"/>
            <a:t>And at nuclear sites we have developed a Position Statement on the regulator’s expectations for </a:t>
          </a:r>
          <a:r>
            <a:rPr lang="en-GB" sz="1600" dirty="0">
              <a:hlinkClick xmlns:r="http://schemas.openxmlformats.org/officeDocument/2006/relationships" r:id="rId1"/>
            </a:rPr>
            <a:t>Use of UK Climate Projections 2018 (UKCP18) by the GB Nuclear Industry</a:t>
          </a:r>
          <a:r>
            <a:rPr lang="en-GB" sz="1600" dirty="0"/>
            <a:t>  </a:t>
          </a:r>
        </a:p>
      </dgm:t>
    </dgm:pt>
    <dgm:pt modelId="{792C65A5-B69E-4E50-89A6-B85701BCB2A5}" type="parTrans" cxnId="{6575C75E-3E06-4C5D-B051-B59D9312E2E5}">
      <dgm:prSet/>
      <dgm:spPr/>
      <dgm:t>
        <a:bodyPr/>
        <a:lstStyle/>
        <a:p>
          <a:endParaRPr lang="en-GB"/>
        </a:p>
      </dgm:t>
    </dgm:pt>
    <dgm:pt modelId="{B65E7594-C246-4272-822A-D474572B53D2}" type="sibTrans" cxnId="{6575C75E-3E06-4C5D-B051-B59D9312E2E5}">
      <dgm:prSet/>
      <dgm:spPr/>
      <dgm:t>
        <a:bodyPr/>
        <a:lstStyle/>
        <a:p>
          <a:endParaRPr lang="en-GB"/>
        </a:p>
      </dgm:t>
    </dgm:pt>
    <dgm:pt modelId="{E2FA2669-C4AC-42E3-AF79-09B95560932F}" type="pres">
      <dgm:prSet presAssocID="{17E64527-3F91-4B7C-A1CD-DE863E245873}" presName="linear" presStyleCnt="0">
        <dgm:presLayoutVars>
          <dgm:dir/>
          <dgm:animLvl val="lvl"/>
          <dgm:resizeHandles val="exact"/>
        </dgm:presLayoutVars>
      </dgm:prSet>
      <dgm:spPr/>
    </dgm:pt>
    <dgm:pt modelId="{4840C801-1D55-4464-B7C9-0E16AB07B035}" type="pres">
      <dgm:prSet presAssocID="{525F2A41-9016-4373-9140-F3207422064F}" presName="parentLin" presStyleCnt="0"/>
      <dgm:spPr/>
    </dgm:pt>
    <dgm:pt modelId="{B12DBF96-3542-4A5C-B65B-00464AF0F253}" type="pres">
      <dgm:prSet presAssocID="{525F2A41-9016-4373-9140-F3207422064F}" presName="parentLeftMargin" presStyleLbl="node1" presStyleIdx="0" presStyleCnt="2"/>
      <dgm:spPr/>
    </dgm:pt>
    <dgm:pt modelId="{084953CF-A2EF-4EEA-A019-E5D5A0757561}" type="pres">
      <dgm:prSet presAssocID="{525F2A41-9016-4373-9140-F3207422064F}" presName="parentText" presStyleLbl="node1" presStyleIdx="0" presStyleCnt="2" custScaleX="110146" custScaleY="86909" custLinFactNeighborX="-17081" custLinFactNeighborY="9">
        <dgm:presLayoutVars>
          <dgm:chMax val="0"/>
          <dgm:bulletEnabled val="1"/>
        </dgm:presLayoutVars>
      </dgm:prSet>
      <dgm:spPr/>
    </dgm:pt>
    <dgm:pt modelId="{900CE598-1AC4-404B-BA12-9C9C97C20994}" type="pres">
      <dgm:prSet presAssocID="{525F2A41-9016-4373-9140-F3207422064F}" presName="negativeSpace" presStyleCnt="0"/>
      <dgm:spPr/>
    </dgm:pt>
    <dgm:pt modelId="{A86BC607-C864-4DBA-BDAA-FC269F08769D}" type="pres">
      <dgm:prSet presAssocID="{525F2A41-9016-4373-9140-F3207422064F}" presName="childText" presStyleLbl="conFgAcc1" presStyleIdx="0" presStyleCnt="2">
        <dgm:presLayoutVars>
          <dgm:bulletEnabled val="1"/>
        </dgm:presLayoutVars>
      </dgm:prSet>
      <dgm:spPr/>
    </dgm:pt>
    <dgm:pt modelId="{B03F0356-2F60-48C0-B390-8C4C8E21DE14}" type="pres">
      <dgm:prSet presAssocID="{F17DF286-EF6F-41AC-82D4-ACBE2CCBBBBF}" presName="spaceBetweenRectangles" presStyleCnt="0"/>
      <dgm:spPr/>
    </dgm:pt>
    <dgm:pt modelId="{C5A1225B-E327-4783-A20F-910C08F4738B}" type="pres">
      <dgm:prSet presAssocID="{92C8E36F-ABBF-4332-AB77-FFDA4D8FD46B}" presName="parentLin" presStyleCnt="0"/>
      <dgm:spPr/>
    </dgm:pt>
    <dgm:pt modelId="{CAD4259F-6F7A-4902-86C0-DF7797D3814A}" type="pres">
      <dgm:prSet presAssocID="{92C8E36F-ABBF-4332-AB77-FFDA4D8FD46B}" presName="parentLeftMargin" presStyleLbl="node1" presStyleIdx="0" presStyleCnt="2"/>
      <dgm:spPr/>
    </dgm:pt>
    <dgm:pt modelId="{42EDAD1F-9550-45DA-A255-A74B733882F8}" type="pres">
      <dgm:prSet presAssocID="{92C8E36F-ABBF-4332-AB77-FFDA4D8FD46B}" presName="parentText" presStyleLbl="node1" presStyleIdx="1" presStyleCnt="2" custScaleX="110811" custScaleY="89453">
        <dgm:presLayoutVars>
          <dgm:chMax val="0"/>
          <dgm:bulletEnabled val="1"/>
        </dgm:presLayoutVars>
      </dgm:prSet>
      <dgm:spPr/>
    </dgm:pt>
    <dgm:pt modelId="{817ECBD3-4496-4BF5-9B23-9CAAA78BB00E}" type="pres">
      <dgm:prSet presAssocID="{92C8E36F-ABBF-4332-AB77-FFDA4D8FD46B}" presName="negativeSpace" presStyleCnt="0"/>
      <dgm:spPr/>
    </dgm:pt>
    <dgm:pt modelId="{3211135E-474E-466A-8B3F-05B35FCBD85A}" type="pres">
      <dgm:prSet presAssocID="{92C8E36F-ABBF-4332-AB77-FFDA4D8FD46B}" presName="childText" presStyleLbl="conFgAcc1" presStyleIdx="1" presStyleCnt="2" custScaleY="99769">
        <dgm:presLayoutVars>
          <dgm:bulletEnabled val="1"/>
        </dgm:presLayoutVars>
      </dgm:prSet>
      <dgm:spPr/>
    </dgm:pt>
  </dgm:ptLst>
  <dgm:cxnLst>
    <dgm:cxn modelId="{AD8F5606-AB2A-4412-A878-5C117B2A4F8F}" type="presOf" srcId="{6CA2A7D5-7F44-4CB2-B919-C7CD527F1FC4}" destId="{A86BC607-C864-4DBA-BDAA-FC269F08769D}" srcOrd="0" destOrd="0" presId="urn:microsoft.com/office/officeart/2005/8/layout/list1"/>
    <dgm:cxn modelId="{55DCF90C-8DF4-4A2D-8072-900C43E08E3C}" type="presOf" srcId="{17E64527-3F91-4B7C-A1CD-DE863E245873}" destId="{E2FA2669-C4AC-42E3-AF79-09B95560932F}" srcOrd="0" destOrd="0" presId="urn:microsoft.com/office/officeart/2005/8/layout/list1"/>
    <dgm:cxn modelId="{A5D6AF0F-F903-4077-8545-A55C9A30C2B2}" srcId="{17E64527-3F91-4B7C-A1CD-DE863E245873}" destId="{92C8E36F-ABBF-4332-AB77-FFDA4D8FD46B}" srcOrd="1" destOrd="0" parTransId="{1D1BB44F-9720-4456-90B3-8A32DC93561C}" sibTransId="{8BC9B5F4-09AC-4ED6-9A2F-2210D0FC6A99}"/>
    <dgm:cxn modelId="{FA14E61F-F4F8-4641-AE33-819A4F568A5E}" type="presOf" srcId="{96C3E169-C138-440B-9B8B-7C8C9920854F}" destId="{A86BC607-C864-4DBA-BDAA-FC269F08769D}" srcOrd="0" destOrd="2" presId="urn:microsoft.com/office/officeart/2005/8/layout/list1"/>
    <dgm:cxn modelId="{8B33E129-C221-476A-9208-B2FE41D61237}" srcId="{17E64527-3F91-4B7C-A1CD-DE863E245873}" destId="{525F2A41-9016-4373-9140-F3207422064F}" srcOrd="0" destOrd="0" parTransId="{6B4B3718-A6AF-4BD6-8667-35FF6DB60332}" sibTransId="{F17DF286-EF6F-41AC-82D4-ACBE2CCBBBBF}"/>
    <dgm:cxn modelId="{A6F9AB2B-D761-424B-A19A-0C54CBDF6210}" type="presOf" srcId="{E21686D9-5B4F-42A0-AC5B-BEFE06E4C1E5}" destId="{A86BC607-C864-4DBA-BDAA-FC269F08769D}" srcOrd="0" destOrd="1" presId="urn:microsoft.com/office/officeart/2005/8/layout/list1"/>
    <dgm:cxn modelId="{A0B8BE2E-AA29-4FFA-9612-019F8109306E}" type="presOf" srcId="{525F2A41-9016-4373-9140-F3207422064F}" destId="{084953CF-A2EF-4EEA-A019-E5D5A0757561}" srcOrd="1" destOrd="0" presId="urn:microsoft.com/office/officeart/2005/8/layout/list1"/>
    <dgm:cxn modelId="{98887A37-8271-43E4-A3BB-8BC50911CA3E}" type="presOf" srcId="{B89F3D1D-00F5-4655-890A-E3905B352426}" destId="{3211135E-474E-466A-8B3F-05B35FCBD85A}" srcOrd="0" destOrd="0" presId="urn:microsoft.com/office/officeart/2005/8/layout/list1"/>
    <dgm:cxn modelId="{6575C75E-3E06-4C5D-B051-B59D9312E2E5}" srcId="{525F2A41-9016-4373-9140-F3207422064F}" destId="{17C9ADA8-FEFF-47D1-9856-108988F4BA5C}" srcOrd="3" destOrd="0" parTransId="{792C65A5-B69E-4E50-89A6-B85701BCB2A5}" sibTransId="{B65E7594-C246-4272-822A-D474572B53D2}"/>
    <dgm:cxn modelId="{20FC1D43-E23D-4849-8098-615FC9DB46AC}" type="presOf" srcId="{525F2A41-9016-4373-9140-F3207422064F}" destId="{B12DBF96-3542-4A5C-B65B-00464AF0F253}" srcOrd="0" destOrd="0" presId="urn:microsoft.com/office/officeart/2005/8/layout/list1"/>
    <dgm:cxn modelId="{F4A24B4B-1759-4A2F-8E3A-D11E7B616A69}" type="presOf" srcId="{92C8E36F-ABBF-4332-AB77-FFDA4D8FD46B}" destId="{CAD4259F-6F7A-4902-86C0-DF7797D3814A}" srcOrd="0" destOrd="0" presId="urn:microsoft.com/office/officeart/2005/8/layout/list1"/>
    <dgm:cxn modelId="{99DEAE6D-B21A-4DAA-8093-380D20DE19E6}" type="presOf" srcId="{17C9ADA8-FEFF-47D1-9856-108988F4BA5C}" destId="{A86BC607-C864-4DBA-BDAA-FC269F08769D}" srcOrd="0" destOrd="3" presId="urn:microsoft.com/office/officeart/2005/8/layout/list1"/>
    <dgm:cxn modelId="{5BDC3B78-10C9-4847-9273-2852C533091E}" srcId="{525F2A41-9016-4373-9140-F3207422064F}" destId="{E0D79141-A3C9-4800-B6CB-575D76E525BD}" srcOrd="4" destOrd="0" parTransId="{8F100992-988A-4763-9F3F-8421CE36DC88}" sibTransId="{FCE93F31-F469-4E6D-ABF7-E557F6C62AA9}"/>
    <dgm:cxn modelId="{2BEFBE94-38DD-4A7F-AC47-CCACA3018321}" type="presOf" srcId="{E0D79141-A3C9-4800-B6CB-575D76E525BD}" destId="{A86BC607-C864-4DBA-BDAA-FC269F08769D}" srcOrd="0" destOrd="4" presId="urn:microsoft.com/office/officeart/2005/8/layout/list1"/>
    <dgm:cxn modelId="{DF763D97-DEBB-4A99-AE74-C8495E20C114}" srcId="{92C8E36F-ABBF-4332-AB77-FFDA4D8FD46B}" destId="{B89F3D1D-00F5-4655-890A-E3905B352426}" srcOrd="0" destOrd="0" parTransId="{59D045C0-8FF8-4B73-95C8-034EA24F68D3}" sibTransId="{50E23128-4A99-4AB8-B3E9-F7BE0C952D18}"/>
    <dgm:cxn modelId="{CD9170C1-D436-4113-A137-FC435D54F124}" srcId="{525F2A41-9016-4373-9140-F3207422064F}" destId="{6CA2A7D5-7F44-4CB2-B919-C7CD527F1FC4}" srcOrd="0" destOrd="0" parTransId="{6908A190-D289-4A8A-B8AC-4EC191D4E3D5}" sibTransId="{A7218B70-8D55-4DA4-BA42-3458F9B164A6}"/>
    <dgm:cxn modelId="{3C33FBD2-5CFF-4FE0-9CF5-D371882408D9}" type="presOf" srcId="{92C8E36F-ABBF-4332-AB77-FFDA4D8FD46B}" destId="{42EDAD1F-9550-45DA-A255-A74B733882F8}" srcOrd="1" destOrd="0" presId="urn:microsoft.com/office/officeart/2005/8/layout/list1"/>
    <dgm:cxn modelId="{CF5528DC-9EFB-4E76-AEEA-9F77CADA7FAF}" srcId="{525F2A41-9016-4373-9140-F3207422064F}" destId="{96C3E169-C138-440B-9B8B-7C8C9920854F}" srcOrd="2" destOrd="0" parTransId="{40F37349-8ADA-4536-B579-62FF9542A7E7}" sibTransId="{1825C2C6-4FF2-4C48-91E3-14C5CB88BD79}"/>
    <dgm:cxn modelId="{180CC8FD-808B-4916-9E48-F27B5894DA77}" srcId="{525F2A41-9016-4373-9140-F3207422064F}" destId="{E21686D9-5B4F-42A0-AC5B-BEFE06E4C1E5}" srcOrd="1" destOrd="0" parTransId="{EE16F9FB-5EF1-44C0-8EEC-570AF873809C}" sibTransId="{5662D4F6-0FE8-46DD-9E8E-946FA89641CA}"/>
    <dgm:cxn modelId="{0EF1212D-392C-486D-BEF1-E952F52B3A84}" type="presParOf" srcId="{E2FA2669-C4AC-42E3-AF79-09B95560932F}" destId="{4840C801-1D55-4464-B7C9-0E16AB07B035}" srcOrd="0" destOrd="0" presId="urn:microsoft.com/office/officeart/2005/8/layout/list1"/>
    <dgm:cxn modelId="{C4FC72CC-A695-4DB0-8002-6E92EDA03485}" type="presParOf" srcId="{4840C801-1D55-4464-B7C9-0E16AB07B035}" destId="{B12DBF96-3542-4A5C-B65B-00464AF0F253}" srcOrd="0" destOrd="0" presId="urn:microsoft.com/office/officeart/2005/8/layout/list1"/>
    <dgm:cxn modelId="{8FFAAC04-AE7D-4B17-BE81-28DD61D3613E}" type="presParOf" srcId="{4840C801-1D55-4464-B7C9-0E16AB07B035}" destId="{084953CF-A2EF-4EEA-A019-E5D5A0757561}" srcOrd="1" destOrd="0" presId="urn:microsoft.com/office/officeart/2005/8/layout/list1"/>
    <dgm:cxn modelId="{D9815AFC-E81F-4C6E-A895-1B24AA7ECBED}" type="presParOf" srcId="{E2FA2669-C4AC-42E3-AF79-09B95560932F}" destId="{900CE598-1AC4-404B-BA12-9C9C97C20994}" srcOrd="1" destOrd="0" presId="urn:microsoft.com/office/officeart/2005/8/layout/list1"/>
    <dgm:cxn modelId="{243AD31E-38B2-49CA-B556-691712F439F3}" type="presParOf" srcId="{E2FA2669-C4AC-42E3-AF79-09B95560932F}" destId="{A86BC607-C864-4DBA-BDAA-FC269F08769D}" srcOrd="2" destOrd="0" presId="urn:microsoft.com/office/officeart/2005/8/layout/list1"/>
    <dgm:cxn modelId="{147BDF8E-6D05-48E1-BF04-07DE7107A0A3}" type="presParOf" srcId="{E2FA2669-C4AC-42E3-AF79-09B95560932F}" destId="{B03F0356-2F60-48C0-B390-8C4C8E21DE14}" srcOrd="3" destOrd="0" presId="urn:microsoft.com/office/officeart/2005/8/layout/list1"/>
    <dgm:cxn modelId="{071F7201-DFE3-452A-8825-A39A1CDCEEEE}" type="presParOf" srcId="{E2FA2669-C4AC-42E3-AF79-09B95560932F}" destId="{C5A1225B-E327-4783-A20F-910C08F4738B}" srcOrd="4" destOrd="0" presId="urn:microsoft.com/office/officeart/2005/8/layout/list1"/>
    <dgm:cxn modelId="{CC8DC9AD-83FA-4619-93DA-6ACBA9E5EB08}" type="presParOf" srcId="{C5A1225B-E327-4783-A20F-910C08F4738B}" destId="{CAD4259F-6F7A-4902-86C0-DF7797D3814A}" srcOrd="0" destOrd="0" presId="urn:microsoft.com/office/officeart/2005/8/layout/list1"/>
    <dgm:cxn modelId="{B9E4CD1B-DF64-4745-A814-95A107D399EE}" type="presParOf" srcId="{C5A1225B-E327-4783-A20F-910C08F4738B}" destId="{42EDAD1F-9550-45DA-A255-A74B733882F8}" srcOrd="1" destOrd="0" presId="urn:microsoft.com/office/officeart/2005/8/layout/list1"/>
    <dgm:cxn modelId="{24A17153-B354-43F2-8BD6-FEA2B2A0640D}" type="presParOf" srcId="{E2FA2669-C4AC-42E3-AF79-09B95560932F}" destId="{817ECBD3-4496-4BF5-9B23-9CAAA78BB00E}" srcOrd="5" destOrd="0" presId="urn:microsoft.com/office/officeart/2005/8/layout/list1"/>
    <dgm:cxn modelId="{76CF4511-97ED-4FBA-AB11-C15E20FBACB0}" type="presParOf" srcId="{E2FA2669-C4AC-42E3-AF79-09B95560932F}" destId="{3211135E-474E-466A-8B3F-05B35FCBD85A}"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7E64527-3F91-4B7C-A1CD-DE863E24587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928C7AA4-3715-448A-8B27-9885B8A5118F}">
      <dgm:prSet custT="1"/>
      <dgm:spPr/>
      <dgm:t>
        <a:bodyPr/>
        <a:lstStyle/>
        <a:p>
          <a:r>
            <a:rPr lang="en-GB" sz="1600" dirty="0"/>
            <a:t>The climate has changed and continues to change.</a:t>
          </a:r>
          <a:endParaRPr lang="en-US" sz="1600" dirty="0"/>
        </a:p>
      </dgm:t>
    </dgm:pt>
    <dgm:pt modelId="{62F52CD9-E2C2-41AB-BE54-2A8C32EDDFB2}" type="parTrans" cxnId="{9BED8A0D-136C-47F0-81B6-AFA73C4AC628}">
      <dgm:prSet/>
      <dgm:spPr/>
      <dgm:t>
        <a:bodyPr/>
        <a:lstStyle/>
        <a:p>
          <a:endParaRPr lang="en-US" sz="1800"/>
        </a:p>
      </dgm:t>
    </dgm:pt>
    <dgm:pt modelId="{1A40DA1B-AE7D-4F6C-901E-F582CEB98FD5}" type="sibTrans" cxnId="{9BED8A0D-136C-47F0-81B6-AFA73C4AC628}">
      <dgm:prSet/>
      <dgm:spPr/>
      <dgm:t>
        <a:bodyPr/>
        <a:lstStyle/>
        <a:p>
          <a:endParaRPr lang="en-US" sz="1800"/>
        </a:p>
      </dgm:t>
    </dgm:pt>
    <dgm:pt modelId="{9FD37B42-3588-4B36-B77E-FA466709CDE2}">
      <dgm:prSet custT="1"/>
      <dgm:spPr/>
      <dgm:t>
        <a:bodyPr/>
        <a:lstStyle/>
        <a:p>
          <a:r>
            <a:rPr lang="en-GB" sz="1600" dirty="0"/>
            <a:t>The need for climate change adaptation</a:t>
          </a:r>
          <a:endParaRPr lang="en-US" sz="1600" dirty="0"/>
        </a:p>
      </dgm:t>
    </dgm:pt>
    <dgm:pt modelId="{FFA3C48B-6DFE-494F-8733-FD93F134A42C}" type="parTrans" cxnId="{6240373F-12FB-44E0-92EC-00ABD9AC657C}">
      <dgm:prSet/>
      <dgm:spPr/>
      <dgm:t>
        <a:bodyPr/>
        <a:lstStyle/>
        <a:p>
          <a:endParaRPr lang="en-GB"/>
        </a:p>
      </dgm:t>
    </dgm:pt>
    <dgm:pt modelId="{6A9A1DAE-4037-4DF8-8069-560DDDD0774A}" type="sibTrans" cxnId="{6240373F-12FB-44E0-92EC-00ABD9AC657C}">
      <dgm:prSet/>
      <dgm:spPr/>
      <dgm:t>
        <a:bodyPr/>
        <a:lstStyle/>
        <a:p>
          <a:endParaRPr lang="en-GB"/>
        </a:p>
      </dgm:t>
    </dgm:pt>
    <dgm:pt modelId="{ED598A1E-3A38-4C2F-89C8-D52AF0DBE8AA}">
      <dgm:prSet custT="1"/>
      <dgm:spPr/>
      <dgm:t>
        <a:bodyPr/>
        <a:lstStyle/>
        <a:p>
          <a:endParaRPr lang="en-GB" sz="1600" dirty="0"/>
        </a:p>
      </dgm:t>
    </dgm:pt>
    <dgm:pt modelId="{E8426D80-BF38-4231-A3CD-9FCDA9D6D409}" type="parTrans" cxnId="{AE0C5FEC-7732-4AFF-B82B-9357626C64AF}">
      <dgm:prSet/>
      <dgm:spPr/>
      <dgm:t>
        <a:bodyPr/>
        <a:lstStyle/>
        <a:p>
          <a:endParaRPr lang="en-GB"/>
        </a:p>
      </dgm:t>
    </dgm:pt>
    <dgm:pt modelId="{A732DFB8-CB99-483B-8A64-0D3BDDD8927A}" type="sibTrans" cxnId="{AE0C5FEC-7732-4AFF-B82B-9357626C64AF}">
      <dgm:prSet/>
      <dgm:spPr/>
      <dgm:t>
        <a:bodyPr/>
        <a:lstStyle/>
        <a:p>
          <a:endParaRPr lang="en-GB"/>
        </a:p>
      </dgm:t>
    </dgm:pt>
    <dgm:pt modelId="{EA01FBA3-E885-45D9-A1E3-3F82FABB049F}">
      <dgm:prSet custT="1"/>
      <dgm:spPr/>
      <dgm:t>
        <a:bodyPr/>
        <a:lstStyle/>
        <a:p>
          <a:r>
            <a:rPr lang="en-GB" sz="1600" dirty="0"/>
            <a:t>Without adequate management, risks will increase, including process safety risks. There have already been many high profile industrial major accidents with natural causes we need to learn from.</a:t>
          </a:r>
        </a:p>
      </dgm:t>
    </dgm:pt>
    <dgm:pt modelId="{2A336974-8FCF-4901-A45F-3E62A35D09A8}" type="parTrans" cxnId="{36CE59A5-BB07-4102-9B79-7B438F8E10CC}">
      <dgm:prSet/>
      <dgm:spPr/>
      <dgm:t>
        <a:bodyPr/>
        <a:lstStyle/>
        <a:p>
          <a:endParaRPr lang="en-GB"/>
        </a:p>
      </dgm:t>
    </dgm:pt>
    <dgm:pt modelId="{EF36B731-0E69-4EEC-9BDE-8D58352E5CBD}" type="sibTrans" cxnId="{36CE59A5-BB07-4102-9B79-7B438F8E10CC}">
      <dgm:prSet/>
      <dgm:spPr/>
      <dgm:t>
        <a:bodyPr/>
        <a:lstStyle/>
        <a:p>
          <a:endParaRPr lang="en-GB"/>
        </a:p>
      </dgm:t>
    </dgm:pt>
    <dgm:pt modelId="{6A84349D-CFF8-4B7E-B0BC-242E456F4FC5}">
      <dgm:prSet custT="1"/>
      <dgm:spPr/>
      <dgm:t>
        <a:bodyPr/>
        <a:lstStyle/>
        <a:p>
          <a:endParaRPr lang="en-GB" sz="1600" dirty="0"/>
        </a:p>
      </dgm:t>
    </dgm:pt>
    <dgm:pt modelId="{502A3377-F9CA-49B6-B548-035B8062740B}" type="parTrans" cxnId="{B8882D4E-B1BE-40AB-B2D3-630B9E356440}">
      <dgm:prSet/>
      <dgm:spPr/>
      <dgm:t>
        <a:bodyPr/>
        <a:lstStyle/>
        <a:p>
          <a:endParaRPr lang="en-GB"/>
        </a:p>
      </dgm:t>
    </dgm:pt>
    <dgm:pt modelId="{65518D63-7991-4C59-A08F-20235511F763}" type="sibTrans" cxnId="{B8882D4E-B1BE-40AB-B2D3-630B9E356440}">
      <dgm:prSet/>
      <dgm:spPr/>
      <dgm:t>
        <a:bodyPr/>
        <a:lstStyle/>
        <a:p>
          <a:endParaRPr lang="en-GB"/>
        </a:p>
      </dgm:t>
    </dgm:pt>
    <dgm:pt modelId="{9A9C9A55-6F0E-4E53-99AB-F074D6336C14}">
      <dgm:prSet custT="1"/>
      <dgm:spPr/>
      <dgm:t>
        <a:bodyPr/>
        <a:lstStyle/>
        <a:p>
          <a:r>
            <a:rPr lang="en-GB" sz="1600" dirty="0"/>
            <a:t>Safety and environment regulators expect climate change adaptation to be embedded into management systems, to maintain control of major accident hazards.</a:t>
          </a:r>
        </a:p>
      </dgm:t>
    </dgm:pt>
    <dgm:pt modelId="{0E855C60-DDDD-435C-9889-EE34C19E4D07}" type="parTrans" cxnId="{449AAE19-1D74-43EA-B75F-66E12DC2E4C6}">
      <dgm:prSet/>
      <dgm:spPr/>
      <dgm:t>
        <a:bodyPr/>
        <a:lstStyle/>
        <a:p>
          <a:endParaRPr lang="en-GB"/>
        </a:p>
      </dgm:t>
    </dgm:pt>
    <dgm:pt modelId="{E42C8140-01CD-4ED5-98B3-C4BF9DE1B023}" type="sibTrans" cxnId="{449AAE19-1D74-43EA-B75F-66E12DC2E4C6}">
      <dgm:prSet/>
      <dgm:spPr/>
      <dgm:t>
        <a:bodyPr/>
        <a:lstStyle/>
        <a:p>
          <a:endParaRPr lang="en-GB"/>
        </a:p>
      </dgm:t>
    </dgm:pt>
    <dgm:pt modelId="{EBF2659D-FAF1-4748-8EFB-92FCB63DC51E}">
      <dgm:prSet custT="1"/>
      <dgm:spPr/>
      <dgm:t>
        <a:bodyPr/>
        <a:lstStyle/>
        <a:p>
          <a:endParaRPr lang="en-GB" sz="1600" dirty="0"/>
        </a:p>
      </dgm:t>
    </dgm:pt>
    <dgm:pt modelId="{12D51293-EF74-4886-BB17-E71B361D7D64}" type="parTrans" cxnId="{7B20C648-8205-4FF3-8C59-87A9AD3F1084}">
      <dgm:prSet/>
      <dgm:spPr/>
      <dgm:t>
        <a:bodyPr/>
        <a:lstStyle/>
        <a:p>
          <a:endParaRPr lang="en-GB"/>
        </a:p>
      </dgm:t>
    </dgm:pt>
    <dgm:pt modelId="{040ED70F-3076-4843-B8A5-4428F8879DE8}" type="sibTrans" cxnId="{7B20C648-8205-4FF3-8C59-87A9AD3F1084}">
      <dgm:prSet/>
      <dgm:spPr/>
      <dgm:t>
        <a:bodyPr/>
        <a:lstStyle/>
        <a:p>
          <a:endParaRPr lang="en-GB"/>
        </a:p>
      </dgm:t>
    </dgm:pt>
    <dgm:pt modelId="{B60CB2C4-C06C-459D-AD5F-7DD04A926B1D}">
      <dgm:prSet custT="1"/>
      <dgm:spPr/>
      <dgm:t>
        <a:bodyPr/>
        <a:lstStyle/>
        <a:p>
          <a:r>
            <a:rPr lang="en-GB" sz="1600" dirty="0"/>
            <a:t>This requires operators of high hazard sites to ensure:</a:t>
          </a:r>
        </a:p>
      </dgm:t>
    </dgm:pt>
    <dgm:pt modelId="{7B30476F-8459-4B7F-92A0-55C9AF470297}" type="parTrans" cxnId="{783B08CF-0DB9-471A-9CF3-A78C9FD90AD4}">
      <dgm:prSet/>
      <dgm:spPr/>
      <dgm:t>
        <a:bodyPr/>
        <a:lstStyle/>
        <a:p>
          <a:endParaRPr lang="en-GB"/>
        </a:p>
      </dgm:t>
    </dgm:pt>
    <dgm:pt modelId="{4B07D3BC-C25C-41C1-B6C3-723D94A9366A}" type="sibTrans" cxnId="{783B08CF-0DB9-471A-9CF3-A78C9FD90AD4}">
      <dgm:prSet/>
      <dgm:spPr/>
      <dgm:t>
        <a:bodyPr/>
        <a:lstStyle/>
        <a:p>
          <a:endParaRPr lang="en-GB"/>
        </a:p>
      </dgm:t>
    </dgm:pt>
    <dgm:pt modelId="{3041DCCF-2FB3-450E-AB2D-7D1DC8F53C08}">
      <dgm:prSet custT="1"/>
      <dgm:spPr/>
      <dgm:t>
        <a:bodyPr/>
        <a:lstStyle/>
        <a:p>
          <a:r>
            <a:rPr lang="en-GB" sz="1600" dirty="0"/>
            <a:t>Leadership, resource and competencies</a:t>
          </a:r>
        </a:p>
      </dgm:t>
    </dgm:pt>
    <dgm:pt modelId="{A364E4E5-6335-4898-8047-CEDC594A7D80}" type="parTrans" cxnId="{4A7EFC75-5AD1-45C9-9089-EA45B0974C89}">
      <dgm:prSet/>
      <dgm:spPr/>
      <dgm:t>
        <a:bodyPr/>
        <a:lstStyle/>
        <a:p>
          <a:endParaRPr lang="en-GB"/>
        </a:p>
      </dgm:t>
    </dgm:pt>
    <dgm:pt modelId="{2E15371A-5C7C-4D75-ACE0-7EEA70E3585C}" type="sibTrans" cxnId="{4A7EFC75-5AD1-45C9-9089-EA45B0974C89}">
      <dgm:prSet/>
      <dgm:spPr/>
      <dgm:t>
        <a:bodyPr/>
        <a:lstStyle/>
        <a:p>
          <a:endParaRPr lang="en-GB"/>
        </a:p>
      </dgm:t>
    </dgm:pt>
    <dgm:pt modelId="{8F2AAD09-1092-4CF3-B731-6B9D8FA3ABF0}">
      <dgm:prSet custT="1"/>
      <dgm:spPr/>
      <dgm:t>
        <a:bodyPr/>
        <a:lstStyle/>
        <a:p>
          <a:r>
            <a:rPr lang="en-GB" sz="1600" dirty="0"/>
            <a:t>Climate change risk assessment - assess for 4</a:t>
          </a:r>
          <a:r>
            <a:rPr lang="en-GB" sz="1600" dirty="0">
              <a:solidFill>
                <a:schemeClr val="tx1"/>
              </a:solidFill>
            </a:rPr>
            <a:t>°C</a:t>
          </a:r>
          <a:r>
            <a:rPr lang="en-GB" sz="1600" dirty="0"/>
            <a:t>, plan for 2</a:t>
          </a:r>
          <a:r>
            <a:rPr lang="en-GB" sz="1600" dirty="0">
              <a:solidFill>
                <a:schemeClr val="tx1"/>
              </a:solidFill>
            </a:rPr>
            <a:t>°C</a:t>
          </a:r>
          <a:r>
            <a:rPr lang="en-GB" sz="1600" dirty="0"/>
            <a:t>, and avoid lock-ins</a:t>
          </a:r>
        </a:p>
      </dgm:t>
    </dgm:pt>
    <dgm:pt modelId="{65EC6B0E-400F-42DA-A64D-6F8270568A45}" type="parTrans" cxnId="{0B00AD9C-6444-4A3A-BD75-EFC50233029E}">
      <dgm:prSet/>
      <dgm:spPr/>
      <dgm:t>
        <a:bodyPr/>
        <a:lstStyle/>
        <a:p>
          <a:endParaRPr lang="en-GB"/>
        </a:p>
      </dgm:t>
    </dgm:pt>
    <dgm:pt modelId="{4DFD7CE5-5620-43C1-9ED3-FE22EB976DF6}" type="sibTrans" cxnId="{0B00AD9C-6444-4A3A-BD75-EFC50233029E}">
      <dgm:prSet/>
      <dgm:spPr/>
      <dgm:t>
        <a:bodyPr/>
        <a:lstStyle/>
        <a:p>
          <a:endParaRPr lang="en-GB"/>
        </a:p>
      </dgm:t>
    </dgm:pt>
    <dgm:pt modelId="{FA000D10-EAAB-49C5-B319-0F1A62BD6E6B}">
      <dgm:prSet custT="1"/>
      <dgm:spPr/>
      <dgm:t>
        <a:bodyPr/>
        <a:lstStyle/>
        <a:p>
          <a:r>
            <a:rPr lang="en-GB" sz="1600" dirty="0"/>
            <a:t>Plan, monitor, record and review, with top management oversight……….                                                                               			…………delivering </a:t>
          </a:r>
          <a:r>
            <a:rPr lang="en-GB" sz="1600" u="sng" dirty="0"/>
            <a:t>Continual Improvement</a:t>
          </a:r>
        </a:p>
      </dgm:t>
    </dgm:pt>
    <dgm:pt modelId="{49D38C11-6FE8-4C58-BCF4-F04FEBFE8A7D}" type="parTrans" cxnId="{3C55BC09-CB2B-420E-AD33-0AA026A8435F}">
      <dgm:prSet/>
      <dgm:spPr/>
      <dgm:t>
        <a:bodyPr/>
        <a:lstStyle/>
        <a:p>
          <a:endParaRPr lang="en-GB"/>
        </a:p>
      </dgm:t>
    </dgm:pt>
    <dgm:pt modelId="{54488535-7020-4B54-9BD1-04C2F1542D14}" type="sibTrans" cxnId="{3C55BC09-CB2B-420E-AD33-0AA026A8435F}">
      <dgm:prSet/>
      <dgm:spPr/>
      <dgm:t>
        <a:bodyPr/>
        <a:lstStyle/>
        <a:p>
          <a:endParaRPr lang="en-GB"/>
        </a:p>
      </dgm:t>
    </dgm:pt>
    <dgm:pt modelId="{63E2F393-01CE-43DC-8C77-630BAE09728A}">
      <dgm:prSet custT="1"/>
      <dgm:spPr/>
      <dgm:t>
        <a:bodyPr/>
        <a:lstStyle/>
        <a:p>
          <a:endParaRPr lang="en-GB" sz="1600" dirty="0"/>
        </a:p>
      </dgm:t>
    </dgm:pt>
    <dgm:pt modelId="{01C69320-DD5B-4E59-934C-DF35E70D68A2}" type="parTrans" cxnId="{704137A9-B731-4A81-A279-BEDBCCCFF390}">
      <dgm:prSet/>
      <dgm:spPr/>
      <dgm:t>
        <a:bodyPr/>
        <a:lstStyle/>
        <a:p>
          <a:endParaRPr lang="en-GB"/>
        </a:p>
      </dgm:t>
    </dgm:pt>
    <dgm:pt modelId="{D666EA8F-900D-44D8-8B9D-7538E7143C0F}" type="sibTrans" cxnId="{704137A9-B731-4A81-A279-BEDBCCCFF390}">
      <dgm:prSet/>
      <dgm:spPr/>
      <dgm:t>
        <a:bodyPr/>
        <a:lstStyle/>
        <a:p>
          <a:endParaRPr lang="en-GB"/>
        </a:p>
      </dgm:t>
    </dgm:pt>
    <dgm:pt modelId="{9C2FB211-90A9-4A20-A989-7487DC596161}">
      <dgm:prSet custT="1"/>
      <dgm:spPr/>
      <dgm:t>
        <a:bodyPr/>
        <a:lstStyle/>
        <a:p>
          <a:r>
            <a:rPr lang="en-GB" sz="1600" dirty="0"/>
            <a:t>International standards, guidance and case studies are available to support this work.</a:t>
          </a:r>
        </a:p>
      </dgm:t>
    </dgm:pt>
    <dgm:pt modelId="{EAAD1EC0-500B-465E-BF1F-CA627F77B152}" type="parTrans" cxnId="{32B081C2-217D-4C71-AD92-74984E1EEAA7}">
      <dgm:prSet/>
      <dgm:spPr/>
      <dgm:t>
        <a:bodyPr/>
        <a:lstStyle/>
        <a:p>
          <a:endParaRPr lang="en-GB"/>
        </a:p>
      </dgm:t>
    </dgm:pt>
    <dgm:pt modelId="{B394202C-D488-4C07-A000-D6EE40190629}" type="sibTrans" cxnId="{32B081C2-217D-4C71-AD92-74984E1EEAA7}">
      <dgm:prSet/>
      <dgm:spPr/>
      <dgm:t>
        <a:bodyPr/>
        <a:lstStyle/>
        <a:p>
          <a:endParaRPr lang="en-GB"/>
        </a:p>
      </dgm:t>
    </dgm:pt>
    <dgm:pt modelId="{E2FA2669-C4AC-42E3-AF79-09B95560932F}" type="pres">
      <dgm:prSet presAssocID="{17E64527-3F91-4B7C-A1CD-DE863E245873}" presName="linear" presStyleCnt="0">
        <dgm:presLayoutVars>
          <dgm:dir/>
          <dgm:animLvl val="lvl"/>
          <dgm:resizeHandles val="exact"/>
        </dgm:presLayoutVars>
      </dgm:prSet>
      <dgm:spPr/>
    </dgm:pt>
    <dgm:pt modelId="{435E327F-C664-415C-BA7A-F64A4B55EE06}" type="pres">
      <dgm:prSet presAssocID="{9FD37B42-3588-4B36-B77E-FA466709CDE2}" presName="parentLin" presStyleCnt="0"/>
      <dgm:spPr/>
    </dgm:pt>
    <dgm:pt modelId="{D8AA8593-C663-4991-9A8C-7F388116FF9C}" type="pres">
      <dgm:prSet presAssocID="{9FD37B42-3588-4B36-B77E-FA466709CDE2}" presName="parentLeftMargin" presStyleLbl="node1" presStyleIdx="0" presStyleCnt="1"/>
      <dgm:spPr/>
    </dgm:pt>
    <dgm:pt modelId="{F1F239C6-4628-4A8A-BBE1-2385E07953F6}" type="pres">
      <dgm:prSet presAssocID="{9FD37B42-3588-4B36-B77E-FA466709CDE2}" presName="parentText" presStyleLbl="node1" presStyleIdx="0" presStyleCnt="1" custScaleY="441403" custLinFactNeighborX="7028" custLinFactNeighborY="-90014">
        <dgm:presLayoutVars>
          <dgm:chMax val="0"/>
          <dgm:bulletEnabled val="1"/>
        </dgm:presLayoutVars>
      </dgm:prSet>
      <dgm:spPr/>
    </dgm:pt>
    <dgm:pt modelId="{99AF3D8E-3C52-4BF4-B9FE-22221801CE29}" type="pres">
      <dgm:prSet presAssocID="{9FD37B42-3588-4B36-B77E-FA466709CDE2}" presName="negativeSpace" presStyleCnt="0"/>
      <dgm:spPr/>
    </dgm:pt>
    <dgm:pt modelId="{2C216EB0-D8E2-4EF0-BA2F-336DFC59A4D2}" type="pres">
      <dgm:prSet presAssocID="{9FD37B42-3588-4B36-B77E-FA466709CDE2}" presName="childText" presStyleLbl="conFgAcc1" presStyleIdx="0" presStyleCnt="1" custScaleY="577272" custLinFactY="-31485" custLinFactNeighborY="-100000">
        <dgm:presLayoutVars>
          <dgm:bulletEnabled val="1"/>
        </dgm:presLayoutVars>
      </dgm:prSet>
      <dgm:spPr/>
    </dgm:pt>
  </dgm:ptLst>
  <dgm:cxnLst>
    <dgm:cxn modelId="{3C55BC09-CB2B-420E-AD33-0AA026A8435F}" srcId="{B60CB2C4-C06C-459D-AD5F-7DD04A926B1D}" destId="{FA000D10-EAAB-49C5-B319-0F1A62BD6E6B}" srcOrd="2" destOrd="0" parTransId="{49D38C11-6FE8-4C58-BCF4-F04FEBFE8A7D}" sibTransId="{54488535-7020-4B54-9BD1-04C2F1542D14}"/>
    <dgm:cxn modelId="{55DCF90C-8DF4-4A2D-8072-900C43E08E3C}" type="presOf" srcId="{17E64527-3F91-4B7C-A1CD-DE863E245873}" destId="{E2FA2669-C4AC-42E3-AF79-09B95560932F}" srcOrd="0" destOrd="0" presId="urn:microsoft.com/office/officeart/2005/8/layout/list1"/>
    <dgm:cxn modelId="{9BED8A0D-136C-47F0-81B6-AFA73C4AC628}" srcId="{9FD37B42-3588-4B36-B77E-FA466709CDE2}" destId="{928C7AA4-3715-448A-8B27-9885B8A5118F}" srcOrd="0" destOrd="0" parTransId="{62F52CD9-E2C2-41AB-BE54-2A8C32EDDFB2}" sibTransId="{1A40DA1B-AE7D-4F6C-901E-F582CEB98FD5}"/>
    <dgm:cxn modelId="{449AAE19-1D74-43EA-B75F-66E12DC2E4C6}" srcId="{9FD37B42-3588-4B36-B77E-FA466709CDE2}" destId="{9A9C9A55-6F0E-4E53-99AB-F074D6336C14}" srcOrd="4" destOrd="0" parTransId="{0E855C60-DDDD-435C-9889-EE34C19E4D07}" sibTransId="{E42C8140-01CD-4ED5-98B3-C4BF9DE1B023}"/>
    <dgm:cxn modelId="{1DBD8C24-D14A-4544-A81E-CAF02EBA7333}" type="presOf" srcId="{B60CB2C4-C06C-459D-AD5F-7DD04A926B1D}" destId="{2C216EB0-D8E2-4EF0-BA2F-336DFC59A4D2}" srcOrd="0" destOrd="6" presId="urn:microsoft.com/office/officeart/2005/8/layout/list1"/>
    <dgm:cxn modelId="{94C21534-7EB1-4CB7-AE35-8D0C5F979DB2}" type="presOf" srcId="{9FD37B42-3588-4B36-B77E-FA466709CDE2}" destId="{F1F239C6-4628-4A8A-BBE1-2385E07953F6}" srcOrd="1" destOrd="0" presId="urn:microsoft.com/office/officeart/2005/8/layout/list1"/>
    <dgm:cxn modelId="{86D8AA35-EBF3-408F-A716-2585782ACE84}" type="presOf" srcId="{9C2FB211-90A9-4A20-A989-7487DC596161}" destId="{2C216EB0-D8E2-4EF0-BA2F-336DFC59A4D2}" srcOrd="0" destOrd="11" presId="urn:microsoft.com/office/officeart/2005/8/layout/list1"/>
    <dgm:cxn modelId="{70E3CA36-AD5E-4FA0-BCC3-B856F41D0E35}" type="presOf" srcId="{8F2AAD09-1092-4CF3-B731-6B9D8FA3ABF0}" destId="{2C216EB0-D8E2-4EF0-BA2F-336DFC59A4D2}" srcOrd="0" destOrd="8" presId="urn:microsoft.com/office/officeart/2005/8/layout/list1"/>
    <dgm:cxn modelId="{6240373F-12FB-44E0-92EC-00ABD9AC657C}" srcId="{17E64527-3F91-4B7C-A1CD-DE863E245873}" destId="{9FD37B42-3588-4B36-B77E-FA466709CDE2}" srcOrd="0" destOrd="0" parTransId="{FFA3C48B-6DFE-494F-8733-FD93F134A42C}" sibTransId="{6A9A1DAE-4037-4DF8-8069-560DDDD0774A}"/>
    <dgm:cxn modelId="{7B20C648-8205-4FF3-8C59-87A9AD3F1084}" srcId="{9FD37B42-3588-4B36-B77E-FA466709CDE2}" destId="{EBF2659D-FAF1-4748-8EFB-92FCB63DC51E}" srcOrd="5" destOrd="0" parTransId="{12D51293-EF74-4886-BB17-E71B361D7D64}" sibTransId="{040ED70F-3076-4843-B8A5-4428F8879DE8}"/>
    <dgm:cxn modelId="{E7A2F94C-B9D8-4FC2-8E5C-A28A10AD4B1F}" type="presOf" srcId="{EA01FBA3-E885-45D9-A1E3-3F82FABB049F}" destId="{2C216EB0-D8E2-4EF0-BA2F-336DFC59A4D2}" srcOrd="0" destOrd="2" presId="urn:microsoft.com/office/officeart/2005/8/layout/list1"/>
    <dgm:cxn modelId="{B8882D4E-B1BE-40AB-B2D3-630B9E356440}" srcId="{9FD37B42-3588-4B36-B77E-FA466709CDE2}" destId="{6A84349D-CFF8-4B7E-B0BC-242E456F4FC5}" srcOrd="3" destOrd="0" parTransId="{502A3377-F9CA-49B6-B548-035B8062740B}" sibTransId="{65518D63-7991-4C59-A08F-20235511F763}"/>
    <dgm:cxn modelId="{4A7EFC75-5AD1-45C9-9089-EA45B0974C89}" srcId="{B60CB2C4-C06C-459D-AD5F-7DD04A926B1D}" destId="{3041DCCF-2FB3-450E-AB2D-7D1DC8F53C08}" srcOrd="0" destOrd="0" parTransId="{A364E4E5-6335-4898-8047-CEDC594A7D80}" sibTransId="{2E15371A-5C7C-4D75-ACE0-7EEA70E3585C}"/>
    <dgm:cxn modelId="{84FF9E87-EDB2-46CF-9823-2D4370ADCFAD}" type="presOf" srcId="{9A9C9A55-6F0E-4E53-99AB-F074D6336C14}" destId="{2C216EB0-D8E2-4EF0-BA2F-336DFC59A4D2}" srcOrd="0" destOrd="4" presId="urn:microsoft.com/office/officeart/2005/8/layout/list1"/>
    <dgm:cxn modelId="{84357690-3A5E-474D-B1E1-46A3E5048B0A}" type="presOf" srcId="{FA000D10-EAAB-49C5-B319-0F1A62BD6E6B}" destId="{2C216EB0-D8E2-4EF0-BA2F-336DFC59A4D2}" srcOrd="0" destOrd="9" presId="urn:microsoft.com/office/officeart/2005/8/layout/list1"/>
    <dgm:cxn modelId="{11A45790-827B-432B-AD51-014ED210A732}" type="presOf" srcId="{EBF2659D-FAF1-4748-8EFB-92FCB63DC51E}" destId="{2C216EB0-D8E2-4EF0-BA2F-336DFC59A4D2}" srcOrd="0" destOrd="5" presId="urn:microsoft.com/office/officeart/2005/8/layout/list1"/>
    <dgm:cxn modelId="{0B00AD9C-6444-4A3A-BD75-EFC50233029E}" srcId="{B60CB2C4-C06C-459D-AD5F-7DD04A926B1D}" destId="{8F2AAD09-1092-4CF3-B731-6B9D8FA3ABF0}" srcOrd="1" destOrd="0" parTransId="{65EC6B0E-400F-42DA-A64D-6F8270568A45}" sibTransId="{4DFD7CE5-5620-43C1-9ED3-FE22EB976DF6}"/>
    <dgm:cxn modelId="{36CE59A5-BB07-4102-9B79-7B438F8E10CC}" srcId="{9FD37B42-3588-4B36-B77E-FA466709CDE2}" destId="{EA01FBA3-E885-45D9-A1E3-3F82FABB049F}" srcOrd="2" destOrd="0" parTransId="{2A336974-8FCF-4901-A45F-3E62A35D09A8}" sibTransId="{EF36B731-0E69-4EEC-9BDE-8D58352E5CBD}"/>
    <dgm:cxn modelId="{704137A9-B731-4A81-A279-BEDBCCCFF390}" srcId="{B60CB2C4-C06C-459D-AD5F-7DD04A926B1D}" destId="{63E2F393-01CE-43DC-8C77-630BAE09728A}" srcOrd="3" destOrd="0" parTransId="{01C69320-DD5B-4E59-934C-DF35E70D68A2}" sibTransId="{D666EA8F-900D-44D8-8B9D-7538E7143C0F}"/>
    <dgm:cxn modelId="{32B081C2-217D-4C71-AD92-74984E1EEAA7}" srcId="{9FD37B42-3588-4B36-B77E-FA466709CDE2}" destId="{9C2FB211-90A9-4A20-A989-7487DC596161}" srcOrd="7" destOrd="0" parTransId="{EAAD1EC0-500B-465E-BF1F-CA627F77B152}" sibTransId="{B394202C-D488-4C07-A000-D6EE40190629}"/>
    <dgm:cxn modelId="{63C987C9-5D1D-461E-B9A7-686CDE225658}" type="presOf" srcId="{6A84349D-CFF8-4B7E-B0BC-242E456F4FC5}" destId="{2C216EB0-D8E2-4EF0-BA2F-336DFC59A4D2}" srcOrd="0" destOrd="3" presId="urn:microsoft.com/office/officeart/2005/8/layout/list1"/>
    <dgm:cxn modelId="{783B08CF-0DB9-471A-9CF3-A78C9FD90AD4}" srcId="{9FD37B42-3588-4B36-B77E-FA466709CDE2}" destId="{B60CB2C4-C06C-459D-AD5F-7DD04A926B1D}" srcOrd="6" destOrd="0" parTransId="{7B30476F-8459-4B7F-92A0-55C9AF470297}" sibTransId="{4B07D3BC-C25C-41C1-B6C3-723D94A9366A}"/>
    <dgm:cxn modelId="{365795CF-E2D6-4641-924F-6E19F70A71DE}" type="presOf" srcId="{ED598A1E-3A38-4C2F-89C8-D52AF0DBE8AA}" destId="{2C216EB0-D8E2-4EF0-BA2F-336DFC59A4D2}" srcOrd="0" destOrd="1" presId="urn:microsoft.com/office/officeart/2005/8/layout/list1"/>
    <dgm:cxn modelId="{B87317DA-C5CF-45B8-86BF-EA4DEC828174}" type="presOf" srcId="{928C7AA4-3715-448A-8B27-9885B8A5118F}" destId="{2C216EB0-D8E2-4EF0-BA2F-336DFC59A4D2}" srcOrd="0" destOrd="0" presId="urn:microsoft.com/office/officeart/2005/8/layout/list1"/>
    <dgm:cxn modelId="{AE0C5FEC-7732-4AFF-B82B-9357626C64AF}" srcId="{9FD37B42-3588-4B36-B77E-FA466709CDE2}" destId="{ED598A1E-3A38-4C2F-89C8-D52AF0DBE8AA}" srcOrd="1" destOrd="0" parTransId="{E8426D80-BF38-4231-A3CD-9FCDA9D6D409}" sibTransId="{A732DFB8-CB99-483B-8A64-0D3BDDD8927A}"/>
    <dgm:cxn modelId="{F309FCEF-4CE6-4B66-8D3C-65FBC05FD2CE}" type="presOf" srcId="{63E2F393-01CE-43DC-8C77-630BAE09728A}" destId="{2C216EB0-D8E2-4EF0-BA2F-336DFC59A4D2}" srcOrd="0" destOrd="10" presId="urn:microsoft.com/office/officeart/2005/8/layout/list1"/>
    <dgm:cxn modelId="{608B7AF4-4615-4F25-A3A1-2151CAED4622}" type="presOf" srcId="{9FD37B42-3588-4B36-B77E-FA466709CDE2}" destId="{D8AA8593-C663-4991-9A8C-7F388116FF9C}" srcOrd="0" destOrd="0" presId="urn:microsoft.com/office/officeart/2005/8/layout/list1"/>
    <dgm:cxn modelId="{718899F5-72FE-407B-B92B-27583C9AF927}" type="presOf" srcId="{3041DCCF-2FB3-450E-AB2D-7D1DC8F53C08}" destId="{2C216EB0-D8E2-4EF0-BA2F-336DFC59A4D2}" srcOrd="0" destOrd="7" presId="urn:microsoft.com/office/officeart/2005/8/layout/list1"/>
    <dgm:cxn modelId="{714C0774-04EF-424B-82EF-186E8954083D}" type="presParOf" srcId="{E2FA2669-C4AC-42E3-AF79-09B95560932F}" destId="{435E327F-C664-415C-BA7A-F64A4B55EE06}" srcOrd="0" destOrd="0" presId="urn:microsoft.com/office/officeart/2005/8/layout/list1"/>
    <dgm:cxn modelId="{8FBB2BDE-95EE-4DFF-9E87-BCCDD85BE925}" type="presParOf" srcId="{435E327F-C664-415C-BA7A-F64A4B55EE06}" destId="{D8AA8593-C663-4991-9A8C-7F388116FF9C}" srcOrd="0" destOrd="0" presId="urn:microsoft.com/office/officeart/2005/8/layout/list1"/>
    <dgm:cxn modelId="{65468404-A21F-42C6-B03C-A3D81B644171}" type="presParOf" srcId="{435E327F-C664-415C-BA7A-F64A4B55EE06}" destId="{F1F239C6-4628-4A8A-BBE1-2385E07953F6}" srcOrd="1" destOrd="0" presId="urn:microsoft.com/office/officeart/2005/8/layout/list1"/>
    <dgm:cxn modelId="{7338E58C-B5A3-4C27-A4CC-B24F6A58E4CD}" type="presParOf" srcId="{E2FA2669-C4AC-42E3-AF79-09B95560932F}" destId="{99AF3D8E-3C52-4BF4-B9FE-22221801CE29}" srcOrd="1" destOrd="0" presId="urn:microsoft.com/office/officeart/2005/8/layout/list1"/>
    <dgm:cxn modelId="{60056434-A9BD-4140-99AD-7ABF90E5CFC1}" type="presParOf" srcId="{E2FA2669-C4AC-42E3-AF79-09B95560932F}" destId="{2C216EB0-D8E2-4EF0-BA2F-336DFC59A4D2}"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BC607-C864-4DBA-BDAA-FC269F08769D}">
      <dsp:nvSpPr>
        <dsp:cNvPr id="0" name=""/>
        <dsp:cNvSpPr/>
      </dsp:nvSpPr>
      <dsp:spPr>
        <a:xfrm>
          <a:off x="0" y="445622"/>
          <a:ext cx="6826458" cy="1852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9809" tIns="291592" rIns="529809"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dirty="0"/>
            <a:t>Industrial accidents with natural causes, such as flooding, storms, lightning, high/low temperatures, sea level rise, subsidence, wildfire etc.</a:t>
          </a:r>
          <a:endParaRPr lang="en-US" sz="1600" kern="1200" dirty="0"/>
        </a:p>
        <a:p>
          <a:pPr marL="171450" lvl="1" indent="-171450" algn="l" defTabSz="711200">
            <a:lnSpc>
              <a:spcPct val="90000"/>
            </a:lnSpc>
            <a:spcBef>
              <a:spcPct val="0"/>
            </a:spcBef>
            <a:spcAft>
              <a:spcPct val="15000"/>
            </a:spcAft>
            <a:buChar char="•"/>
          </a:pPr>
          <a:r>
            <a:rPr lang="en-GB" sz="1600" kern="1200" dirty="0">
              <a:hlinkClick xmlns:r="http://schemas.openxmlformats.org/officeDocument/2006/relationships" r:id="rId1"/>
            </a:rPr>
            <a:t>Natechs</a:t>
          </a:r>
          <a:r>
            <a:rPr lang="en-GB" sz="1600" kern="1200" dirty="0"/>
            <a:t> can degrade protection measures, causing harm to people and the environment … and assets/businesses/supply chains</a:t>
          </a:r>
          <a:endParaRPr lang="en-US" sz="1600" kern="1200" dirty="0"/>
        </a:p>
        <a:p>
          <a:pPr marL="171450" lvl="1" indent="-171450" algn="l" defTabSz="711200">
            <a:lnSpc>
              <a:spcPct val="90000"/>
            </a:lnSpc>
            <a:spcBef>
              <a:spcPct val="0"/>
            </a:spcBef>
            <a:spcAft>
              <a:spcPct val="15000"/>
            </a:spcAft>
            <a:buChar char="•"/>
          </a:pPr>
          <a:r>
            <a:rPr lang="en-GB" sz="1600" kern="1200" dirty="0"/>
            <a:t>Planning for Natechs is </a:t>
          </a:r>
          <a:r>
            <a:rPr lang="en-GB" sz="1600" kern="1200" dirty="0">
              <a:hlinkClick xmlns:r="http://schemas.openxmlformats.org/officeDocument/2006/relationships" r:id="rId2"/>
            </a:rPr>
            <a:t>essential for process safety</a:t>
          </a:r>
          <a:endParaRPr lang="en-US" sz="1600" kern="1200" dirty="0"/>
        </a:p>
      </dsp:txBody>
      <dsp:txXfrm>
        <a:off x="0" y="445622"/>
        <a:ext cx="6826458" cy="1852200"/>
      </dsp:txXfrm>
    </dsp:sp>
    <dsp:sp modelId="{084953CF-A2EF-4EEA-A019-E5D5A0757561}">
      <dsp:nvSpPr>
        <dsp:cNvPr id="0" name=""/>
        <dsp:cNvSpPr/>
      </dsp:nvSpPr>
      <dsp:spPr>
        <a:xfrm>
          <a:off x="341322" y="24097"/>
          <a:ext cx="5263349" cy="6281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617" tIns="0" rIns="180617" bIns="0" numCol="1" spcCol="1270" anchor="ctr" anchorCtr="0">
          <a:noAutofit/>
        </a:bodyPr>
        <a:lstStyle/>
        <a:p>
          <a:pPr marL="0" lvl="0" indent="0" algn="l" defTabSz="800100">
            <a:lnSpc>
              <a:spcPct val="90000"/>
            </a:lnSpc>
            <a:spcBef>
              <a:spcPct val="0"/>
            </a:spcBef>
            <a:spcAft>
              <a:spcPct val="35000"/>
            </a:spcAft>
            <a:buNone/>
          </a:pPr>
          <a:r>
            <a:rPr lang="en-GB" sz="1800" kern="1200" dirty="0"/>
            <a:t>Natural Hazard Triggered Technological Accident (Natech)</a:t>
          </a:r>
          <a:endParaRPr lang="en-US" sz="1800" kern="1200" dirty="0"/>
        </a:p>
      </dsp:txBody>
      <dsp:txXfrm>
        <a:off x="371986" y="54761"/>
        <a:ext cx="5202021" cy="566836"/>
      </dsp:txXfrm>
    </dsp:sp>
    <dsp:sp modelId="{3211135E-474E-466A-8B3F-05B35FCBD85A}">
      <dsp:nvSpPr>
        <dsp:cNvPr id="0" name=""/>
        <dsp:cNvSpPr/>
      </dsp:nvSpPr>
      <dsp:spPr>
        <a:xfrm>
          <a:off x="0" y="2656924"/>
          <a:ext cx="6826458" cy="334385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9809" tIns="291592" rIns="529809"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dirty="0"/>
            <a:t>Wide area impact – both local impacts and wider area disruption (such as power and communications outages, supply chain disruption, </a:t>
          </a:r>
          <a:r>
            <a:rPr lang="en-GB" sz="1600" kern="1200" dirty="0">
              <a:hlinkClick xmlns:r="http://schemas.openxmlformats.org/officeDocument/2006/relationships" r:id="rId3"/>
            </a:rPr>
            <a:t>cascading risks</a:t>
          </a:r>
          <a:r>
            <a:rPr lang="en-GB" sz="1600" kern="1200" dirty="0"/>
            <a:t>)</a:t>
          </a:r>
          <a:endParaRPr lang="en-US" sz="1600" kern="1200" dirty="0"/>
        </a:p>
        <a:p>
          <a:pPr marL="171450" lvl="1" indent="-171450" algn="l" defTabSz="711200">
            <a:lnSpc>
              <a:spcPct val="90000"/>
            </a:lnSpc>
            <a:spcBef>
              <a:spcPct val="0"/>
            </a:spcBef>
            <a:spcAft>
              <a:spcPct val="15000"/>
            </a:spcAft>
            <a:buChar char="•"/>
          </a:pPr>
          <a:r>
            <a:rPr lang="en-US" sz="1600" kern="1200" dirty="0"/>
            <a:t>Existing control measures (barriers and systems) not designed for present day and future environmental extremes – the climate has already changed</a:t>
          </a:r>
        </a:p>
        <a:p>
          <a:pPr marL="171450" lvl="1" indent="-171450" algn="l" defTabSz="711200">
            <a:lnSpc>
              <a:spcPct val="90000"/>
            </a:lnSpc>
            <a:spcBef>
              <a:spcPct val="0"/>
            </a:spcBef>
            <a:spcAft>
              <a:spcPct val="15000"/>
            </a:spcAft>
            <a:buChar char="•"/>
          </a:pPr>
          <a:r>
            <a:rPr lang="en-GB" sz="1600" kern="1200" dirty="0"/>
            <a:t>Common cause failures across barriers</a:t>
          </a:r>
          <a:endParaRPr lang="en-US" sz="1600" kern="1200" dirty="0"/>
        </a:p>
        <a:p>
          <a:pPr marL="171450" lvl="1" indent="-171450" algn="l" defTabSz="711200">
            <a:lnSpc>
              <a:spcPct val="90000"/>
            </a:lnSpc>
            <a:spcBef>
              <a:spcPct val="0"/>
            </a:spcBef>
            <a:spcAft>
              <a:spcPct val="15000"/>
            </a:spcAft>
            <a:buChar char="•"/>
          </a:pPr>
          <a:r>
            <a:rPr lang="en-GB" sz="1600" kern="1200" dirty="0"/>
            <a:t>Multiple, simultaneous </a:t>
          </a:r>
          <a:r>
            <a:rPr lang="en-GB" sz="1600" kern="1200" dirty="0">
              <a:hlinkClick xmlns:r="http://schemas.openxmlformats.org/officeDocument/2006/relationships" r:id="" action="ppaction://hlinksldjump"/>
            </a:rPr>
            <a:t>failures &amp; releases</a:t>
          </a:r>
          <a:endParaRPr lang="en-US" sz="1600" kern="1200" dirty="0"/>
        </a:p>
        <a:p>
          <a:pPr marL="171450" lvl="1" indent="-171450" algn="l" defTabSz="711200">
            <a:lnSpc>
              <a:spcPct val="90000"/>
            </a:lnSpc>
            <a:spcBef>
              <a:spcPct val="0"/>
            </a:spcBef>
            <a:spcAft>
              <a:spcPct val="15000"/>
            </a:spcAft>
            <a:buChar char="•"/>
          </a:pPr>
          <a:r>
            <a:rPr lang="en-GB" sz="1600" kern="1200" dirty="0"/>
            <a:t>Impact on preventive and mitigatory measures – including emergency responders</a:t>
          </a:r>
          <a:endParaRPr lang="en-US" sz="1600" kern="1200" dirty="0"/>
        </a:p>
        <a:p>
          <a:pPr marL="171450" lvl="1" indent="-171450" algn="l" defTabSz="711200">
            <a:lnSpc>
              <a:spcPct val="90000"/>
            </a:lnSpc>
            <a:spcBef>
              <a:spcPct val="0"/>
            </a:spcBef>
            <a:spcAft>
              <a:spcPct val="15000"/>
            </a:spcAft>
            <a:buChar char="•"/>
          </a:pPr>
          <a:r>
            <a:rPr lang="en-GB" sz="1600" kern="1200" dirty="0"/>
            <a:t>Potential for multiple simultaneous major accidents</a:t>
          </a:r>
          <a:endParaRPr lang="en-US" sz="1600" kern="1200" dirty="0"/>
        </a:p>
        <a:p>
          <a:pPr marL="342900" lvl="2" indent="-171450" algn="l" defTabSz="711200">
            <a:lnSpc>
              <a:spcPct val="90000"/>
            </a:lnSpc>
            <a:spcBef>
              <a:spcPct val="0"/>
            </a:spcBef>
            <a:spcAft>
              <a:spcPct val="15000"/>
            </a:spcAft>
            <a:buNone/>
          </a:pPr>
          <a:r>
            <a:rPr lang="en-GB" sz="1600" kern="1200" dirty="0"/>
            <a:t>(e.g. </a:t>
          </a:r>
          <a:r>
            <a:rPr lang="en-GB" sz="1600" kern="1200" dirty="0">
              <a:hlinkClick xmlns:r="http://schemas.openxmlformats.org/officeDocument/2006/relationships" r:id="" action="ppaction://hlinksldjump"/>
            </a:rPr>
            <a:t>East Coast surge</a:t>
          </a:r>
          <a:r>
            <a:rPr lang="en-GB" sz="1600" kern="1200" dirty="0"/>
            <a:t>)</a:t>
          </a:r>
          <a:endParaRPr lang="en-US" sz="1600" kern="1200" dirty="0"/>
        </a:p>
      </dsp:txBody>
      <dsp:txXfrm>
        <a:off x="0" y="2656924"/>
        <a:ext cx="6826458" cy="3343857"/>
      </dsp:txXfrm>
    </dsp:sp>
    <dsp:sp modelId="{42EDAD1F-9550-45DA-A255-A74B733882F8}">
      <dsp:nvSpPr>
        <dsp:cNvPr id="0" name=""/>
        <dsp:cNvSpPr/>
      </dsp:nvSpPr>
      <dsp:spPr>
        <a:xfrm>
          <a:off x="341322" y="2373422"/>
          <a:ext cx="5206532" cy="4901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617" tIns="0" rIns="180617" bIns="0" numCol="1" spcCol="1270" anchor="ctr" anchorCtr="0">
          <a:noAutofit/>
        </a:bodyPr>
        <a:lstStyle/>
        <a:p>
          <a:pPr marL="0" lvl="0" indent="0" algn="l" defTabSz="800100">
            <a:lnSpc>
              <a:spcPct val="90000"/>
            </a:lnSpc>
            <a:spcBef>
              <a:spcPct val="0"/>
            </a:spcBef>
            <a:spcAft>
              <a:spcPct val="35000"/>
            </a:spcAft>
            <a:buNone/>
          </a:pPr>
          <a:r>
            <a:rPr lang="en-GB" sz="1800" kern="1200" dirty="0"/>
            <a:t>Common Natech characteristics </a:t>
          </a:r>
          <a:endParaRPr lang="en-US" sz="1800" kern="1200" dirty="0"/>
        </a:p>
      </dsp:txBody>
      <dsp:txXfrm>
        <a:off x="365249" y="2397349"/>
        <a:ext cx="5158678" cy="44228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216EB0-D8E2-4EF0-BA2F-336DFC59A4D2}">
      <dsp:nvSpPr>
        <dsp:cNvPr id="0" name=""/>
        <dsp:cNvSpPr/>
      </dsp:nvSpPr>
      <dsp:spPr>
        <a:xfrm>
          <a:off x="0" y="202394"/>
          <a:ext cx="6612715" cy="4634951"/>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3220" tIns="677305" rIns="513220"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dirty="0"/>
            <a:t>Applies the principle of continuous improvement to ensure there is adequate planning, monitoring, recording and reviewing, with top management oversight.</a:t>
          </a:r>
          <a:endParaRPr lang="en-US" sz="1600" kern="1200" dirty="0"/>
        </a:p>
        <a:p>
          <a:pPr marL="171450" lvl="1" indent="-171450" algn="l" defTabSz="711200">
            <a:lnSpc>
              <a:spcPct val="90000"/>
            </a:lnSpc>
            <a:spcBef>
              <a:spcPct val="0"/>
            </a:spcBef>
            <a:spcAft>
              <a:spcPct val="15000"/>
            </a:spcAft>
            <a:buChar char="•"/>
          </a:pPr>
          <a:endParaRPr lang="en-GB" sz="1600" kern="1200" dirty="0"/>
        </a:p>
        <a:p>
          <a:pPr marL="171450" lvl="1" indent="-171450" algn="l" defTabSz="711200">
            <a:lnSpc>
              <a:spcPct val="90000"/>
            </a:lnSpc>
            <a:spcBef>
              <a:spcPct val="0"/>
            </a:spcBef>
            <a:spcAft>
              <a:spcPct val="15000"/>
            </a:spcAft>
            <a:buChar char="•"/>
          </a:pPr>
          <a:r>
            <a:rPr lang="en-GB" sz="1600" kern="1200" dirty="0"/>
            <a:t>Climate change adaptation is embedded into management systems, to maintain control of major accident hazards.</a:t>
          </a:r>
        </a:p>
        <a:p>
          <a:pPr marL="171450" lvl="1" indent="-171450" algn="l" defTabSz="711200">
            <a:lnSpc>
              <a:spcPct val="90000"/>
            </a:lnSpc>
            <a:spcBef>
              <a:spcPct val="0"/>
            </a:spcBef>
            <a:spcAft>
              <a:spcPct val="15000"/>
            </a:spcAft>
            <a:buChar char="•"/>
          </a:pPr>
          <a:endParaRPr lang="en-GB" sz="1600" kern="1200" dirty="0"/>
        </a:p>
        <a:p>
          <a:pPr marL="171450" lvl="1" indent="-171450" algn="l" defTabSz="711200">
            <a:lnSpc>
              <a:spcPct val="90000"/>
            </a:lnSpc>
            <a:spcBef>
              <a:spcPct val="0"/>
            </a:spcBef>
            <a:spcAft>
              <a:spcPct val="15000"/>
            </a:spcAft>
            <a:buChar char="•"/>
          </a:pPr>
          <a:r>
            <a:rPr lang="en-GB" sz="1600" kern="1200" dirty="0"/>
            <a:t>Potential MAH due to a changing climate are identified, the risks from each are identified, control measures are designed and implemented at an appropriate time … </a:t>
          </a:r>
        </a:p>
        <a:p>
          <a:pPr marL="171450" lvl="1" indent="-171450" algn="l" defTabSz="711200">
            <a:lnSpc>
              <a:spcPct val="90000"/>
            </a:lnSpc>
            <a:spcBef>
              <a:spcPct val="0"/>
            </a:spcBef>
            <a:spcAft>
              <a:spcPct val="15000"/>
            </a:spcAft>
            <a:buFontTx/>
            <a:buNone/>
          </a:pPr>
          <a:endParaRPr lang="en-GB" sz="1600" kern="1200" dirty="0"/>
        </a:p>
        <a:p>
          <a:pPr marL="171450" lvl="1" indent="-171450" algn="r" defTabSz="711200">
            <a:lnSpc>
              <a:spcPct val="90000"/>
            </a:lnSpc>
            <a:spcBef>
              <a:spcPct val="0"/>
            </a:spcBef>
            <a:spcAft>
              <a:spcPct val="15000"/>
            </a:spcAft>
            <a:buFontTx/>
            <a:buNone/>
          </a:pPr>
          <a:r>
            <a:rPr lang="en-GB" sz="1600" kern="1200" dirty="0"/>
            <a:t>                    … and the actions taken are reviewed to assess whether further measures are necessary </a:t>
          </a:r>
        </a:p>
        <a:p>
          <a:pPr marL="171450" lvl="1" indent="-171450" algn="l" defTabSz="711200">
            <a:lnSpc>
              <a:spcPct val="90000"/>
            </a:lnSpc>
            <a:spcBef>
              <a:spcPct val="0"/>
            </a:spcBef>
            <a:spcAft>
              <a:spcPct val="15000"/>
            </a:spcAft>
            <a:buChar char="•"/>
          </a:pPr>
          <a:endParaRPr lang="en-GB" sz="1600" kern="1200" dirty="0"/>
        </a:p>
        <a:p>
          <a:pPr marL="171450" lvl="1" indent="-171450" algn="l" defTabSz="711200">
            <a:lnSpc>
              <a:spcPct val="90000"/>
            </a:lnSpc>
            <a:spcBef>
              <a:spcPct val="0"/>
            </a:spcBef>
            <a:spcAft>
              <a:spcPct val="15000"/>
            </a:spcAft>
            <a:buChar char="•"/>
          </a:pPr>
          <a:endParaRPr lang="en-GB" sz="1600" kern="1200" dirty="0"/>
        </a:p>
      </dsp:txBody>
      <dsp:txXfrm>
        <a:off x="0" y="202394"/>
        <a:ext cx="6612715" cy="4634951"/>
      </dsp:txXfrm>
    </dsp:sp>
    <dsp:sp modelId="{F1F239C6-4628-4A8A-BBE1-2385E07953F6}">
      <dsp:nvSpPr>
        <dsp:cNvPr id="0" name=""/>
        <dsp:cNvSpPr/>
      </dsp:nvSpPr>
      <dsp:spPr>
        <a:xfrm>
          <a:off x="353527" y="0"/>
          <a:ext cx="4624380" cy="58534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961" tIns="0" rIns="174961" bIns="0" numCol="1" spcCol="1270" anchor="ctr" anchorCtr="0">
          <a:noAutofit/>
        </a:bodyPr>
        <a:lstStyle/>
        <a:p>
          <a:pPr marL="0" lvl="0" indent="0" algn="l" defTabSz="711200">
            <a:lnSpc>
              <a:spcPct val="90000"/>
            </a:lnSpc>
            <a:spcBef>
              <a:spcPct val="0"/>
            </a:spcBef>
            <a:spcAft>
              <a:spcPct val="35000"/>
            </a:spcAft>
            <a:buNone/>
          </a:pPr>
          <a:r>
            <a:rPr lang="en-GB" sz="1600" kern="1200" dirty="0"/>
            <a:t>A process safety approach to adaptation</a:t>
          </a:r>
          <a:endParaRPr lang="en-US" sz="1600" kern="1200" dirty="0"/>
        </a:p>
      </dsp:txBody>
      <dsp:txXfrm>
        <a:off x="382101" y="28574"/>
        <a:ext cx="4567232" cy="52819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E85DD-8B09-4BE8-B713-8A511150D8F7}">
      <dsp:nvSpPr>
        <dsp:cNvPr id="0" name=""/>
        <dsp:cNvSpPr/>
      </dsp:nvSpPr>
      <dsp:spPr>
        <a:xfrm rot="5400000">
          <a:off x="-157612" y="161548"/>
          <a:ext cx="1050747" cy="735523"/>
        </a:xfrm>
        <a:prstGeom prst="chevron">
          <a:avLst/>
        </a:prstGeom>
        <a:solidFill>
          <a:srgbClr val="4472C4"/>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Find potential impacts</a:t>
          </a:r>
        </a:p>
      </dsp:txBody>
      <dsp:txXfrm rot="-5400000">
        <a:off x="1" y="371698"/>
        <a:ext cx="735523" cy="315224"/>
      </dsp:txXfrm>
    </dsp:sp>
    <dsp:sp modelId="{10585E86-B3B5-4A39-8DC6-FA332AF2946E}">
      <dsp:nvSpPr>
        <dsp:cNvPr id="0" name=""/>
        <dsp:cNvSpPr/>
      </dsp:nvSpPr>
      <dsp:spPr>
        <a:xfrm rot="5400000">
          <a:off x="2893735" y="-2154275"/>
          <a:ext cx="682985" cy="499940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GB" sz="1200" kern="1200" dirty="0"/>
            <a:t> Major hazard identification &amp; evaluation procedure* inclusive of Natechs                               </a:t>
          </a:r>
        </a:p>
        <a:p>
          <a:pPr marL="114300" lvl="1" indent="-114300" algn="l" defTabSz="533400">
            <a:lnSpc>
              <a:spcPct val="90000"/>
            </a:lnSpc>
            <a:spcBef>
              <a:spcPct val="0"/>
            </a:spcBef>
            <a:spcAft>
              <a:spcPct val="15000"/>
            </a:spcAft>
            <a:buChar char="•"/>
          </a:pPr>
          <a:r>
            <a:rPr lang="en-GB" sz="1200" kern="1200" dirty="0"/>
            <a:t> Collate relevant data</a:t>
          </a:r>
        </a:p>
        <a:p>
          <a:pPr marL="114300" lvl="1" indent="-114300" algn="l" defTabSz="533400">
            <a:lnSpc>
              <a:spcPct val="90000"/>
            </a:lnSpc>
            <a:spcBef>
              <a:spcPct val="0"/>
            </a:spcBef>
            <a:spcAft>
              <a:spcPct val="15000"/>
            </a:spcAft>
            <a:buChar char="•"/>
          </a:pPr>
          <a:r>
            <a:rPr lang="en-GB" sz="1200" kern="1200" dirty="0"/>
            <a:t> Identify Natechs and other climate change impacts relevant to COMAH</a:t>
          </a:r>
        </a:p>
      </dsp:txBody>
      <dsp:txXfrm rot="-5400000">
        <a:off x="735524" y="37277"/>
        <a:ext cx="4966068" cy="616303"/>
      </dsp:txXfrm>
    </dsp:sp>
    <dsp:sp modelId="{5787B655-EE94-41D6-AA12-E498EAAB1804}">
      <dsp:nvSpPr>
        <dsp:cNvPr id="0" name=""/>
        <dsp:cNvSpPr/>
      </dsp:nvSpPr>
      <dsp:spPr>
        <a:xfrm rot="5400000">
          <a:off x="-157612" y="1115742"/>
          <a:ext cx="1050747" cy="73552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Risk Assessment</a:t>
          </a:r>
        </a:p>
        <a:p>
          <a:pPr marL="0" lvl="0" indent="0" algn="ctr" defTabSz="355600">
            <a:lnSpc>
              <a:spcPct val="90000"/>
            </a:lnSpc>
            <a:spcBef>
              <a:spcPct val="0"/>
            </a:spcBef>
            <a:spcAft>
              <a:spcPct val="35000"/>
            </a:spcAft>
            <a:buNone/>
          </a:pPr>
          <a:r>
            <a:rPr lang="en-GB" sz="800" kern="1200" dirty="0"/>
            <a:t>Part A</a:t>
          </a:r>
        </a:p>
      </dsp:txBody>
      <dsp:txXfrm rot="-5400000">
        <a:off x="1" y="1325892"/>
        <a:ext cx="735523" cy="315224"/>
      </dsp:txXfrm>
    </dsp:sp>
    <dsp:sp modelId="{B2086417-F3AA-4AED-A925-C45AFA4104D0}">
      <dsp:nvSpPr>
        <dsp:cNvPr id="0" name=""/>
        <dsp:cNvSpPr/>
      </dsp:nvSpPr>
      <dsp:spPr>
        <a:xfrm rot="5400000">
          <a:off x="2893735" y="-1200081"/>
          <a:ext cx="682985" cy="499940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eaLnBrk="1" latinLnBrk="0">
            <a:lnSpc>
              <a:spcPct val="90000"/>
            </a:lnSpc>
            <a:spcBef>
              <a:spcPct val="0"/>
            </a:spcBef>
            <a:spcAft>
              <a:spcPct val="15000"/>
            </a:spcAft>
            <a:buChar char="•"/>
          </a:pPr>
          <a:r>
            <a:rPr lang="en-GB" sz="1200" kern="1200" dirty="0"/>
            <a:t> Gather specific relevant detailed data for Natechs</a:t>
          </a:r>
        </a:p>
        <a:p>
          <a:pPr marL="114300" lvl="1" indent="-114300" algn="l" defTabSz="533400" eaLnBrk="1" latinLnBrk="0">
            <a:lnSpc>
              <a:spcPct val="90000"/>
            </a:lnSpc>
            <a:spcBef>
              <a:spcPct val="0"/>
            </a:spcBef>
            <a:spcAft>
              <a:spcPct val="15000"/>
            </a:spcAft>
            <a:buChar char="•"/>
          </a:pPr>
          <a:r>
            <a:rPr lang="en-GB" sz="1200" kern="1200" dirty="0"/>
            <a:t> Natech MAH risk analysis</a:t>
          </a:r>
        </a:p>
        <a:p>
          <a:pPr marL="114300" lvl="1" indent="-114300" algn="l" defTabSz="533400" eaLnBrk="1" latinLnBrk="0">
            <a:lnSpc>
              <a:spcPct val="90000"/>
            </a:lnSpc>
            <a:spcBef>
              <a:spcPct val="0"/>
            </a:spcBef>
            <a:spcAft>
              <a:spcPct val="15000"/>
            </a:spcAft>
            <a:buChar char="•"/>
          </a:pPr>
          <a:r>
            <a:rPr lang="en-GB" sz="1200" kern="1200" dirty="0"/>
            <a:t> Risk evaluation</a:t>
          </a:r>
        </a:p>
      </dsp:txBody>
      <dsp:txXfrm rot="-5400000">
        <a:off x="735524" y="991471"/>
        <a:ext cx="4966068" cy="616303"/>
      </dsp:txXfrm>
    </dsp:sp>
    <dsp:sp modelId="{EA01B7E2-55FB-4D90-9253-4CB38542271B}">
      <dsp:nvSpPr>
        <dsp:cNvPr id="0" name=""/>
        <dsp:cNvSpPr/>
      </dsp:nvSpPr>
      <dsp:spPr>
        <a:xfrm rot="5400000">
          <a:off x="-157612" y="2069936"/>
          <a:ext cx="1050747" cy="73552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Risk Assessment Part B</a:t>
          </a:r>
        </a:p>
      </dsp:txBody>
      <dsp:txXfrm rot="-5400000">
        <a:off x="1" y="2280086"/>
        <a:ext cx="735523" cy="315224"/>
      </dsp:txXfrm>
    </dsp:sp>
    <dsp:sp modelId="{1CA673A0-04D8-42C2-8040-1EA44A13D43B}">
      <dsp:nvSpPr>
        <dsp:cNvPr id="0" name=""/>
        <dsp:cNvSpPr/>
      </dsp:nvSpPr>
      <dsp:spPr>
        <a:xfrm rot="5400000">
          <a:off x="2893735" y="-245887"/>
          <a:ext cx="682985" cy="499940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GB" sz="1200" kern="1200" dirty="0"/>
            <a:t> Sensitivity analysis</a:t>
          </a:r>
        </a:p>
        <a:p>
          <a:pPr marL="114300" lvl="1" indent="-114300" algn="l" defTabSz="533400">
            <a:lnSpc>
              <a:spcPct val="90000"/>
            </a:lnSpc>
            <a:spcBef>
              <a:spcPct val="0"/>
            </a:spcBef>
            <a:spcAft>
              <a:spcPct val="15000"/>
            </a:spcAft>
            <a:buChar char="•"/>
          </a:pPr>
          <a:r>
            <a:rPr lang="en-GB" sz="1200" kern="1200" dirty="0"/>
            <a:t> Risk trending /attribution</a:t>
          </a:r>
        </a:p>
      </dsp:txBody>
      <dsp:txXfrm rot="-5400000">
        <a:off x="735524" y="1945665"/>
        <a:ext cx="4966068" cy="616303"/>
      </dsp:txXfrm>
    </dsp:sp>
    <dsp:sp modelId="{B9DC9256-D4C4-411D-A0EA-CCADDF2589F5}">
      <dsp:nvSpPr>
        <dsp:cNvPr id="0" name=""/>
        <dsp:cNvSpPr/>
      </dsp:nvSpPr>
      <dsp:spPr>
        <a:xfrm rot="5400000">
          <a:off x="-157612" y="3024131"/>
          <a:ext cx="1050747" cy="73552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Find control measures</a:t>
          </a:r>
        </a:p>
      </dsp:txBody>
      <dsp:txXfrm rot="-5400000">
        <a:off x="1" y="3234281"/>
        <a:ext cx="735523" cy="315224"/>
      </dsp:txXfrm>
    </dsp:sp>
    <dsp:sp modelId="{4DCB263D-B8CC-4DDD-ADC9-F9491D4D6F74}">
      <dsp:nvSpPr>
        <dsp:cNvPr id="0" name=""/>
        <dsp:cNvSpPr/>
      </dsp:nvSpPr>
      <dsp:spPr>
        <a:xfrm rot="5400000">
          <a:off x="2893735" y="708306"/>
          <a:ext cx="682985" cy="499940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GB" sz="1200" kern="1200" dirty="0"/>
            <a:t> ALARP demonstration</a:t>
          </a:r>
        </a:p>
        <a:p>
          <a:pPr marL="114300" lvl="1" indent="-114300" algn="l" defTabSz="533400">
            <a:lnSpc>
              <a:spcPct val="90000"/>
            </a:lnSpc>
            <a:spcBef>
              <a:spcPct val="0"/>
            </a:spcBef>
            <a:spcAft>
              <a:spcPct val="15000"/>
            </a:spcAft>
            <a:buChar char="•"/>
          </a:pPr>
          <a:r>
            <a:rPr lang="en-GB" sz="1200" kern="1200" dirty="0"/>
            <a:t> Identify and appraise necessary risk reduction measures</a:t>
          </a:r>
        </a:p>
      </dsp:txBody>
      <dsp:txXfrm rot="-5400000">
        <a:off x="735524" y="2899859"/>
        <a:ext cx="4966068" cy="616303"/>
      </dsp:txXfrm>
    </dsp:sp>
    <dsp:sp modelId="{7FAA3E23-B54E-4BB3-AA14-2075AEABD447}">
      <dsp:nvSpPr>
        <dsp:cNvPr id="0" name=""/>
        <dsp:cNvSpPr/>
      </dsp:nvSpPr>
      <dsp:spPr>
        <a:xfrm rot="5400000">
          <a:off x="-157612" y="3978325"/>
          <a:ext cx="1050747" cy="73552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Adaptation plan (improvement plan)</a:t>
          </a:r>
        </a:p>
      </dsp:txBody>
      <dsp:txXfrm rot="-5400000">
        <a:off x="1" y="4188475"/>
        <a:ext cx="735523" cy="315224"/>
      </dsp:txXfrm>
    </dsp:sp>
    <dsp:sp modelId="{FA9A7340-8D0E-4FD0-AC5A-850C69F6D4AE}">
      <dsp:nvSpPr>
        <dsp:cNvPr id="0" name=""/>
        <dsp:cNvSpPr/>
      </dsp:nvSpPr>
      <dsp:spPr>
        <a:xfrm rot="5400000">
          <a:off x="2893555" y="1662680"/>
          <a:ext cx="683344" cy="499940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GB" sz="1200" kern="1200" dirty="0"/>
            <a:t> Plan &amp; implement improvements</a:t>
          </a:r>
        </a:p>
        <a:p>
          <a:pPr marL="114300" lvl="1" indent="-114300" algn="l" defTabSz="533400">
            <a:lnSpc>
              <a:spcPct val="90000"/>
            </a:lnSpc>
            <a:spcBef>
              <a:spcPct val="0"/>
            </a:spcBef>
            <a:spcAft>
              <a:spcPct val="15000"/>
            </a:spcAft>
            <a:buChar char="•"/>
          </a:pPr>
          <a:r>
            <a:rPr lang="en-GB" sz="1200" kern="1200" dirty="0"/>
            <a:t> Review and revise management system</a:t>
          </a:r>
        </a:p>
      </dsp:txBody>
      <dsp:txXfrm rot="-5400000">
        <a:off x="735523" y="3854070"/>
        <a:ext cx="4966051" cy="616628"/>
      </dsp:txXfrm>
    </dsp:sp>
    <dsp:sp modelId="{56753B38-C1FA-4936-943F-04B0085CB587}">
      <dsp:nvSpPr>
        <dsp:cNvPr id="0" name=""/>
        <dsp:cNvSpPr/>
      </dsp:nvSpPr>
      <dsp:spPr>
        <a:xfrm rot="5400000">
          <a:off x="-157612" y="4932519"/>
          <a:ext cx="1050747" cy="735523"/>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Monitoring, record and review actions</a:t>
          </a:r>
        </a:p>
      </dsp:txBody>
      <dsp:txXfrm rot="-5400000">
        <a:off x="1" y="5142669"/>
        <a:ext cx="735523" cy="315224"/>
      </dsp:txXfrm>
    </dsp:sp>
    <dsp:sp modelId="{F57C06EF-A6C9-4286-9323-2C5A2A8F2796}">
      <dsp:nvSpPr>
        <dsp:cNvPr id="0" name=""/>
        <dsp:cNvSpPr/>
      </dsp:nvSpPr>
      <dsp:spPr>
        <a:xfrm rot="5400000">
          <a:off x="2893735" y="2616695"/>
          <a:ext cx="682985" cy="4999409"/>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GB" sz="1200" kern="1200" dirty="0"/>
            <a:t> Monitor, record and review the adaptation plan </a:t>
          </a:r>
        </a:p>
        <a:p>
          <a:pPr marL="114300" lvl="1" indent="-114300" algn="l" defTabSz="533400">
            <a:lnSpc>
              <a:spcPct val="90000"/>
            </a:lnSpc>
            <a:spcBef>
              <a:spcPct val="0"/>
            </a:spcBef>
            <a:spcAft>
              <a:spcPct val="15000"/>
            </a:spcAft>
            <a:buChar char="•"/>
          </a:pPr>
          <a:r>
            <a:rPr lang="en-GB" sz="1200" kern="1200" dirty="0"/>
            <a:t> Monitor, record and review climate relevant data</a:t>
          </a:r>
        </a:p>
        <a:p>
          <a:pPr marL="114300" lvl="1" indent="-114300" algn="l" defTabSz="533400">
            <a:lnSpc>
              <a:spcPct val="90000"/>
            </a:lnSpc>
            <a:spcBef>
              <a:spcPct val="0"/>
            </a:spcBef>
            <a:spcAft>
              <a:spcPct val="15000"/>
            </a:spcAft>
            <a:buChar char="•"/>
          </a:pPr>
          <a:r>
            <a:rPr lang="en-GB" sz="1200" kern="1200" dirty="0"/>
            <a:t> Ensure top management oversight</a:t>
          </a:r>
        </a:p>
      </dsp:txBody>
      <dsp:txXfrm rot="-5400000">
        <a:off x="735524" y="4808248"/>
        <a:ext cx="4966068" cy="61630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E85DD-8B09-4BE8-B713-8A511150D8F7}">
      <dsp:nvSpPr>
        <dsp:cNvPr id="0" name=""/>
        <dsp:cNvSpPr/>
      </dsp:nvSpPr>
      <dsp:spPr>
        <a:xfrm rot="5400000">
          <a:off x="-155810" y="158893"/>
          <a:ext cx="1038735" cy="72711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Find potential impacts</a:t>
          </a:r>
        </a:p>
      </dsp:txBody>
      <dsp:txXfrm rot="-5400000">
        <a:off x="1" y="366641"/>
        <a:ext cx="727115" cy="311620"/>
      </dsp:txXfrm>
    </dsp:sp>
    <dsp:sp modelId="{10585E86-B3B5-4A39-8DC6-FA332AF2946E}">
      <dsp:nvSpPr>
        <dsp:cNvPr id="0" name=""/>
        <dsp:cNvSpPr/>
      </dsp:nvSpPr>
      <dsp:spPr>
        <a:xfrm rot="5400000">
          <a:off x="2932327" y="-2202129"/>
          <a:ext cx="675178" cy="508560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GB" sz="1200" kern="1200" dirty="0"/>
            <a:t> Major hazard identification &amp; evaluation procedure* inclusive of Natechs                               </a:t>
          </a:r>
        </a:p>
        <a:p>
          <a:pPr marL="114300" lvl="1" indent="-114300" algn="l" defTabSz="533400">
            <a:lnSpc>
              <a:spcPct val="90000"/>
            </a:lnSpc>
            <a:spcBef>
              <a:spcPct val="0"/>
            </a:spcBef>
            <a:spcAft>
              <a:spcPct val="15000"/>
            </a:spcAft>
            <a:buChar char="•"/>
          </a:pPr>
          <a:r>
            <a:rPr lang="en-GB" sz="1200" kern="1200" dirty="0"/>
            <a:t> Collate relevant data</a:t>
          </a:r>
        </a:p>
        <a:p>
          <a:pPr marL="114300" lvl="1" indent="-114300" algn="l" defTabSz="533400">
            <a:lnSpc>
              <a:spcPct val="90000"/>
            </a:lnSpc>
            <a:spcBef>
              <a:spcPct val="0"/>
            </a:spcBef>
            <a:spcAft>
              <a:spcPct val="15000"/>
            </a:spcAft>
            <a:buChar char="•"/>
          </a:pPr>
          <a:r>
            <a:rPr lang="en-GB" sz="1200" kern="1200" dirty="0"/>
            <a:t> Identify Natechs and other climate change impacts relevant to COMAH</a:t>
          </a:r>
        </a:p>
      </dsp:txBody>
      <dsp:txXfrm rot="-5400000">
        <a:off x="727115" y="36042"/>
        <a:ext cx="5052644" cy="609260"/>
      </dsp:txXfrm>
    </dsp:sp>
    <dsp:sp modelId="{5787B655-EE94-41D6-AA12-E498EAAB1804}">
      <dsp:nvSpPr>
        <dsp:cNvPr id="0" name=""/>
        <dsp:cNvSpPr/>
      </dsp:nvSpPr>
      <dsp:spPr>
        <a:xfrm rot="5400000">
          <a:off x="-155810" y="1100945"/>
          <a:ext cx="1038735" cy="72711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Risk Assessment</a:t>
          </a:r>
        </a:p>
        <a:p>
          <a:pPr marL="0" lvl="0" indent="0" algn="ctr" defTabSz="355600">
            <a:lnSpc>
              <a:spcPct val="90000"/>
            </a:lnSpc>
            <a:spcBef>
              <a:spcPct val="0"/>
            </a:spcBef>
            <a:spcAft>
              <a:spcPct val="35000"/>
            </a:spcAft>
            <a:buNone/>
          </a:pPr>
          <a:r>
            <a:rPr lang="en-GB" sz="800" kern="1200" dirty="0"/>
            <a:t>Part A</a:t>
          </a:r>
        </a:p>
      </dsp:txBody>
      <dsp:txXfrm rot="-5400000">
        <a:off x="1" y="1308693"/>
        <a:ext cx="727115" cy="311620"/>
      </dsp:txXfrm>
    </dsp:sp>
    <dsp:sp modelId="{B2086417-F3AA-4AED-A925-C45AFA4104D0}">
      <dsp:nvSpPr>
        <dsp:cNvPr id="0" name=""/>
        <dsp:cNvSpPr/>
      </dsp:nvSpPr>
      <dsp:spPr>
        <a:xfrm rot="5400000">
          <a:off x="2932327" y="-1260077"/>
          <a:ext cx="675178" cy="508560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eaLnBrk="1" latinLnBrk="0">
            <a:lnSpc>
              <a:spcPct val="90000"/>
            </a:lnSpc>
            <a:spcBef>
              <a:spcPct val="0"/>
            </a:spcBef>
            <a:spcAft>
              <a:spcPct val="15000"/>
            </a:spcAft>
            <a:buChar char="•"/>
          </a:pPr>
          <a:r>
            <a:rPr lang="en-GB" sz="1200" kern="1200" dirty="0"/>
            <a:t> Gather specific relevant detailed data for Natechs</a:t>
          </a:r>
        </a:p>
        <a:p>
          <a:pPr marL="114300" lvl="1" indent="-114300" algn="l" defTabSz="533400" eaLnBrk="1" latinLnBrk="0">
            <a:lnSpc>
              <a:spcPct val="90000"/>
            </a:lnSpc>
            <a:spcBef>
              <a:spcPct val="0"/>
            </a:spcBef>
            <a:spcAft>
              <a:spcPct val="15000"/>
            </a:spcAft>
            <a:buChar char="•"/>
          </a:pPr>
          <a:r>
            <a:rPr lang="en-GB" sz="1200" kern="1200" dirty="0"/>
            <a:t> Natech MAH risk analysis</a:t>
          </a:r>
        </a:p>
        <a:p>
          <a:pPr marL="114300" lvl="1" indent="-114300" algn="l" defTabSz="533400" eaLnBrk="1" latinLnBrk="0">
            <a:lnSpc>
              <a:spcPct val="90000"/>
            </a:lnSpc>
            <a:spcBef>
              <a:spcPct val="0"/>
            </a:spcBef>
            <a:spcAft>
              <a:spcPct val="15000"/>
            </a:spcAft>
            <a:buChar char="•"/>
          </a:pPr>
          <a:r>
            <a:rPr lang="en-GB" sz="1200" kern="1200" dirty="0"/>
            <a:t> Risk evaluation</a:t>
          </a:r>
        </a:p>
      </dsp:txBody>
      <dsp:txXfrm rot="-5400000">
        <a:off x="727115" y="978094"/>
        <a:ext cx="5052644" cy="609260"/>
      </dsp:txXfrm>
    </dsp:sp>
    <dsp:sp modelId="{EA01B7E2-55FB-4D90-9253-4CB38542271B}">
      <dsp:nvSpPr>
        <dsp:cNvPr id="0" name=""/>
        <dsp:cNvSpPr/>
      </dsp:nvSpPr>
      <dsp:spPr>
        <a:xfrm rot="5400000">
          <a:off x="-155810" y="2042997"/>
          <a:ext cx="1038735" cy="72711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Risk Assessment Part B</a:t>
          </a:r>
        </a:p>
      </dsp:txBody>
      <dsp:txXfrm rot="-5400000">
        <a:off x="1" y="2250745"/>
        <a:ext cx="727115" cy="311620"/>
      </dsp:txXfrm>
    </dsp:sp>
    <dsp:sp modelId="{1CA673A0-04D8-42C2-8040-1EA44A13D43B}">
      <dsp:nvSpPr>
        <dsp:cNvPr id="0" name=""/>
        <dsp:cNvSpPr/>
      </dsp:nvSpPr>
      <dsp:spPr>
        <a:xfrm rot="5400000">
          <a:off x="2932327" y="-318025"/>
          <a:ext cx="675178" cy="508560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GB" sz="1200" kern="1200" dirty="0"/>
            <a:t> Sensitivity analysis</a:t>
          </a:r>
        </a:p>
        <a:p>
          <a:pPr marL="114300" lvl="1" indent="-114300" algn="l" defTabSz="533400">
            <a:lnSpc>
              <a:spcPct val="90000"/>
            </a:lnSpc>
            <a:spcBef>
              <a:spcPct val="0"/>
            </a:spcBef>
            <a:spcAft>
              <a:spcPct val="15000"/>
            </a:spcAft>
            <a:buChar char="•"/>
          </a:pPr>
          <a:r>
            <a:rPr lang="en-GB" sz="1200" kern="1200" dirty="0"/>
            <a:t> Risk trending /attribution</a:t>
          </a:r>
        </a:p>
      </dsp:txBody>
      <dsp:txXfrm rot="-5400000">
        <a:off x="727115" y="1920146"/>
        <a:ext cx="5052644" cy="609260"/>
      </dsp:txXfrm>
    </dsp:sp>
    <dsp:sp modelId="{B9DC9256-D4C4-411D-A0EA-CCADDF2589F5}">
      <dsp:nvSpPr>
        <dsp:cNvPr id="0" name=""/>
        <dsp:cNvSpPr/>
      </dsp:nvSpPr>
      <dsp:spPr>
        <a:xfrm rot="5400000">
          <a:off x="-155810" y="2985050"/>
          <a:ext cx="1038735" cy="72711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Find control measures</a:t>
          </a:r>
        </a:p>
      </dsp:txBody>
      <dsp:txXfrm rot="-5400000">
        <a:off x="1" y="3192798"/>
        <a:ext cx="727115" cy="311620"/>
      </dsp:txXfrm>
    </dsp:sp>
    <dsp:sp modelId="{4DCB263D-B8CC-4DDD-ADC9-F9491D4D6F74}">
      <dsp:nvSpPr>
        <dsp:cNvPr id="0" name=""/>
        <dsp:cNvSpPr/>
      </dsp:nvSpPr>
      <dsp:spPr>
        <a:xfrm rot="5400000">
          <a:off x="2932327" y="624026"/>
          <a:ext cx="675178" cy="508560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GB" sz="1200" kern="1200" dirty="0"/>
            <a:t> ALARP demonstration</a:t>
          </a:r>
        </a:p>
        <a:p>
          <a:pPr marL="114300" lvl="1" indent="-114300" algn="l" defTabSz="533400">
            <a:lnSpc>
              <a:spcPct val="90000"/>
            </a:lnSpc>
            <a:spcBef>
              <a:spcPct val="0"/>
            </a:spcBef>
            <a:spcAft>
              <a:spcPct val="15000"/>
            </a:spcAft>
            <a:buChar char="•"/>
          </a:pPr>
          <a:r>
            <a:rPr lang="en-GB" sz="1200" kern="1200" dirty="0"/>
            <a:t> Identify and appraise necessary risk reduction measures</a:t>
          </a:r>
        </a:p>
      </dsp:txBody>
      <dsp:txXfrm rot="-5400000">
        <a:off x="727115" y="2862198"/>
        <a:ext cx="5052644" cy="609260"/>
      </dsp:txXfrm>
    </dsp:sp>
    <dsp:sp modelId="{7FAA3E23-B54E-4BB3-AA14-2075AEABD447}">
      <dsp:nvSpPr>
        <dsp:cNvPr id="0" name=""/>
        <dsp:cNvSpPr/>
      </dsp:nvSpPr>
      <dsp:spPr>
        <a:xfrm rot="5400000">
          <a:off x="-155810" y="3927102"/>
          <a:ext cx="1038735" cy="72711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Adaptation plan (improvement plan)</a:t>
          </a:r>
        </a:p>
      </dsp:txBody>
      <dsp:txXfrm rot="-5400000">
        <a:off x="1" y="4134850"/>
        <a:ext cx="727115" cy="311620"/>
      </dsp:txXfrm>
    </dsp:sp>
    <dsp:sp modelId="{FA9A7340-8D0E-4FD0-AC5A-850C69F6D4AE}">
      <dsp:nvSpPr>
        <dsp:cNvPr id="0" name=""/>
        <dsp:cNvSpPr/>
      </dsp:nvSpPr>
      <dsp:spPr>
        <a:xfrm rot="5400000">
          <a:off x="2932150" y="1566256"/>
          <a:ext cx="675533" cy="508560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GB" sz="1200" kern="1200" dirty="0"/>
            <a:t> Plan &amp; implement improvements</a:t>
          </a:r>
        </a:p>
        <a:p>
          <a:pPr marL="114300" lvl="1" indent="-114300" algn="l" defTabSz="533400">
            <a:lnSpc>
              <a:spcPct val="90000"/>
            </a:lnSpc>
            <a:spcBef>
              <a:spcPct val="0"/>
            </a:spcBef>
            <a:spcAft>
              <a:spcPct val="15000"/>
            </a:spcAft>
            <a:buChar char="•"/>
          </a:pPr>
          <a:r>
            <a:rPr lang="en-GB" sz="1200" kern="1200" dirty="0"/>
            <a:t> Review and revise management system</a:t>
          </a:r>
        </a:p>
      </dsp:txBody>
      <dsp:txXfrm rot="-5400000">
        <a:off x="727116" y="3804268"/>
        <a:ext cx="5052626" cy="609579"/>
      </dsp:txXfrm>
    </dsp:sp>
    <dsp:sp modelId="{56753B38-C1FA-4936-943F-04B0085CB587}">
      <dsp:nvSpPr>
        <dsp:cNvPr id="0" name=""/>
        <dsp:cNvSpPr/>
      </dsp:nvSpPr>
      <dsp:spPr>
        <a:xfrm rot="5400000">
          <a:off x="-155810" y="4869154"/>
          <a:ext cx="1038735" cy="72711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Monitoring, record and review actions</a:t>
          </a:r>
        </a:p>
      </dsp:txBody>
      <dsp:txXfrm rot="-5400000">
        <a:off x="1" y="5076902"/>
        <a:ext cx="727115" cy="311620"/>
      </dsp:txXfrm>
    </dsp:sp>
    <dsp:sp modelId="{F57C06EF-A6C9-4286-9323-2C5A2A8F2796}">
      <dsp:nvSpPr>
        <dsp:cNvPr id="0" name=""/>
        <dsp:cNvSpPr/>
      </dsp:nvSpPr>
      <dsp:spPr>
        <a:xfrm rot="5400000">
          <a:off x="2932327" y="2508131"/>
          <a:ext cx="675178" cy="5085603"/>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GB" sz="1200" kern="1200" dirty="0"/>
            <a:t> Monitor, record and review the adaptation plan </a:t>
          </a:r>
        </a:p>
        <a:p>
          <a:pPr marL="114300" lvl="1" indent="-114300" algn="l" defTabSz="533400">
            <a:lnSpc>
              <a:spcPct val="90000"/>
            </a:lnSpc>
            <a:spcBef>
              <a:spcPct val="0"/>
            </a:spcBef>
            <a:spcAft>
              <a:spcPct val="15000"/>
            </a:spcAft>
            <a:buChar char="•"/>
          </a:pPr>
          <a:r>
            <a:rPr lang="en-GB" sz="1200" kern="1200" dirty="0"/>
            <a:t> Monitor, record and review climate relevant data</a:t>
          </a:r>
        </a:p>
        <a:p>
          <a:pPr marL="114300" lvl="1" indent="-114300" algn="l" defTabSz="533400">
            <a:lnSpc>
              <a:spcPct val="90000"/>
            </a:lnSpc>
            <a:spcBef>
              <a:spcPct val="0"/>
            </a:spcBef>
            <a:spcAft>
              <a:spcPct val="15000"/>
            </a:spcAft>
            <a:buChar char="•"/>
          </a:pPr>
          <a:r>
            <a:rPr lang="en-GB" sz="1200" kern="1200" dirty="0"/>
            <a:t> Ensure top management oversight</a:t>
          </a:r>
        </a:p>
      </dsp:txBody>
      <dsp:txXfrm rot="-5400000">
        <a:off x="727115" y="4746303"/>
        <a:ext cx="5052644" cy="60926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E85DD-8B09-4BE8-B713-8A511150D8F7}">
      <dsp:nvSpPr>
        <dsp:cNvPr id="0" name=""/>
        <dsp:cNvSpPr/>
      </dsp:nvSpPr>
      <dsp:spPr>
        <a:xfrm rot="5400000">
          <a:off x="-163510" y="167867"/>
          <a:ext cx="1090073" cy="76305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Find potential impacts</a:t>
          </a:r>
        </a:p>
      </dsp:txBody>
      <dsp:txXfrm rot="-5400000">
        <a:off x="2" y="385882"/>
        <a:ext cx="763051" cy="327022"/>
      </dsp:txXfrm>
    </dsp:sp>
    <dsp:sp modelId="{10585E86-B3B5-4A39-8DC6-FA332AF2946E}">
      <dsp:nvSpPr>
        <dsp:cNvPr id="0" name=""/>
        <dsp:cNvSpPr/>
      </dsp:nvSpPr>
      <dsp:spPr>
        <a:xfrm rot="16200000" flipV="1">
          <a:off x="1220609" y="-448313"/>
          <a:ext cx="708547" cy="1621640"/>
        </a:xfrm>
        <a:prstGeom prst="round2Same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5787B655-EE94-41D6-AA12-E498EAAB1804}">
      <dsp:nvSpPr>
        <dsp:cNvPr id="0" name=""/>
        <dsp:cNvSpPr/>
      </dsp:nvSpPr>
      <dsp:spPr>
        <a:xfrm rot="5400000">
          <a:off x="-163510" y="1055950"/>
          <a:ext cx="1090073" cy="76305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Risk Assessment</a:t>
          </a:r>
        </a:p>
        <a:p>
          <a:pPr marL="0" lvl="0" indent="0" algn="ctr" defTabSz="355600">
            <a:lnSpc>
              <a:spcPct val="90000"/>
            </a:lnSpc>
            <a:spcBef>
              <a:spcPct val="0"/>
            </a:spcBef>
            <a:spcAft>
              <a:spcPct val="35000"/>
            </a:spcAft>
            <a:buNone/>
          </a:pPr>
          <a:r>
            <a:rPr lang="en-GB" sz="800" kern="1200" dirty="0"/>
            <a:t>Part A</a:t>
          </a:r>
        </a:p>
      </dsp:txBody>
      <dsp:txXfrm rot="-5400000">
        <a:off x="2" y="1273965"/>
        <a:ext cx="763051" cy="327022"/>
      </dsp:txXfrm>
    </dsp:sp>
    <dsp:sp modelId="{B2086417-F3AA-4AED-A925-C45AFA4104D0}">
      <dsp:nvSpPr>
        <dsp:cNvPr id="0" name=""/>
        <dsp:cNvSpPr/>
      </dsp:nvSpPr>
      <dsp:spPr>
        <a:xfrm rot="5400000">
          <a:off x="1231786" y="423704"/>
          <a:ext cx="708547" cy="1646017"/>
        </a:xfrm>
        <a:prstGeom prst="round2Same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EA01B7E2-55FB-4D90-9253-4CB38542271B}">
      <dsp:nvSpPr>
        <dsp:cNvPr id="0" name=""/>
        <dsp:cNvSpPr/>
      </dsp:nvSpPr>
      <dsp:spPr>
        <a:xfrm rot="5400000">
          <a:off x="-163510" y="1944033"/>
          <a:ext cx="1090073" cy="76305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Risk Assessment Part B</a:t>
          </a:r>
        </a:p>
      </dsp:txBody>
      <dsp:txXfrm rot="-5400000">
        <a:off x="2" y="2162048"/>
        <a:ext cx="763051" cy="327022"/>
      </dsp:txXfrm>
    </dsp:sp>
    <dsp:sp modelId="{1CA673A0-04D8-42C2-8040-1EA44A13D43B}">
      <dsp:nvSpPr>
        <dsp:cNvPr id="0" name=""/>
        <dsp:cNvSpPr/>
      </dsp:nvSpPr>
      <dsp:spPr>
        <a:xfrm rot="5400000">
          <a:off x="1225317" y="1320106"/>
          <a:ext cx="708547" cy="1646017"/>
        </a:xfrm>
        <a:prstGeom prst="round2Same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B9DC9256-D4C4-411D-A0EA-CCADDF2589F5}">
      <dsp:nvSpPr>
        <dsp:cNvPr id="0" name=""/>
        <dsp:cNvSpPr/>
      </dsp:nvSpPr>
      <dsp:spPr>
        <a:xfrm rot="5400000">
          <a:off x="-163510" y="2832116"/>
          <a:ext cx="1090073" cy="76305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Find control measures</a:t>
          </a:r>
        </a:p>
      </dsp:txBody>
      <dsp:txXfrm rot="-5400000">
        <a:off x="2" y="3050131"/>
        <a:ext cx="763051" cy="327022"/>
      </dsp:txXfrm>
    </dsp:sp>
    <dsp:sp modelId="{4DCB263D-B8CC-4DDD-ADC9-F9491D4D6F74}">
      <dsp:nvSpPr>
        <dsp:cNvPr id="0" name=""/>
        <dsp:cNvSpPr/>
      </dsp:nvSpPr>
      <dsp:spPr>
        <a:xfrm rot="5400000">
          <a:off x="1231786" y="2199870"/>
          <a:ext cx="708547" cy="1646017"/>
        </a:xfrm>
        <a:prstGeom prst="round2Same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7FAA3E23-B54E-4BB3-AA14-2075AEABD447}">
      <dsp:nvSpPr>
        <dsp:cNvPr id="0" name=""/>
        <dsp:cNvSpPr/>
      </dsp:nvSpPr>
      <dsp:spPr>
        <a:xfrm rot="5400000">
          <a:off x="-163510" y="3720199"/>
          <a:ext cx="1090073" cy="76305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Adaptation plan (improvement plan)</a:t>
          </a:r>
        </a:p>
      </dsp:txBody>
      <dsp:txXfrm rot="-5400000">
        <a:off x="2" y="3938214"/>
        <a:ext cx="763051" cy="327022"/>
      </dsp:txXfrm>
    </dsp:sp>
    <dsp:sp modelId="{FA9A7340-8D0E-4FD0-AC5A-850C69F6D4AE}">
      <dsp:nvSpPr>
        <dsp:cNvPr id="0" name=""/>
        <dsp:cNvSpPr/>
      </dsp:nvSpPr>
      <dsp:spPr>
        <a:xfrm rot="5400000">
          <a:off x="1231600" y="3088140"/>
          <a:ext cx="708920" cy="1646017"/>
        </a:xfrm>
        <a:prstGeom prst="round2Same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56753B38-C1FA-4936-943F-04B0085CB587}">
      <dsp:nvSpPr>
        <dsp:cNvPr id="0" name=""/>
        <dsp:cNvSpPr/>
      </dsp:nvSpPr>
      <dsp:spPr>
        <a:xfrm rot="5400000">
          <a:off x="-163510" y="4608282"/>
          <a:ext cx="1090073" cy="76305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Monitoring, record and review actions</a:t>
          </a:r>
        </a:p>
      </dsp:txBody>
      <dsp:txXfrm rot="-5400000">
        <a:off x="2" y="4826297"/>
        <a:ext cx="763051" cy="327022"/>
      </dsp:txXfrm>
    </dsp:sp>
    <dsp:sp modelId="{F57C06EF-A6C9-4286-9323-2C5A2A8F2796}">
      <dsp:nvSpPr>
        <dsp:cNvPr id="0" name=""/>
        <dsp:cNvSpPr/>
      </dsp:nvSpPr>
      <dsp:spPr>
        <a:xfrm rot="5400000">
          <a:off x="1231786" y="3976036"/>
          <a:ext cx="708547" cy="1646017"/>
        </a:xfrm>
        <a:prstGeom prst="round2SameRect">
          <a:avLst/>
        </a:prstGeom>
        <a:solidFill>
          <a:schemeClr val="lt1">
            <a:alpha val="90000"/>
            <a:hueOff val="0"/>
            <a:satOff val="0"/>
            <a:lumOff val="0"/>
            <a:alphaOff val="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216EB0-D8E2-4EF0-BA2F-336DFC59A4D2}">
      <dsp:nvSpPr>
        <dsp:cNvPr id="0" name=""/>
        <dsp:cNvSpPr/>
      </dsp:nvSpPr>
      <dsp:spPr>
        <a:xfrm>
          <a:off x="0" y="284396"/>
          <a:ext cx="6612715" cy="486467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3220" tIns="680250" rIns="513220" bIns="128016" numCol="1" spcCol="1270" anchor="t" anchorCtr="0">
          <a:noAutofit/>
        </a:bodyPr>
        <a:lstStyle/>
        <a:p>
          <a:pPr marL="171450" lvl="1" indent="-171450" algn="l" defTabSz="800100">
            <a:lnSpc>
              <a:spcPct val="90000"/>
            </a:lnSpc>
            <a:spcBef>
              <a:spcPct val="0"/>
            </a:spcBef>
            <a:spcAft>
              <a:spcPct val="15000"/>
            </a:spcAft>
            <a:buFontTx/>
            <a:buNone/>
          </a:pPr>
          <a:r>
            <a:rPr lang="en-GB" sz="1800" i="1" kern="1200" dirty="0">
              <a:effectLst/>
              <a:latin typeface="Calibri" panose="020F0502020204030204" pitchFamily="34" charset="0"/>
              <a:ea typeface="Calibri" panose="020F0502020204030204" pitchFamily="34" charset="0"/>
            </a:rPr>
            <a:t>   “The climate emergency and the global drive to Net Zero energy systems will require a rapid and seismic change in how energy is generated, stored, transmitted and used. Global energy policy is rapidly changing to incentivise or ensure the decarbonisation of energy systems. And at the same time, </a:t>
          </a:r>
          <a:r>
            <a:rPr lang="en-GB" sz="1800" b="1" i="1" u="sng" kern="1200" dirty="0">
              <a:solidFill>
                <a:schemeClr val="tx1"/>
              </a:solidFill>
              <a:effectLst/>
              <a:latin typeface="Calibri" panose="020F0502020204030204" pitchFamily="34" charset="0"/>
              <a:ea typeface="Calibri" panose="020F0502020204030204" pitchFamily="34" charset="0"/>
            </a:rPr>
            <a:t>society must ensure tomorrow’s energy systems are resilient to tomorrow’s climate impacts</a:t>
          </a:r>
          <a:r>
            <a:rPr lang="en-GB" sz="1800" i="1" kern="1200" dirty="0">
              <a:solidFill>
                <a:schemeClr val="tx1"/>
              </a:solidFill>
              <a:effectLst/>
              <a:latin typeface="Calibri" panose="020F0502020204030204" pitchFamily="34" charset="0"/>
              <a:ea typeface="Calibri" panose="020F0502020204030204" pitchFamily="34" charset="0"/>
            </a:rPr>
            <a:t> – Energy security must both </a:t>
          </a:r>
          <a:r>
            <a:rPr lang="en-GB" sz="1800" b="1" i="1" u="sng" kern="1200" dirty="0">
              <a:solidFill>
                <a:schemeClr val="tx1"/>
              </a:solidFill>
              <a:effectLst/>
              <a:latin typeface="Calibri" panose="020F0502020204030204" pitchFamily="34" charset="0"/>
              <a:ea typeface="Calibri" panose="020F0502020204030204" pitchFamily="34" charset="0"/>
            </a:rPr>
            <a:t>meet the challenges of Net Zero</a:t>
          </a:r>
          <a:r>
            <a:rPr lang="en-GB" sz="1800" i="1" u="sng" kern="1200" dirty="0">
              <a:solidFill>
                <a:schemeClr val="tx1"/>
              </a:solidFill>
              <a:effectLst/>
              <a:latin typeface="Calibri" panose="020F0502020204030204" pitchFamily="34" charset="0"/>
              <a:ea typeface="Calibri" panose="020F0502020204030204" pitchFamily="34" charset="0"/>
            </a:rPr>
            <a:t> </a:t>
          </a:r>
          <a:r>
            <a:rPr lang="en-GB" sz="1800" i="1" kern="1200" dirty="0">
              <a:solidFill>
                <a:schemeClr val="tx1"/>
              </a:solidFill>
              <a:effectLst/>
              <a:latin typeface="Calibri" panose="020F0502020204030204" pitchFamily="34" charset="0"/>
              <a:ea typeface="Calibri" panose="020F0502020204030204" pitchFamily="34" charset="0"/>
            </a:rPr>
            <a:t>and account for the changing climate to </a:t>
          </a:r>
          <a:r>
            <a:rPr lang="en-GB" sz="1800" b="1" i="1" u="sng" kern="1200" dirty="0">
              <a:solidFill>
                <a:schemeClr val="tx1"/>
              </a:solidFill>
              <a:effectLst/>
              <a:latin typeface="Calibri" panose="020F0502020204030204" pitchFamily="34" charset="0"/>
              <a:ea typeface="Calibri" panose="020F0502020204030204" pitchFamily="34" charset="0"/>
            </a:rPr>
            <a:t>ensure infrastructure resilience</a:t>
          </a:r>
          <a:r>
            <a:rPr lang="en-GB" sz="1800" i="1" u="sng" kern="1200" dirty="0">
              <a:solidFill>
                <a:schemeClr val="tx1"/>
              </a:solidFill>
              <a:effectLst/>
              <a:latin typeface="Calibri" panose="020F0502020204030204" pitchFamily="34" charset="0"/>
              <a:ea typeface="Calibri" panose="020F0502020204030204" pitchFamily="34" charset="0"/>
            </a:rPr>
            <a:t>.</a:t>
          </a:r>
          <a:r>
            <a:rPr lang="en-GB" sz="1800" i="1" kern="1200" dirty="0">
              <a:solidFill>
                <a:schemeClr val="tx1"/>
              </a:solidFill>
              <a:effectLst/>
              <a:latin typeface="Calibri" panose="020F0502020204030204" pitchFamily="34" charset="0"/>
              <a:ea typeface="Calibri" panose="020F0502020204030204" pitchFamily="34" charset="0"/>
            </a:rPr>
            <a:t>” </a:t>
          </a:r>
          <a:r>
            <a:rPr lang="en-GB" sz="1800" kern="1200" dirty="0">
              <a:effectLst/>
              <a:latin typeface="Calibri" panose="020F0502020204030204" pitchFamily="34" charset="0"/>
              <a:ea typeface="Calibri" panose="020F0502020204030204" pitchFamily="34" charset="0"/>
            </a:rPr>
            <a:t>Climate Change Committee, 2022</a:t>
          </a:r>
          <a:endParaRPr lang="en-US" sz="1800" kern="1200" dirty="0"/>
        </a:p>
        <a:p>
          <a:pPr marL="171450" lvl="1" indent="-171450" algn="l" defTabSz="800100">
            <a:lnSpc>
              <a:spcPct val="90000"/>
            </a:lnSpc>
            <a:spcBef>
              <a:spcPct val="0"/>
            </a:spcBef>
            <a:spcAft>
              <a:spcPct val="15000"/>
            </a:spcAft>
            <a:buFontTx/>
            <a:buNone/>
          </a:pPr>
          <a:endParaRPr lang="en-GB" sz="1800" kern="1200" dirty="0">
            <a:effectLst/>
            <a:latin typeface="Calibri" panose="020F0502020204030204" pitchFamily="34" charset="0"/>
            <a:ea typeface="Calibri" panose="020F0502020204030204" pitchFamily="34" charset="0"/>
          </a:endParaRPr>
        </a:p>
        <a:p>
          <a:pPr marL="171450" lvl="1" indent="-171450" algn="l" defTabSz="800100">
            <a:lnSpc>
              <a:spcPct val="90000"/>
            </a:lnSpc>
            <a:spcBef>
              <a:spcPct val="0"/>
            </a:spcBef>
            <a:spcAft>
              <a:spcPct val="15000"/>
            </a:spcAft>
            <a:buFontTx/>
            <a:buNone/>
          </a:pPr>
          <a:r>
            <a:rPr lang="en-GB" sz="1800" kern="1200" dirty="0">
              <a:latin typeface="Calibri" panose="020F0502020204030204" pitchFamily="34" charset="0"/>
              <a:ea typeface="Calibri" panose="020F0502020204030204" pitchFamily="34" charset="0"/>
            </a:rPr>
            <a:t>   Technology that is key to achieve Net Zero such as renewable energy may be vulnerable to extreme climate and weather events. </a:t>
          </a:r>
          <a:endParaRPr lang="en-GB" sz="1800" kern="1200" dirty="0">
            <a:effectLst/>
            <a:latin typeface="Calibri" panose="020F0502020204030204" pitchFamily="34" charset="0"/>
            <a:ea typeface="Calibri" panose="020F0502020204030204" pitchFamily="34" charset="0"/>
          </a:endParaRPr>
        </a:p>
      </dsp:txBody>
      <dsp:txXfrm>
        <a:off x="0" y="284396"/>
        <a:ext cx="6612715" cy="4864670"/>
      </dsp:txXfrm>
    </dsp:sp>
    <dsp:sp modelId="{F1F239C6-4628-4A8A-BBE1-2385E07953F6}">
      <dsp:nvSpPr>
        <dsp:cNvPr id="0" name=""/>
        <dsp:cNvSpPr/>
      </dsp:nvSpPr>
      <dsp:spPr>
        <a:xfrm>
          <a:off x="363053" y="0"/>
          <a:ext cx="4624380" cy="5878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961" tIns="0" rIns="174961" bIns="0" numCol="1" spcCol="1270" anchor="ctr" anchorCtr="0">
          <a:noAutofit/>
        </a:bodyPr>
        <a:lstStyle/>
        <a:p>
          <a:pPr marL="0" lvl="0" indent="0" algn="l" defTabSz="800100">
            <a:lnSpc>
              <a:spcPct val="90000"/>
            </a:lnSpc>
            <a:spcBef>
              <a:spcPct val="0"/>
            </a:spcBef>
            <a:spcAft>
              <a:spcPct val="35000"/>
            </a:spcAft>
            <a:buNone/>
          </a:pPr>
          <a:r>
            <a:rPr lang="en-GB" sz="1800" kern="1200" dirty="0"/>
            <a:t>Resilient net zero technologies</a:t>
          </a:r>
          <a:endParaRPr lang="en-US" sz="1800" kern="1200" dirty="0"/>
        </a:p>
      </dsp:txBody>
      <dsp:txXfrm>
        <a:off x="391751" y="28698"/>
        <a:ext cx="4566984" cy="53049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AC8DA7-128F-4CF9-A8F3-31FA14F2DDED}">
      <dsp:nvSpPr>
        <dsp:cNvPr id="0" name=""/>
        <dsp:cNvSpPr/>
      </dsp:nvSpPr>
      <dsp:spPr>
        <a:xfrm>
          <a:off x="812310" y="157754"/>
          <a:ext cx="1471640" cy="147164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E3CCA3-EC14-4F15-85D8-0499A9AEA90E}">
      <dsp:nvSpPr>
        <dsp:cNvPr id="0" name=""/>
        <dsp:cNvSpPr/>
      </dsp:nvSpPr>
      <dsp:spPr>
        <a:xfrm>
          <a:off x="1125939" y="471382"/>
          <a:ext cx="844384" cy="844384"/>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1B8275-93E0-49F3-BD51-F81067988E73}">
      <dsp:nvSpPr>
        <dsp:cNvPr id="0" name=""/>
        <dsp:cNvSpPr/>
      </dsp:nvSpPr>
      <dsp:spPr>
        <a:xfrm>
          <a:off x="341868" y="2087775"/>
          <a:ext cx="2412526" cy="996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GB" sz="1600" kern="1200" dirty="0"/>
            <a:t>How to use these principles and hierarchies?</a:t>
          </a:r>
          <a:endParaRPr lang="en-US" sz="1600" kern="1200" dirty="0"/>
        </a:p>
      </dsp:txBody>
      <dsp:txXfrm>
        <a:off x="341868" y="2087775"/>
        <a:ext cx="2412526" cy="996591"/>
      </dsp:txXfrm>
    </dsp:sp>
    <dsp:sp modelId="{862C62B1-A689-46D4-8C75-8A7E745465B0}">
      <dsp:nvSpPr>
        <dsp:cNvPr id="0" name=""/>
        <dsp:cNvSpPr/>
      </dsp:nvSpPr>
      <dsp:spPr>
        <a:xfrm>
          <a:off x="3647028" y="157754"/>
          <a:ext cx="1471640" cy="147164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5A87AF-6226-4B59-8522-EE325CA2A4B3}">
      <dsp:nvSpPr>
        <dsp:cNvPr id="0" name=""/>
        <dsp:cNvSpPr/>
      </dsp:nvSpPr>
      <dsp:spPr>
        <a:xfrm>
          <a:off x="3960657" y="471382"/>
          <a:ext cx="844384" cy="844384"/>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7F4E82-E0E7-44D0-96C3-A08FDCF746C4}">
      <dsp:nvSpPr>
        <dsp:cNvPr id="0" name=""/>
        <dsp:cNvSpPr/>
      </dsp:nvSpPr>
      <dsp:spPr>
        <a:xfrm>
          <a:off x="3176586" y="2087775"/>
          <a:ext cx="2412526" cy="996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GB" sz="1600" kern="1200" dirty="0"/>
            <a:t>What kind of measures to take?</a:t>
          </a:r>
          <a:endParaRPr lang="en-US" sz="1600" kern="1200" dirty="0"/>
        </a:p>
      </dsp:txBody>
      <dsp:txXfrm>
        <a:off x="3176586" y="2087775"/>
        <a:ext cx="2412526" cy="996591"/>
      </dsp:txXfrm>
    </dsp:sp>
    <dsp:sp modelId="{9796A658-CA3C-4800-AF22-C35524D5CB57}">
      <dsp:nvSpPr>
        <dsp:cNvPr id="0" name=""/>
        <dsp:cNvSpPr/>
      </dsp:nvSpPr>
      <dsp:spPr>
        <a:xfrm>
          <a:off x="6481747" y="157754"/>
          <a:ext cx="1471640" cy="147164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922F48-DA91-4CBA-BF18-A3D4B9BC442C}">
      <dsp:nvSpPr>
        <dsp:cNvPr id="0" name=""/>
        <dsp:cNvSpPr/>
      </dsp:nvSpPr>
      <dsp:spPr>
        <a:xfrm>
          <a:off x="6795375" y="471382"/>
          <a:ext cx="844384" cy="844384"/>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65DDEA-F520-4B45-BA60-5C84EAF2A313}">
      <dsp:nvSpPr>
        <dsp:cNvPr id="0" name=""/>
        <dsp:cNvSpPr/>
      </dsp:nvSpPr>
      <dsp:spPr>
        <a:xfrm>
          <a:off x="6011304" y="2087775"/>
          <a:ext cx="2412526" cy="996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GB" sz="1600" kern="1200" dirty="0"/>
            <a:t>core ideas and lessons from other sites</a:t>
          </a:r>
          <a:endParaRPr lang="en-US" sz="1600" kern="1200" dirty="0"/>
        </a:p>
      </dsp:txBody>
      <dsp:txXfrm>
        <a:off x="6011304" y="2087775"/>
        <a:ext cx="2412526" cy="996591"/>
      </dsp:txXfrm>
    </dsp:sp>
    <dsp:sp modelId="{CFC2B76C-643E-497A-B296-404D5AC1EACC}">
      <dsp:nvSpPr>
        <dsp:cNvPr id="0" name=""/>
        <dsp:cNvSpPr/>
      </dsp:nvSpPr>
      <dsp:spPr>
        <a:xfrm>
          <a:off x="9316465" y="157754"/>
          <a:ext cx="1471640" cy="147164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DE357B-3F1F-4AEF-9E5F-A64BBE75FA7E}">
      <dsp:nvSpPr>
        <dsp:cNvPr id="0" name=""/>
        <dsp:cNvSpPr/>
      </dsp:nvSpPr>
      <dsp:spPr>
        <a:xfrm>
          <a:off x="9630093" y="471382"/>
          <a:ext cx="844384" cy="844384"/>
        </a:xfrm>
        <a:prstGeom prst="rect">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0CEF02-2CAF-4517-A2A4-7FF5B6E1B1A3}">
      <dsp:nvSpPr>
        <dsp:cNvPr id="0" name=""/>
        <dsp:cNvSpPr/>
      </dsp:nvSpPr>
      <dsp:spPr>
        <a:xfrm>
          <a:off x="8846022" y="2087775"/>
          <a:ext cx="2412526" cy="996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rtl="0">
            <a:lnSpc>
              <a:spcPct val="100000"/>
            </a:lnSpc>
            <a:spcBef>
              <a:spcPct val="0"/>
            </a:spcBef>
            <a:spcAft>
              <a:spcPct val="35000"/>
            </a:spcAft>
            <a:buNone/>
            <a:defRPr cap="all"/>
          </a:pPr>
          <a:r>
            <a:rPr lang="en-GB" sz="1600" kern="1200" cap="all" dirty="0">
              <a:solidFill>
                <a:prstClr val="black">
                  <a:hueOff val="0"/>
                  <a:satOff val="0"/>
                  <a:lumOff val="0"/>
                  <a:alphaOff val="0"/>
                </a:prstClr>
              </a:solidFill>
              <a:latin typeface="Calibri" panose="020F0502020204030204"/>
              <a:ea typeface="+mn-ea"/>
              <a:cs typeface="+mn-cs"/>
            </a:rPr>
            <a:t>Action needed now to </a:t>
          </a:r>
          <a:r>
            <a:rPr lang="en-GB" sz="1600" kern="1200" dirty="0"/>
            <a:t>implement preventions, don’t wait for </a:t>
          </a:r>
          <a:r>
            <a:rPr lang="en-GB" sz="1600" kern="1200" dirty="0" err="1"/>
            <a:t>natech</a:t>
          </a:r>
          <a:r>
            <a:rPr lang="en-GB" sz="1600" kern="1200" dirty="0"/>
            <a:t> to occur  </a:t>
          </a:r>
          <a:endParaRPr lang="en-US" sz="1600" kern="1200" dirty="0"/>
        </a:p>
      </dsp:txBody>
      <dsp:txXfrm>
        <a:off x="8846022" y="2087775"/>
        <a:ext cx="2412526" cy="99659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9A5A44-2830-4C58-9EB2-DACA3814DD8D}">
      <dsp:nvSpPr>
        <dsp:cNvPr id="0" name=""/>
        <dsp:cNvSpPr/>
      </dsp:nvSpPr>
      <dsp:spPr>
        <a:xfrm>
          <a:off x="181009" y="575"/>
          <a:ext cx="1409327" cy="140932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GB" sz="1600" kern="1200">
              <a:latin typeface="Calibri Light" panose="020F0302020204030204"/>
            </a:rPr>
            <a:t> Historic accident review (hindsight)</a:t>
          </a:r>
          <a:endParaRPr lang="en-GB" sz="1600" kern="1200"/>
        </a:p>
      </dsp:txBody>
      <dsp:txXfrm>
        <a:off x="387400" y="206966"/>
        <a:ext cx="996545" cy="996545"/>
      </dsp:txXfrm>
    </dsp:sp>
    <dsp:sp modelId="{5BDF191A-EFFE-4C99-B69B-E00012A3D5AB}">
      <dsp:nvSpPr>
        <dsp:cNvPr id="0" name=""/>
        <dsp:cNvSpPr/>
      </dsp:nvSpPr>
      <dsp:spPr>
        <a:xfrm>
          <a:off x="476968" y="1524340"/>
          <a:ext cx="817410" cy="817410"/>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585316" y="1836918"/>
        <a:ext cx="600714" cy="192254"/>
      </dsp:txXfrm>
    </dsp:sp>
    <dsp:sp modelId="{5EECB628-DDB8-4FE9-8793-2D8E4D0E4FF1}">
      <dsp:nvSpPr>
        <dsp:cNvPr id="0" name=""/>
        <dsp:cNvSpPr/>
      </dsp:nvSpPr>
      <dsp:spPr>
        <a:xfrm>
          <a:off x="181009" y="2456188"/>
          <a:ext cx="1409327" cy="140932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GB" sz="1600" kern="1200" dirty="0" err="1">
              <a:latin typeface="Calibri Light" panose="020F0302020204030204"/>
            </a:rPr>
            <a:t>Natech</a:t>
          </a:r>
          <a:r>
            <a:rPr lang="en-GB" sz="1600" kern="1200" dirty="0">
              <a:latin typeface="Calibri Light" panose="020F0302020204030204"/>
            </a:rPr>
            <a:t> risk assessment (foresight)</a:t>
          </a:r>
          <a:endParaRPr lang="en-GB" sz="1600" kern="1200" dirty="0"/>
        </a:p>
      </dsp:txBody>
      <dsp:txXfrm>
        <a:off x="387400" y="2662579"/>
        <a:ext cx="996545" cy="996545"/>
      </dsp:txXfrm>
    </dsp:sp>
    <dsp:sp modelId="{4F938317-5117-4DD3-8BD3-4D2A8CB3A512}">
      <dsp:nvSpPr>
        <dsp:cNvPr id="0" name=""/>
        <dsp:cNvSpPr/>
      </dsp:nvSpPr>
      <dsp:spPr>
        <a:xfrm>
          <a:off x="1801736" y="1670911"/>
          <a:ext cx="448166" cy="52426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a:p>
      </dsp:txBody>
      <dsp:txXfrm>
        <a:off x="1801736" y="1775765"/>
        <a:ext cx="313716" cy="314561"/>
      </dsp:txXfrm>
    </dsp:sp>
    <dsp:sp modelId="{58DBA311-85F8-41F6-844E-1A536972E6C7}">
      <dsp:nvSpPr>
        <dsp:cNvPr id="0" name=""/>
        <dsp:cNvSpPr/>
      </dsp:nvSpPr>
      <dsp:spPr>
        <a:xfrm>
          <a:off x="2435933" y="523718"/>
          <a:ext cx="2818655" cy="281865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rtl="0">
            <a:lnSpc>
              <a:spcPct val="90000"/>
            </a:lnSpc>
            <a:spcBef>
              <a:spcPct val="0"/>
            </a:spcBef>
            <a:spcAft>
              <a:spcPct val="35000"/>
            </a:spcAft>
            <a:buNone/>
          </a:pPr>
          <a:r>
            <a:rPr lang="en-GB" sz="2900" kern="1200" dirty="0">
              <a:latin typeface="Calibri Light" panose="020F0302020204030204"/>
            </a:rPr>
            <a:t>Technical basis for "All Measures Necessary" *</a:t>
          </a:r>
          <a:endParaRPr lang="en-GB" sz="2900" kern="1200" dirty="0"/>
        </a:p>
      </dsp:txBody>
      <dsp:txXfrm>
        <a:off x="2848715" y="936500"/>
        <a:ext cx="1993091" cy="199309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BC607-C864-4DBA-BDAA-FC269F08769D}">
      <dsp:nvSpPr>
        <dsp:cNvPr id="0" name=""/>
        <dsp:cNvSpPr/>
      </dsp:nvSpPr>
      <dsp:spPr>
        <a:xfrm>
          <a:off x="0" y="1389039"/>
          <a:ext cx="6826458" cy="137550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9809" tIns="395732" rIns="529809"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ln w="0"/>
            </a:rPr>
            <a:t>COMAH, environmental permitting (and associated land use planning) can effectively control Natech risk to people and the environment…</a:t>
          </a:r>
          <a:endParaRPr lang="en-US" sz="2000" kern="1200" dirty="0"/>
        </a:p>
      </dsp:txBody>
      <dsp:txXfrm>
        <a:off x="0" y="1389039"/>
        <a:ext cx="6826458" cy="1375506"/>
      </dsp:txXfrm>
    </dsp:sp>
    <dsp:sp modelId="{084953CF-A2EF-4EEA-A019-E5D5A0757561}">
      <dsp:nvSpPr>
        <dsp:cNvPr id="0" name=""/>
        <dsp:cNvSpPr/>
      </dsp:nvSpPr>
      <dsp:spPr>
        <a:xfrm>
          <a:off x="362587" y="1120024"/>
          <a:ext cx="5263349" cy="5645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617" tIns="0" rIns="180617" bIns="0" numCol="1" spcCol="1270" anchor="ctr" anchorCtr="0">
          <a:noAutofit/>
        </a:bodyPr>
        <a:lstStyle/>
        <a:p>
          <a:pPr marL="0" lvl="0" indent="0" algn="l" defTabSz="889000">
            <a:lnSpc>
              <a:spcPct val="90000"/>
            </a:lnSpc>
            <a:spcBef>
              <a:spcPct val="0"/>
            </a:spcBef>
            <a:spcAft>
              <a:spcPct val="35000"/>
            </a:spcAft>
            <a:buNone/>
          </a:pPr>
          <a:r>
            <a:rPr lang="en-GB" sz="2000" kern="1200" dirty="0"/>
            <a:t>In theory,</a:t>
          </a:r>
        </a:p>
      </dsp:txBody>
      <dsp:txXfrm>
        <a:off x="390147" y="1147584"/>
        <a:ext cx="5208229" cy="509453"/>
      </dsp:txXfrm>
    </dsp:sp>
    <dsp:sp modelId="{3211135E-474E-466A-8B3F-05B35FCBD85A}">
      <dsp:nvSpPr>
        <dsp:cNvPr id="0" name=""/>
        <dsp:cNvSpPr/>
      </dsp:nvSpPr>
      <dsp:spPr>
        <a:xfrm>
          <a:off x="0" y="3374324"/>
          <a:ext cx="6826458" cy="1856941"/>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9809" tIns="395732" rIns="529809"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cap="none" spc="0" dirty="0">
              <a:ln w="0"/>
            </a:rPr>
            <a:t>Natural causes and climate change impacts, today and in the future, are embedded throughout the management system to inform operator’s decisions and emergency planning.</a:t>
          </a:r>
          <a:endParaRPr lang="en-US" sz="2000" kern="1200" dirty="0"/>
        </a:p>
      </dsp:txBody>
      <dsp:txXfrm>
        <a:off x="0" y="3374324"/>
        <a:ext cx="6826458" cy="1856941"/>
      </dsp:txXfrm>
    </dsp:sp>
    <dsp:sp modelId="{42EDAD1F-9550-45DA-A255-A74B733882F8}">
      <dsp:nvSpPr>
        <dsp:cNvPr id="0" name=""/>
        <dsp:cNvSpPr/>
      </dsp:nvSpPr>
      <dsp:spPr>
        <a:xfrm>
          <a:off x="341322" y="3110146"/>
          <a:ext cx="5206532" cy="61339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617" tIns="0" rIns="180617" bIns="0" numCol="1" spcCol="1270" anchor="ctr" anchorCtr="0">
          <a:noAutofit/>
        </a:bodyPr>
        <a:lstStyle/>
        <a:p>
          <a:pPr marL="0" lvl="0" indent="0" algn="l" defTabSz="889000">
            <a:lnSpc>
              <a:spcPct val="90000"/>
            </a:lnSpc>
            <a:spcBef>
              <a:spcPct val="0"/>
            </a:spcBef>
            <a:spcAft>
              <a:spcPct val="35000"/>
            </a:spcAft>
            <a:buNone/>
          </a:pPr>
          <a:r>
            <a:rPr lang="en-GB" sz="2000" kern="1200" dirty="0"/>
            <a:t>But only if…</a:t>
          </a:r>
        </a:p>
      </dsp:txBody>
      <dsp:txXfrm>
        <a:off x="371265" y="3140089"/>
        <a:ext cx="5146646" cy="5535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11135E-474E-466A-8B3F-05B35FCBD85A}">
      <dsp:nvSpPr>
        <dsp:cNvPr id="0" name=""/>
        <dsp:cNvSpPr/>
      </dsp:nvSpPr>
      <dsp:spPr>
        <a:xfrm>
          <a:off x="0" y="295490"/>
          <a:ext cx="6757417" cy="131994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4451" tIns="416560" rIns="524451" bIns="128016" numCol="1" spcCol="1270" anchor="t" anchorCtr="0">
          <a:noAutofit/>
        </a:bodyPr>
        <a:lstStyle/>
        <a:p>
          <a:pPr marL="171450" lvl="1" indent="-171450" algn="l" defTabSz="800100">
            <a:lnSpc>
              <a:spcPct val="90000"/>
            </a:lnSpc>
            <a:spcBef>
              <a:spcPct val="0"/>
            </a:spcBef>
            <a:spcAft>
              <a:spcPct val="15000"/>
            </a:spcAft>
            <a:buChar char="•"/>
          </a:pPr>
          <a:r>
            <a:rPr lang="en-GB" sz="1800" kern="1200" dirty="0"/>
            <a:t>Climate change has increased the frequency and severity of extreme weather events and is causing other impacts such as sea level rise and increased receptor vulnerability</a:t>
          </a:r>
          <a:endParaRPr lang="en-US" sz="1800" kern="1200" dirty="0"/>
        </a:p>
      </dsp:txBody>
      <dsp:txXfrm>
        <a:off x="0" y="295490"/>
        <a:ext cx="6757417" cy="1319943"/>
      </dsp:txXfrm>
    </dsp:sp>
    <dsp:sp modelId="{42EDAD1F-9550-45DA-A255-A74B733882F8}">
      <dsp:nvSpPr>
        <dsp:cNvPr id="0" name=""/>
        <dsp:cNvSpPr/>
      </dsp:nvSpPr>
      <dsp:spPr>
        <a:xfrm>
          <a:off x="337870" y="290"/>
          <a:ext cx="4570500"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790" tIns="0" rIns="178790" bIns="0" numCol="1" spcCol="1270" anchor="ctr" anchorCtr="0">
          <a:noAutofit/>
        </a:bodyPr>
        <a:lstStyle/>
        <a:p>
          <a:pPr marL="0" lvl="0" indent="0" algn="l" defTabSz="800100">
            <a:lnSpc>
              <a:spcPct val="90000"/>
            </a:lnSpc>
            <a:spcBef>
              <a:spcPct val="0"/>
            </a:spcBef>
            <a:spcAft>
              <a:spcPct val="35000"/>
            </a:spcAft>
            <a:buNone/>
          </a:pPr>
          <a:r>
            <a:rPr lang="en-GB" sz="1800" kern="1200" dirty="0"/>
            <a:t>Frequency and severity of events</a:t>
          </a:r>
          <a:endParaRPr lang="en-US" sz="1800" kern="1200" dirty="0"/>
        </a:p>
      </dsp:txBody>
      <dsp:txXfrm>
        <a:off x="366691" y="29111"/>
        <a:ext cx="4512858" cy="532758"/>
      </dsp:txXfrm>
    </dsp:sp>
    <dsp:sp modelId="{9F30E516-92B5-4E6C-9889-4EF4985DD7DB}">
      <dsp:nvSpPr>
        <dsp:cNvPr id="0" name=""/>
        <dsp:cNvSpPr/>
      </dsp:nvSpPr>
      <dsp:spPr>
        <a:xfrm>
          <a:off x="0" y="2018634"/>
          <a:ext cx="6757417" cy="1827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4451" tIns="416560" rIns="524451" bIns="128016" numCol="1" spcCol="1270" anchor="t" anchorCtr="0">
          <a:noAutofit/>
        </a:bodyPr>
        <a:lstStyle/>
        <a:p>
          <a:pPr marL="171450" lvl="1" indent="-171450" algn="l" defTabSz="800100">
            <a:lnSpc>
              <a:spcPct val="90000"/>
            </a:lnSpc>
            <a:spcBef>
              <a:spcPct val="0"/>
            </a:spcBef>
            <a:spcAft>
              <a:spcPct val="15000"/>
            </a:spcAft>
            <a:buChar char="•"/>
          </a:pPr>
          <a:r>
            <a:rPr lang="en-GB" sz="1800" kern="1200" dirty="0"/>
            <a:t>Due to increasing risk of natural causes, there is an increased risk of control measures failing or degrading, increased risk of supply chain/utility disruption and thus an overall increasing risk of accidents or other non-compliance events [if risks are unmanaged]</a:t>
          </a:r>
        </a:p>
      </dsp:txBody>
      <dsp:txXfrm>
        <a:off x="0" y="2018634"/>
        <a:ext cx="6757417" cy="1827000"/>
      </dsp:txXfrm>
    </dsp:sp>
    <dsp:sp modelId="{CAFF5318-C35D-42DD-878F-36854811D720}">
      <dsp:nvSpPr>
        <dsp:cNvPr id="0" name=""/>
        <dsp:cNvSpPr/>
      </dsp:nvSpPr>
      <dsp:spPr>
        <a:xfrm>
          <a:off x="337870" y="1723434"/>
          <a:ext cx="4730191"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790" tIns="0" rIns="178790" bIns="0" numCol="1" spcCol="1270" anchor="ctr" anchorCtr="0">
          <a:noAutofit/>
        </a:bodyPr>
        <a:lstStyle/>
        <a:p>
          <a:pPr marL="0" lvl="0" indent="0" algn="l" defTabSz="800100">
            <a:lnSpc>
              <a:spcPct val="90000"/>
            </a:lnSpc>
            <a:spcBef>
              <a:spcPct val="0"/>
            </a:spcBef>
            <a:spcAft>
              <a:spcPct val="35000"/>
            </a:spcAft>
            <a:buNone/>
          </a:pPr>
          <a:r>
            <a:rPr lang="en-GB" sz="1800" kern="1200" dirty="0"/>
            <a:t>Control measure failure or degradation</a:t>
          </a:r>
        </a:p>
      </dsp:txBody>
      <dsp:txXfrm>
        <a:off x="366691" y="1752255"/>
        <a:ext cx="4672549" cy="532758"/>
      </dsp:txXfrm>
    </dsp:sp>
    <dsp:sp modelId="{4A9573FC-7527-4616-B34D-054B6309633C}">
      <dsp:nvSpPr>
        <dsp:cNvPr id="0" name=""/>
        <dsp:cNvSpPr/>
      </dsp:nvSpPr>
      <dsp:spPr>
        <a:xfrm>
          <a:off x="0" y="4248834"/>
          <a:ext cx="6757417" cy="1323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4451" tIns="416560" rIns="524451" bIns="128016" numCol="1" spcCol="1270" anchor="t" anchorCtr="0">
          <a:noAutofit/>
        </a:bodyPr>
        <a:lstStyle/>
        <a:p>
          <a:pPr marL="171450" lvl="1" indent="-171450" algn="l" defTabSz="800100">
            <a:lnSpc>
              <a:spcPct val="90000"/>
            </a:lnSpc>
            <a:spcBef>
              <a:spcPct val="0"/>
            </a:spcBef>
            <a:spcAft>
              <a:spcPct val="15000"/>
            </a:spcAft>
            <a:buChar char="•"/>
          </a:pPr>
          <a:r>
            <a:rPr lang="en-GB" sz="1800" kern="1200" dirty="0"/>
            <a:t>Climate change impacts are making receptors more vulnerable to harm from accidents, which can increase the severity of impact from pollution</a:t>
          </a:r>
        </a:p>
      </dsp:txBody>
      <dsp:txXfrm>
        <a:off x="0" y="4248834"/>
        <a:ext cx="6757417" cy="1323000"/>
      </dsp:txXfrm>
    </dsp:sp>
    <dsp:sp modelId="{32084CF8-D344-4F4A-98CD-94B2712FC1EE}">
      <dsp:nvSpPr>
        <dsp:cNvPr id="0" name=""/>
        <dsp:cNvSpPr/>
      </dsp:nvSpPr>
      <dsp:spPr>
        <a:xfrm>
          <a:off x="337870" y="3953634"/>
          <a:ext cx="4730191"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790" tIns="0" rIns="178790" bIns="0" numCol="1" spcCol="1270" anchor="ctr" anchorCtr="0">
          <a:noAutofit/>
        </a:bodyPr>
        <a:lstStyle/>
        <a:p>
          <a:pPr marL="0" lvl="0" indent="0" algn="l" defTabSz="800100">
            <a:lnSpc>
              <a:spcPct val="90000"/>
            </a:lnSpc>
            <a:spcBef>
              <a:spcPct val="0"/>
            </a:spcBef>
            <a:spcAft>
              <a:spcPct val="35000"/>
            </a:spcAft>
            <a:buNone/>
          </a:pPr>
          <a:r>
            <a:rPr lang="en-GB" sz="1800" kern="1200" dirty="0"/>
            <a:t>Receptor vulnerability</a:t>
          </a:r>
        </a:p>
      </dsp:txBody>
      <dsp:txXfrm>
        <a:off x="366691" y="3982455"/>
        <a:ext cx="4672549" cy="532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BC607-C864-4DBA-BDAA-FC269F08769D}">
      <dsp:nvSpPr>
        <dsp:cNvPr id="0" name=""/>
        <dsp:cNvSpPr/>
      </dsp:nvSpPr>
      <dsp:spPr>
        <a:xfrm>
          <a:off x="0" y="291388"/>
          <a:ext cx="6355249" cy="15939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3238" tIns="479044" rIns="493238" bIns="128016" numCol="1" spcCol="1270" anchor="t" anchorCtr="0">
          <a:noAutofit/>
        </a:bodyPr>
        <a:lstStyle/>
        <a:p>
          <a:pPr marL="0" lvl="1" indent="-171450" algn="l" defTabSz="800100">
            <a:lnSpc>
              <a:spcPct val="90000"/>
            </a:lnSpc>
            <a:spcBef>
              <a:spcPct val="0"/>
            </a:spcBef>
            <a:spcAft>
              <a:spcPct val="15000"/>
            </a:spcAft>
            <a:buFontTx/>
            <a:buNone/>
          </a:pPr>
          <a:r>
            <a:rPr lang="en-US" sz="1800" kern="1200" dirty="0"/>
            <a:t>“Climate change is happening now. It is one of the biggest challenges of our generation and has already begun to cause irreversible damage to our planet and way of life.”</a:t>
          </a:r>
        </a:p>
        <a:p>
          <a:pPr marL="0" lvl="1" indent="-114300" algn="l" defTabSz="533400">
            <a:lnSpc>
              <a:spcPct val="90000"/>
            </a:lnSpc>
            <a:spcBef>
              <a:spcPct val="0"/>
            </a:spcBef>
            <a:spcAft>
              <a:spcPct val="15000"/>
            </a:spcAft>
            <a:buFontTx/>
            <a:buNone/>
          </a:pPr>
          <a:r>
            <a:rPr lang="en-US" sz="1200" kern="1200" dirty="0">
              <a:hlinkClick xmlns:r="http://schemas.openxmlformats.org/officeDocument/2006/relationships" r:id="rId1"/>
            </a:rPr>
            <a:t>UK Climate Change Risk Assessment 2022</a:t>
          </a:r>
          <a:endParaRPr lang="en-US" sz="1200" kern="1200" dirty="0"/>
        </a:p>
      </dsp:txBody>
      <dsp:txXfrm>
        <a:off x="0" y="291388"/>
        <a:ext cx="6355249" cy="1593900"/>
      </dsp:txXfrm>
    </dsp:sp>
    <dsp:sp modelId="{084953CF-A2EF-4EEA-A019-E5D5A0757561}">
      <dsp:nvSpPr>
        <dsp:cNvPr id="0" name=""/>
        <dsp:cNvSpPr/>
      </dsp:nvSpPr>
      <dsp:spPr>
        <a:xfrm>
          <a:off x="317762" y="38502"/>
          <a:ext cx="4900036" cy="59236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149" tIns="0" rIns="168149" bIns="0" numCol="1" spcCol="1270" anchor="ctr" anchorCtr="0">
          <a:noAutofit/>
        </a:bodyPr>
        <a:lstStyle/>
        <a:p>
          <a:pPr marL="0" lvl="0" indent="0" algn="l" defTabSz="800100">
            <a:lnSpc>
              <a:spcPct val="90000"/>
            </a:lnSpc>
            <a:spcBef>
              <a:spcPct val="0"/>
            </a:spcBef>
            <a:spcAft>
              <a:spcPct val="35000"/>
            </a:spcAft>
            <a:buNone/>
          </a:pPr>
          <a:r>
            <a:rPr lang="en-GB" sz="1800" kern="1200" dirty="0"/>
            <a:t>The present</a:t>
          </a:r>
          <a:endParaRPr lang="en-US" sz="1800" kern="1200" dirty="0"/>
        </a:p>
      </dsp:txBody>
      <dsp:txXfrm>
        <a:off x="346679" y="67419"/>
        <a:ext cx="4842202" cy="534531"/>
      </dsp:txXfrm>
    </dsp:sp>
    <dsp:sp modelId="{3211135E-474E-466A-8B3F-05B35FCBD85A}">
      <dsp:nvSpPr>
        <dsp:cNvPr id="0" name=""/>
        <dsp:cNvSpPr/>
      </dsp:nvSpPr>
      <dsp:spPr>
        <a:xfrm>
          <a:off x="0" y="2269081"/>
          <a:ext cx="6355249" cy="281902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3238" tIns="479044" rIns="493238" bIns="128016" numCol="1" spcCol="1270" anchor="t" anchorCtr="0">
          <a:noAutofit/>
        </a:bodyPr>
        <a:lstStyle/>
        <a:p>
          <a:pPr marL="0" lvl="1" indent="-171450" algn="l" defTabSz="800100">
            <a:lnSpc>
              <a:spcPct val="90000"/>
            </a:lnSpc>
            <a:spcBef>
              <a:spcPct val="0"/>
            </a:spcBef>
            <a:spcAft>
              <a:spcPct val="15000"/>
            </a:spcAft>
            <a:buFontTx/>
            <a:buNone/>
          </a:pPr>
          <a:r>
            <a:rPr lang="en-US" sz="1800" kern="1200" dirty="0"/>
            <a:t>“</a:t>
          </a:r>
          <a:r>
            <a:rPr lang="en-GB" sz="1800" kern="1200" dirty="0"/>
            <a:t>Many of the risks facing the UK are likely to increase both in magnitude and frequency as a result of climate change, and risk assessment cannot be conducted without acknowledging this fact. </a:t>
          </a:r>
          <a:endParaRPr lang="en-US" sz="1800" kern="1200" dirty="0"/>
        </a:p>
        <a:p>
          <a:pPr marL="0" lvl="1" indent="-171450" algn="l" defTabSz="800100">
            <a:lnSpc>
              <a:spcPct val="90000"/>
            </a:lnSpc>
            <a:spcBef>
              <a:spcPct val="0"/>
            </a:spcBef>
            <a:spcAft>
              <a:spcPct val="15000"/>
            </a:spcAft>
            <a:buFontTx/>
            <a:buNone/>
          </a:pPr>
          <a:r>
            <a:rPr lang="en-GB" sz="1800" kern="1200" dirty="0"/>
            <a:t>Climate change is an ever more significant risk facing the UK and action to address it needs to be undertaken rapidly and as a priority.”</a:t>
          </a:r>
        </a:p>
        <a:p>
          <a:pPr marL="0" lvl="1" indent="-114300" algn="l" defTabSz="533400">
            <a:lnSpc>
              <a:spcPct val="90000"/>
            </a:lnSpc>
            <a:spcBef>
              <a:spcPct val="0"/>
            </a:spcBef>
            <a:spcAft>
              <a:spcPct val="15000"/>
            </a:spcAft>
            <a:buFontTx/>
            <a:buNone/>
          </a:pPr>
          <a:r>
            <a:rPr lang="en-GB" sz="1200" kern="1200" dirty="0"/>
            <a:t>“Preparing for Extreme Risks: Building a Resilient Society”</a:t>
          </a:r>
        </a:p>
        <a:p>
          <a:pPr marL="0" lvl="1" indent="-114300" algn="l" defTabSz="533400">
            <a:lnSpc>
              <a:spcPct val="90000"/>
            </a:lnSpc>
            <a:spcBef>
              <a:spcPct val="0"/>
            </a:spcBef>
            <a:spcAft>
              <a:spcPct val="15000"/>
            </a:spcAft>
            <a:buFontTx/>
            <a:buNone/>
          </a:pPr>
          <a:r>
            <a:rPr lang="en-GB" sz="1200" kern="1200" dirty="0"/>
            <a:t>House of Lords 2021</a:t>
          </a:r>
        </a:p>
      </dsp:txBody>
      <dsp:txXfrm>
        <a:off x="0" y="2269081"/>
        <a:ext cx="6355249" cy="2819022"/>
      </dsp:txXfrm>
    </dsp:sp>
    <dsp:sp modelId="{42EDAD1F-9550-45DA-A255-A74B733882F8}">
      <dsp:nvSpPr>
        <dsp:cNvPr id="0" name=""/>
        <dsp:cNvSpPr/>
      </dsp:nvSpPr>
      <dsp:spPr>
        <a:xfrm>
          <a:off x="317762" y="2009488"/>
          <a:ext cx="4847142" cy="56056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149" tIns="0" rIns="168149" bIns="0" numCol="1" spcCol="1270" anchor="ctr" anchorCtr="0">
          <a:noAutofit/>
        </a:bodyPr>
        <a:lstStyle/>
        <a:p>
          <a:pPr marL="0" lvl="0" indent="0" algn="l" defTabSz="800100">
            <a:lnSpc>
              <a:spcPct val="90000"/>
            </a:lnSpc>
            <a:spcBef>
              <a:spcPct val="0"/>
            </a:spcBef>
            <a:spcAft>
              <a:spcPct val="35000"/>
            </a:spcAft>
            <a:buNone/>
          </a:pPr>
          <a:r>
            <a:rPr lang="en-GB" sz="1800" kern="1200" dirty="0"/>
            <a:t>The future </a:t>
          </a:r>
          <a:endParaRPr lang="en-US" sz="1800" kern="1200" dirty="0"/>
        </a:p>
      </dsp:txBody>
      <dsp:txXfrm>
        <a:off x="345127" y="2036853"/>
        <a:ext cx="4792412" cy="5058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BC607-C864-4DBA-BDAA-FC269F08769D}">
      <dsp:nvSpPr>
        <dsp:cNvPr id="0" name=""/>
        <dsp:cNvSpPr/>
      </dsp:nvSpPr>
      <dsp:spPr>
        <a:xfrm>
          <a:off x="0" y="192867"/>
          <a:ext cx="6355249" cy="211259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3238" tIns="645668" rIns="493238" bIns="128016" numCol="1" spcCol="1270" anchor="t" anchorCtr="0">
          <a:noAutofit/>
        </a:bodyPr>
        <a:lstStyle/>
        <a:p>
          <a:pPr marL="171450" lvl="1" indent="-171450" algn="l" defTabSz="800100">
            <a:lnSpc>
              <a:spcPct val="90000"/>
            </a:lnSpc>
            <a:spcBef>
              <a:spcPct val="0"/>
            </a:spcBef>
            <a:spcAft>
              <a:spcPct val="15000"/>
            </a:spcAft>
            <a:buChar char="•"/>
          </a:pPr>
          <a:r>
            <a:rPr lang="en-GB" sz="1800" kern="1200" dirty="0"/>
            <a:t>A human intervention to reduce the sources or enhance the sinks of greenhouse gases (GHGs).</a:t>
          </a:r>
          <a:endParaRPr lang="en-US" sz="1800" kern="1200" dirty="0"/>
        </a:p>
        <a:p>
          <a:pPr marL="171450" lvl="1" indent="-171450" algn="l" defTabSz="800100">
            <a:lnSpc>
              <a:spcPct val="90000"/>
            </a:lnSpc>
            <a:spcBef>
              <a:spcPct val="0"/>
            </a:spcBef>
            <a:spcAft>
              <a:spcPct val="15000"/>
            </a:spcAft>
            <a:buChar char="•"/>
          </a:pPr>
          <a:r>
            <a:rPr lang="en-GB" sz="1800" kern="1200" dirty="0"/>
            <a:t>Driving the net zero agenda, the need for decarbonisation of energy systems, greater efficiencies and circular economies.</a:t>
          </a:r>
          <a:endParaRPr lang="en-US" sz="1800" kern="1200" dirty="0"/>
        </a:p>
      </dsp:txBody>
      <dsp:txXfrm>
        <a:off x="0" y="192867"/>
        <a:ext cx="6355249" cy="2112596"/>
      </dsp:txXfrm>
    </dsp:sp>
    <dsp:sp modelId="{084953CF-A2EF-4EEA-A019-E5D5A0757561}">
      <dsp:nvSpPr>
        <dsp:cNvPr id="0" name=""/>
        <dsp:cNvSpPr/>
      </dsp:nvSpPr>
      <dsp:spPr>
        <a:xfrm>
          <a:off x="317762" y="15764"/>
          <a:ext cx="4900036" cy="6346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149" tIns="0" rIns="168149" bIns="0" numCol="1" spcCol="1270" anchor="ctr" anchorCtr="0">
          <a:noAutofit/>
        </a:bodyPr>
        <a:lstStyle/>
        <a:p>
          <a:pPr marL="0" lvl="0" indent="0" algn="l" defTabSz="800100">
            <a:lnSpc>
              <a:spcPct val="90000"/>
            </a:lnSpc>
            <a:spcBef>
              <a:spcPct val="0"/>
            </a:spcBef>
            <a:spcAft>
              <a:spcPct val="35000"/>
            </a:spcAft>
            <a:buNone/>
          </a:pPr>
          <a:r>
            <a:rPr lang="en-GB" sz="1800" kern="1200" dirty="0"/>
            <a:t>Climate change mitigation</a:t>
          </a:r>
          <a:endParaRPr lang="en-US" sz="1800" kern="1200" dirty="0"/>
        </a:p>
      </dsp:txBody>
      <dsp:txXfrm>
        <a:off x="348744" y="46746"/>
        <a:ext cx="4838072" cy="572699"/>
      </dsp:txXfrm>
    </dsp:sp>
    <dsp:sp modelId="{3211135E-474E-466A-8B3F-05B35FCBD85A}">
      <dsp:nvSpPr>
        <dsp:cNvPr id="0" name=""/>
        <dsp:cNvSpPr/>
      </dsp:nvSpPr>
      <dsp:spPr>
        <a:xfrm>
          <a:off x="0" y="2668636"/>
          <a:ext cx="6355249" cy="273702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3238" tIns="645668" rIns="493238" bIns="128016" numCol="1" spcCol="1270" anchor="t" anchorCtr="0">
          <a:noAutofit/>
        </a:bodyPr>
        <a:lstStyle/>
        <a:p>
          <a:pPr marL="171450" lvl="1" indent="-171450" algn="l" defTabSz="800100">
            <a:lnSpc>
              <a:spcPct val="90000"/>
            </a:lnSpc>
            <a:spcBef>
              <a:spcPct val="0"/>
            </a:spcBef>
            <a:spcAft>
              <a:spcPct val="15000"/>
            </a:spcAft>
            <a:buChar char="•"/>
          </a:pPr>
          <a:r>
            <a:rPr lang="en-GB" sz="1800" kern="1200" dirty="0"/>
            <a:t>The process of adjustment to actual or expected climate and its effects.</a:t>
          </a:r>
          <a:endParaRPr lang="en-US" sz="1800" kern="1200" dirty="0"/>
        </a:p>
        <a:p>
          <a:pPr marL="171450" lvl="1" indent="-171450" algn="l" defTabSz="800100">
            <a:lnSpc>
              <a:spcPct val="90000"/>
            </a:lnSpc>
            <a:spcBef>
              <a:spcPct val="0"/>
            </a:spcBef>
            <a:spcAft>
              <a:spcPct val="15000"/>
            </a:spcAft>
            <a:buChar char="•"/>
          </a:pPr>
          <a:r>
            <a:rPr lang="en-GB" sz="1800" kern="1200" dirty="0"/>
            <a:t>In human systems, adaptation seeks to moderate or avoid harm or exploit beneficial opportunities.</a:t>
          </a:r>
          <a:endParaRPr lang="en-US" sz="1800" kern="1200" dirty="0"/>
        </a:p>
        <a:p>
          <a:pPr marL="171450" lvl="1" indent="-171450" algn="l" defTabSz="800100">
            <a:lnSpc>
              <a:spcPct val="90000"/>
            </a:lnSpc>
            <a:spcBef>
              <a:spcPct val="0"/>
            </a:spcBef>
            <a:spcAft>
              <a:spcPct val="15000"/>
            </a:spcAft>
            <a:buChar char="•"/>
          </a:pPr>
          <a:r>
            <a:rPr lang="en-GB" sz="1800" kern="1200" dirty="0"/>
            <a:t>In some natural systems, human intervention can facilitate adjustment to expected climate and its effects.</a:t>
          </a:r>
          <a:endParaRPr lang="en-US" sz="1800" kern="1200" dirty="0"/>
        </a:p>
      </dsp:txBody>
      <dsp:txXfrm>
        <a:off x="0" y="2668636"/>
        <a:ext cx="6355249" cy="2737029"/>
      </dsp:txXfrm>
    </dsp:sp>
    <dsp:sp modelId="{42EDAD1F-9550-45DA-A255-A74B733882F8}">
      <dsp:nvSpPr>
        <dsp:cNvPr id="0" name=""/>
        <dsp:cNvSpPr/>
      </dsp:nvSpPr>
      <dsp:spPr>
        <a:xfrm>
          <a:off x="317762" y="2472864"/>
          <a:ext cx="4929620" cy="6533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149" tIns="0" rIns="168149" bIns="0" numCol="1" spcCol="1270" anchor="ctr" anchorCtr="0">
          <a:noAutofit/>
        </a:bodyPr>
        <a:lstStyle/>
        <a:p>
          <a:pPr marL="0" lvl="0" indent="0" algn="l" defTabSz="800100">
            <a:lnSpc>
              <a:spcPct val="90000"/>
            </a:lnSpc>
            <a:spcBef>
              <a:spcPct val="0"/>
            </a:spcBef>
            <a:spcAft>
              <a:spcPct val="35000"/>
            </a:spcAft>
            <a:buNone/>
          </a:pPr>
          <a:r>
            <a:rPr lang="en-GB" sz="1800" kern="1200" dirty="0"/>
            <a:t>Climate change adaptation </a:t>
          </a:r>
          <a:endParaRPr lang="en-US" sz="1800" kern="1200" dirty="0"/>
        </a:p>
      </dsp:txBody>
      <dsp:txXfrm>
        <a:off x="349655" y="2504757"/>
        <a:ext cx="4865834" cy="5895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FC2D23-F7CB-47E3-AE8A-867AD108AD7A}">
      <dsp:nvSpPr>
        <dsp:cNvPr id="0" name=""/>
        <dsp:cNvSpPr/>
      </dsp:nvSpPr>
      <dsp:spPr>
        <a:xfrm>
          <a:off x="0" y="682"/>
          <a:ext cx="6522493" cy="1596784"/>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F9F92441-EF56-436D-99BA-B0B6324899D0}">
      <dsp:nvSpPr>
        <dsp:cNvPr id="0" name=""/>
        <dsp:cNvSpPr/>
      </dsp:nvSpPr>
      <dsp:spPr>
        <a:xfrm>
          <a:off x="483027" y="359958"/>
          <a:ext cx="878231" cy="8782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E52D98-CC6B-442E-B224-85A101A5A22F}">
      <dsp:nvSpPr>
        <dsp:cNvPr id="0" name=""/>
        <dsp:cNvSpPr/>
      </dsp:nvSpPr>
      <dsp:spPr>
        <a:xfrm>
          <a:off x="1844285" y="682"/>
          <a:ext cx="4678207" cy="1596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93" tIns="168993" rIns="168993" bIns="168993" numCol="1" spcCol="1270" anchor="ctr" anchorCtr="0">
          <a:noAutofit/>
        </a:bodyPr>
        <a:lstStyle/>
        <a:p>
          <a:pPr marL="0" lvl="0" indent="0" algn="l" defTabSz="666750">
            <a:lnSpc>
              <a:spcPct val="100000"/>
            </a:lnSpc>
            <a:spcBef>
              <a:spcPct val="0"/>
            </a:spcBef>
            <a:spcAft>
              <a:spcPct val="35000"/>
            </a:spcAft>
            <a:buNone/>
          </a:pPr>
          <a:r>
            <a:rPr lang="en-GB" sz="1500" kern="1200" dirty="0"/>
            <a:t>Ensuring Natech and climate change risk management and decision making is embedded across the whole business management system – </a:t>
          </a:r>
          <a:r>
            <a:rPr lang="en-GB" sz="1500" kern="1200" dirty="0">
              <a:hlinkClick xmlns:r="http://schemas.openxmlformats.org/officeDocument/2006/relationships" r:id="rId3"/>
            </a:rPr>
            <a:t>bringing resilience benefits, beyond environmental protection and safety, and avoiding wider costs of climate impacts</a:t>
          </a:r>
          <a:r>
            <a:rPr lang="en-GB" sz="1500" kern="1200" dirty="0"/>
            <a:t>.</a:t>
          </a:r>
          <a:endParaRPr lang="en-US" sz="1500" kern="1200" dirty="0"/>
        </a:p>
      </dsp:txBody>
      <dsp:txXfrm>
        <a:off x="1844285" y="682"/>
        <a:ext cx="4678207" cy="1596784"/>
      </dsp:txXfrm>
    </dsp:sp>
    <dsp:sp modelId="{5A377189-14C7-40F0-9F61-B283C840F406}">
      <dsp:nvSpPr>
        <dsp:cNvPr id="0" name=""/>
        <dsp:cNvSpPr/>
      </dsp:nvSpPr>
      <dsp:spPr>
        <a:xfrm>
          <a:off x="0" y="1996662"/>
          <a:ext cx="6522493" cy="1596784"/>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58EBCF93-2B95-4C69-8FE1-1940C5A4881A}">
      <dsp:nvSpPr>
        <dsp:cNvPr id="0" name=""/>
        <dsp:cNvSpPr/>
      </dsp:nvSpPr>
      <dsp:spPr>
        <a:xfrm>
          <a:off x="483027" y="2355938"/>
          <a:ext cx="878231" cy="878231"/>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A0D2ED-4E7B-4F3C-9A22-31A546CFCCFF}">
      <dsp:nvSpPr>
        <dsp:cNvPr id="0" name=""/>
        <dsp:cNvSpPr/>
      </dsp:nvSpPr>
      <dsp:spPr>
        <a:xfrm>
          <a:off x="1844285" y="1996662"/>
          <a:ext cx="4678207" cy="1596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93" tIns="168993" rIns="168993" bIns="168993" numCol="1" spcCol="1270" anchor="ctr" anchorCtr="0">
          <a:noAutofit/>
        </a:bodyPr>
        <a:lstStyle/>
        <a:p>
          <a:pPr marL="0" lvl="0" indent="0" algn="l" defTabSz="666750">
            <a:lnSpc>
              <a:spcPct val="100000"/>
            </a:lnSpc>
            <a:spcBef>
              <a:spcPct val="0"/>
            </a:spcBef>
            <a:spcAft>
              <a:spcPct val="35000"/>
            </a:spcAft>
            <a:buNone/>
          </a:pPr>
          <a:r>
            <a:rPr lang="en-GB" sz="1500" kern="1200" dirty="0"/>
            <a:t>Applying process safety leadership and environmental management principles, especially management of change, to events/scenarios with natural causes.</a:t>
          </a:r>
          <a:endParaRPr lang="en-US" sz="1500" kern="1200" dirty="0"/>
        </a:p>
      </dsp:txBody>
      <dsp:txXfrm>
        <a:off x="1844285" y="1996662"/>
        <a:ext cx="4678207" cy="1596784"/>
      </dsp:txXfrm>
    </dsp:sp>
    <dsp:sp modelId="{96114F73-DD8D-4ECE-AB34-2AEB0E951E18}">
      <dsp:nvSpPr>
        <dsp:cNvPr id="0" name=""/>
        <dsp:cNvSpPr/>
      </dsp:nvSpPr>
      <dsp:spPr>
        <a:xfrm>
          <a:off x="0" y="3992642"/>
          <a:ext cx="6522493" cy="1596784"/>
        </a:xfrm>
        <a:prstGeom prst="roundRect">
          <a:avLst>
            <a:gd name="adj" fmla="val 10000"/>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sp>
    <dsp:sp modelId="{22263974-4274-4A27-B5AD-983182E44A17}">
      <dsp:nvSpPr>
        <dsp:cNvPr id="0" name=""/>
        <dsp:cNvSpPr/>
      </dsp:nvSpPr>
      <dsp:spPr>
        <a:xfrm>
          <a:off x="483027" y="4351918"/>
          <a:ext cx="878231" cy="878231"/>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B70C8D-AF56-4612-8355-27485C502883}">
      <dsp:nvSpPr>
        <dsp:cNvPr id="0" name=""/>
        <dsp:cNvSpPr/>
      </dsp:nvSpPr>
      <dsp:spPr>
        <a:xfrm>
          <a:off x="1844285" y="3992642"/>
          <a:ext cx="4678207" cy="1596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93" tIns="168993" rIns="168993" bIns="168993" numCol="1" spcCol="1270" anchor="ctr" anchorCtr="0">
          <a:noAutofit/>
        </a:bodyPr>
        <a:lstStyle/>
        <a:p>
          <a:pPr marL="0" lvl="0" indent="0" algn="l" defTabSz="666750">
            <a:lnSpc>
              <a:spcPct val="100000"/>
            </a:lnSpc>
            <a:spcBef>
              <a:spcPct val="0"/>
            </a:spcBef>
            <a:spcAft>
              <a:spcPct val="35000"/>
            </a:spcAft>
            <a:buNone/>
          </a:pPr>
          <a:r>
            <a:rPr lang="en-GB" sz="1500" kern="1200" dirty="0"/>
            <a:t>By understanding how risks may change in the future and taking the necessary measures, at an appropriate time, to ensure risks remain ALARP and permit compliance is maintained.</a:t>
          </a:r>
          <a:endParaRPr lang="en-US" sz="1500" kern="1200" dirty="0"/>
        </a:p>
      </dsp:txBody>
      <dsp:txXfrm>
        <a:off x="1844285" y="3992642"/>
        <a:ext cx="4678207" cy="15967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11135E-474E-466A-8B3F-05B35FCBD85A}">
      <dsp:nvSpPr>
        <dsp:cNvPr id="0" name=""/>
        <dsp:cNvSpPr/>
      </dsp:nvSpPr>
      <dsp:spPr>
        <a:xfrm>
          <a:off x="0" y="241190"/>
          <a:ext cx="6757417" cy="139095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4451" tIns="333248" rIns="524451"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dirty="0"/>
            <a:t>The process of iteratively planning, implementing and modifying strategies for managing resources in the face of uncertainty and change</a:t>
          </a:r>
          <a:endParaRPr lang="en-US" sz="1600" kern="1200" dirty="0"/>
        </a:p>
        <a:p>
          <a:pPr marL="342900" lvl="2" indent="-171450" algn="l" defTabSz="711200">
            <a:lnSpc>
              <a:spcPct val="90000"/>
            </a:lnSpc>
            <a:spcBef>
              <a:spcPct val="0"/>
            </a:spcBef>
            <a:spcAft>
              <a:spcPct val="15000"/>
            </a:spcAft>
            <a:buChar char="•"/>
          </a:pPr>
          <a:r>
            <a:rPr lang="en-GB" sz="1600" kern="1200" dirty="0"/>
            <a:t>i.e. Plan-Do-Check-Act cycle to deliver continuous improvement</a:t>
          </a:r>
        </a:p>
        <a:p>
          <a:pPr marL="171450" lvl="1" indent="-171450" algn="l" defTabSz="800100">
            <a:lnSpc>
              <a:spcPct val="90000"/>
            </a:lnSpc>
            <a:spcBef>
              <a:spcPct val="0"/>
            </a:spcBef>
            <a:spcAft>
              <a:spcPct val="15000"/>
            </a:spcAft>
            <a:buChar char="•"/>
          </a:pPr>
          <a:endParaRPr lang="en-GB" sz="1800" kern="1200" dirty="0"/>
        </a:p>
      </dsp:txBody>
      <dsp:txXfrm>
        <a:off x="0" y="241190"/>
        <a:ext cx="6757417" cy="1390957"/>
      </dsp:txXfrm>
    </dsp:sp>
    <dsp:sp modelId="{42EDAD1F-9550-45DA-A255-A74B733882F8}">
      <dsp:nvSpPr>
        <dsp:cNvPr id="0" name=""/>
        <dsp:cNvSpPr/>
      </dsp:nvSpPr>
      <dsp:spPr>
        <a:xfrm>
          <a:off x="337870" y="5261"/>
          <a:ext cx="4570500" cy="4718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790" tIns="0" rIns="178790" bIns="0" numCol="1" spcCol="1270" anchor="ctr" anchorCtr="0">
          <a:noAutofit/>
        </a:bodyPr>
        <a:lstStyle/>
        <a:p>
          <a:pPr marL="0" lvl="0" indent="0" algn="l" defTabSz="800100">
            <a:lnSpc>
              <a:spcPct val="90000"/>
            </a:lnSpc>
            <a:spcBef>
              <a:spcPct val="0"/>
            </a:spcBef>
            <a:spcAft>
              <a:spcPct val="35000"/>
            </a:spcAft>
            <a:buNone/>
          </a:pPr>
          <a:r>
            <a:rPr lang="en-GB" sz="1800" kern="1200" dirty="0"/>
            <a:t>Adaptive management - description</a:t>
          </a:r>
          <a:endParaRPr lang="en-US" sz="1800" kern="1200" dirty="0"/>
        </a:p>
      </dsp:txBody>
      <dsp:txXfrm>
        <a:off x="360904" y="28295"/>
        <a:ext cx="4524432" cy="425790"/>
      </dsp:txXfrm>
    </dsp:sp>
    <dsp:sp modelId="{9F30E516-92B5-4E6C-9889-4EF4985DD7DB}">
      <dsp:nvSpPr>
        <dsp:cNvPr id="0" name=""/>
        <dsp:cNvSpPr/>
      </dsp:nvSpPr>
      <dsp:spPr>
        <a:xfrm>
          <a:off x="0" y="2044817"/>
          <a:ext cx="6757417" cy="304500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4451" tIns="333248" rIns="524451"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dirty="0"/>
            <a:t>Implement adaptive management approaches within management systems – considering various possible climate scenarios, then iteration and continual improvement </a:t>
          </a:r>
        </a:p>
        <a:p>
          <a:pPr marL="342900" lvl="2" indent="-171450" algn="l" defTabSz="711200">
            <a:lnSpc>
              <a:spcPct val="90000"/>
            </a:lnSpc>
            <a:spcBef>
              <a:spcPct val="0"/>
            </a:spcBef>
            <a:spcAft>
              <a:spcPct val="15000"/>
            </a:spcAft>
            <a:buChar char="•"/>
          </a:pPr>
          <a:r>
            <a:rPr lang="en-GB" sz="1600" kern="1200" dirty="0"/>
            <a:t>Commitment to adapt</a:t>
          </a:r>
        </a:p>
        <a:p>
          <a:pPr marL="342900" lvl="2" indent="-171450" algn="l" defTabSz="711200">
            <a:lnSpc>
              <a:spcPct val="90000"/>
            </a:lnSpc>
            <a:spcBef>
              <a:spcPct val="0"/>
            </a:spcBef>
            <a:spcAft>
              <a:spcPct val="15000"/>
            </a:spcAft>
            <a:buChar char="•"/>
          </a:pPr>
          <a:r>
            <a:rPr lang="en-GB" sz="1600" kern="1200" dirty="0"/>
            <a:t>Keep risk assessments up to date with the best current knowledge of present + future projected climate conditions</a:t>
          </a:r>
        </a:p>
        <a:p>
          <a:pPr marL="342900" lvl="2" indent="-171450" algn="l" defTabSz="711200">
            <a:lnSpc>
              <a:spcPct val="90000"/>
            </a:lnSpc>
            <a:spcBef>
              <a:spcPct val="0"/>
            </a:spcBef>
            <a:spcAft>
              <a:spcPct val="15000"/>
            </a:spcAft>
            <a:buChar char="•"/>
          </a:pPr>
          <a:r>
            <a:rPr lang="en-GB" sz="1600" kern="1200" dirty="0"/>
            <a:t>Consider risk reduction measures and develop an improvement plan</a:t>
          </a:r>
        </a:p>
        <a:p>
          <a:pPr marL="342900" lvl="2" indent="-171450" algn="l" defTabSz="711200">
            <a:lnSpc>
              <a:spcPct val="90000"/>
            </a:lnSpc>
            <a:spcBef>
              <a:spcPct val="0"/>
            </a:spcBef>
            <a:spcAft>
              <a:spcPct val="15000"/>
            </a:spcAft>
            <a:buChar char="•"/>
          </a:pPr>
          <a:r>
            <a:rPr lang="en-GB" sz="1600" kern="1200" dirty="0"/>
            <a:t>Monitor Natech relevant information &amp; performance indicators </a:t>
          </a:r>
        </a:p>
        <a:p>
          <a:pPr marL="342900" lvl="2" indent="-171450" algn="l" defTabSz="711200">
            <a:lnSpc>
              <a:spcPct val="90000"/>
            </a:lnSpc>
            <a:spcBef>
              <a:spcPct val="0"/>
            </a:spcBef>
            <a:spcAft>
              <a:spcPct val="15000"/>
            </a:spcAft>
            <a:buChar char="•"/>
          </a:pPr>
          <a:r>
            <a:rPr lang="en-GB" sz="1600" kern="1200" dirty="0"/>
            <a:t>Periodic review and revision of risk assessments, improvement plans and adequacy of the management system</a:t>
          </a:r>
        </a:p>
        <a:p>
          <a:pPr marL="171450" lvl="1" indent="-171450" algn="l" defTabSz="800100">
            <a:lnSpc>
              <a:spcPct val="90000"/>
            </a:lnSpc>
            <a:spcBef>
              <a:spcPct val="0"/>
            </a:spcBef>
            <a:spcAft>
              <a:spcPct val="15000"/>
            </a:spcAft>
            <a:buChar char="•"/>
          </a:pPr>
          <a:endParaRPr lang="en-GB" sz="1800" kern="1200" dirty="0"/>
        </a:p>
      </dsp:txBody>
      <dsp:txXfrm>
        <a:off x="0" y="2044817"/>
        <a:ext cx="6757417" cy="3045003"/>
      </dsp:txXfrm>
    </dsp:sp>
    <dsp:sp modelId="{CAFF5318-C35D-42DD-878F-36854811D720}">
      <dsp:nvSpPr>
        <dsp:cNvPr id="0" name=""/>
        <dsp:cNvSpPr/>
      </dsp:nvSpPr>
      <dsp:spPr>
        <a:xfrm>
          <a:off x="337870" y="1718463"/>
          <a:ext cx="4730191" cy="4718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790" tIns="0" rIns="178790" bIns="0" numCol="1" spcCol="1270" anchor="ctr" anchorCtr="0">
          <a:noAutofit/>
        </a:bodyPr>
        <a:lstStyle/>
        <a:p>
          <a:pPr marL="0" lvl="0" indent="0" algn="l" defTabSz="800100">
            <a:lnSpc>
              <a:spcPct val="90000"/>
            </a:lnSpc>
            <a:spcBef>
              <a:spcPct val="0"/>
            </a:spcBef>
            <a:spcAft>
              <a:spcPct val="35000"/>
            </a:spcAft>
            <a:buNone/>
          </a:pPr>
          <a:r>
            <a:rPr lang="en-GB" sz="1800" kern="1200" dirty="0"/>
            <a:t>Adaptive management - implementation</a:t>
          </a:r>
        </a:p>
      </dsp:txBody>
      <dsp:txXfrm>
        <a:off x="360904" y="1741497"/>
        <a:ext cx="4684123" cy="425790"/>
      </dsp:txXfrm>
    </dsp:sp>
    <dsp:sp modelId="{4A9573FC-7527-4616-B34D-054B6309633C}">
      <dsp:nvSpPr>
        <dsp:cNvPr id="0" name=""/>
        <dsp:cNvSpPr/>
      </dsp:nvSpPr>
      <dsp:spPr>
        <a:xfrm>
          <a:off x="0" y="5326903"/>
          <a:ext cx="6757417" cy="82727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4451" tIns="333248" rIns="524451"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dirty="0"/>
            <a:t>Climate adaptation is a ‘thread’ which runs throughout management systems</a:t>
          </a:r>
        </a:p>
      </dsp:txBody>
      <dsp:txXfrm>
        <a:off x="0" y="5326903"/>
        <a:ext cx="6757417" cy="827274"/>
      </dsp:txXfrm>
    </dsp:sp>
    <dsp:sp modelId="{32084CF8-D344-4F4A-98CD-94B2712FC1EE}">
      <dsp:nvSpPr>
        <dsp:cNvPr id="0" name=""/>
        <dsp:cNvSpPr/>
      </dsp:nvSpPr>
      <dsp:spPr>
        <a:xfrm>
          <a:off x="378814" y="5158501"/>
          <a:ext cx="4730191" cy="4718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790" tIns="0" rIns="178790" bIns="0" numCol="1" spcCol="1270" anchor="ctr" anchorCtr="0">
          <a:noAutofit/>
        </a:bodyPr>
        <a:lstStyle/>
        <a:p>
          <a:pPr marL="0" lvl="0" indent="0" algn="l" defTabSz="800100">
            <a:lnSpc>
              <a:spcPct val="90000"/>
            </a:lnSpc>
            <a:spcBef>
              <a:spcPct val="0"/>
            </a:spcBef>
            <a:spcAft>
              <a:spcPct val="35000"/>
            </a:spcAft>
            <a:buNone/>
          </a:pPr>
          <a:r>
            <a:rPr lang="en-GB" sz="1800" kern="1200" dirty="0"/>
            <a:t>Management systems</a:t>
          </a:r>
        </a:p>
      </dsp:txBody>
      <dsp:txXfrm>
        <a:off x="401848" y="5181535"/>
        <a:ext cx="4684123" cy="4257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C224F-914F-4036-8531-874A4DD47BAD}">
      <dsp:nvSpPr>
        <dsp:cNvPr id="0" name=""/>
        <dsp:cNvSpPr/>
      </dsp:nvSpPr>
      <dsp:spPr>
        <a:xfrm>
          <a:off x="358863" y="258028"/>
          <a:ext cx="1722317" cy="1722317"/>
        </a:xfrm>
        <a:prstGeom prst="blockArc">
          <a:avLst>
            <a:gd name="adj1" fmla="val 10800000"/>
            <a:gd name="adj2" fmla="val 16200000"/>
            <a:gd name="adj3" fmla="val 4644"/>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A6A9890A-3374-4CE1-8AE3-EAC173D323DE}">
      <dsp:nvSpPr>
        <dsp:cNvPr id="0" name=""/>
        <dsp:cNvSpPr/>
      </dsp:nvSpPr>
      <dsp:spPr>
        <a:xfrm>
          <a:off x="358863" y="258028"/>
          <a:ext cx="1722317" cy="1722317"/>
        </a:xfrm>
        <a:prstGeom prst="blockArc">
          <a:avLst>
            <a:gd name="adj1" fmla="val 5400000"/>
            <a:gd name="adj2" fmla="val 10800000"/>
            <a:gd name="adj3" fmla="val 4644"/>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7B68D445-D611-4DFB-8D47-1E7A1AA8A1C7}">
      <dsp:nvSpPr>
        <dsp:cNvPr id="0" name=""/>
        <dsp:cNvSpPr/>
      </dsp:nvSpPr>
      <dsp:spPr>
        <a:xfrm>
          <a:off x="358863" y="258028"/>
          <a:ext cx="1722317" cy="1722317"/>
        </a:xfrm>
        <a:prstGeom prst="blockArc">
          <a:avLst>
            <a:gd name="adj1" fmla="val 0"/>
            <a:gd name="adj2" fmla="val 5400000"/>
            <a:gd name="adj3" fmla="val 4644"/>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D042C09F-9994-4CD8-8410-31B412A147E0}">
      <dsp:nvSpPr>
        <dsp:cNvPr id="0" name=""/>
        <dsp:cNvSpPr/>
      </dsp:nvSpPr>
      <dsp:spPr>
        <a:xfrm>
          <a:off x="358863" y="258028"/>
          <a:ext cx="1722317" cy="1722317"/>
        </a:xfrm>
        <a:prstGeom prst="blockArc">
          <a:avLst>
            <a:gd name="adj1" fmla="val 16200000"/>
            <a:gd name="adj2" fmla="val 0"/>
            <a:gd name="adj3" fmla="val 4644"/>
          </a:avLst>
        </a:prstGeom>
        <a:solidFill>
          <a:schemeClr val="accent5">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FFC80BC0-2E9F-4A5C-87CF-0E8E93FE099B}">
      <dsp:nvSpPr>
        <dsp:cNvPr id="0" name=""/>
        <dsp:cNvSpPr/>
      </dsp:nvSpPr>
      <dsp:spPr>
        <a:xfrm>
          <a:off x="546435" y="391202"/>
          <a:ext cx="1347173" cy="1455969"/>
        </a:xfrm>
        <a:prstGeom prst="ellipse">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solidFill>
                <a:schemeClr val="tx1"/>
              </a:solidFill>
            </a:rPr>
            <a:t>Continual improvement in adaptation</a:t>
          </a:r>
        </a:p>
      </dsp:txBody>
      <dsp:txXfrm>
        <a:off x="743724" y="604424"/>
        <a:ext cx="952595" cy="1029525"/>
      </dsp:txXfrm>
    </dsp:sp>
    <dsp:sp modelId="{B28EBF1A-A3D9-4AD4-80D6-D989BB8121A9}">
      <dsp:nvSpPr>
        <dsp:cNvPr id="0" name=""/>
        <dsp:cNvSpPr/>
      </dsp:nvSpPr>
      <dsp:spPr>
        <a:xfrm>
          <a:off x="942300" y="302"/>
          <a:ext cx="555443" cy="555443"/>
        </a:xfrm>
        <a:prstGeom prst="ellipse">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Plan</a:t>
          </a:r>
        </a:p>
      </dsp:txBody>
      <dsp:txXfrm>
        <a:off x="1023643" y="81645"/>
        <a:ext cx="392757" cy="392757"/>
      </dsp:txXfrm>
    </dsp:sp>
    <dsp:sp modelId="{17FC4EF5-8D50-4B25-B6E6-CA10C3EEAA1E}">
      <dsp:nvSpPr>
        <dsp:cNvPr id="0" name=""/>
        <dsp:cNvSpPr/>
      </dsp:nvSpPr>
      <dsp:spPr>
        <a:xfrm>
          <a:off x="1783463" y="841465"/>
          <a:ext cx="555443" cy="555443"/>
        </a:xfrm>
        <a:prstGeom prst="ellipse">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Do</a:t>
          </a:r>
        </a:p>
      </dsp:txBody>
      <dsp:txXfrm>
        <a:off x="1864806" y="922808"/>
        <a:ext cx="392757" cy="392757"/>
      </dsp:txXfrm>
    </dsp:sp>
    <dsp:sp modelId="{124D08EC-EA37-4FCB-BD8E-0E00DB8D00CD}">
      <dsp:nvSpPr>
        <dsp:cNvPr id="0" name=""/>
        <dsp:cNvSpPr/>
      </dsp:nvSpPr>
      <dsp:spPr>
        <a:xfrm>
          <a:off x="942300" y="1682628"/>
          <a:ext cx="555443" cy="555443"/>
        </a:xfrm>
        <a:prstGeom prst="ellipse">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Check</a:t>
          </a:r>
        </a:p>
      </dsp:txBody>
      <dsp:txXfrm>
        <a:off x="1023643" y="1763971"/>
        <a:ext cx="392757" cy="392757"/>
      </dsp:txXfrm>
    </dsp:sp>
    <dsp:sp modelId="{82E6CC2D-865E-49F3-9109-13474E801D3A}">
      <dsp:nvSpPr>
        <dsp:cNvPr id="0" name=""/>
        <dsp:cNvSpPr/>
      </dsp:nvSpPr>
      <dsp:spPr>
        <a:xfrm>
          <a:off x="101137" y="841465"/>
          <a:ext cx="555443" cy="555443"/>
        </a:xfrm>
        <a:prstGeom prst="ellipse">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GB" sz="1000" kern="1200" dirty="0">
              <a:solidFill>
                <a:schemeClr val="tx1"/>
              </a:solidFill>
            </a:rPr>
            <a:t>Act</a:t>
          </a:r>
        </a:p>
      </dsp:txBody>
      <dsp:txXfrm>
        <a:off x="182480" y="922808"/>
        <a:ext cx="392757" cy="39275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BC607-C864-4DBA-BDAA-FC269F08769D}">
      <dsp:nvSpPr>
        <dsp:cNvPr id="0" name=""/>
        <dsp:cNvSpPr/>
      </dsp:nvSpPr>
      <dsp:spPr>
        <a:xfrm>
          <a:off x="0" y="302199"/>
          <a:ext cx="6355249" cy="4158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3238" tIns="479044" rIns="493238"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dirty="0">
              <a:solidFill>
                <a:schemeClr val="tx1"/>
              </a:solidFill>
            </a:rPr>
            <a:t>Regulators expect operators to manage risks of a changing climate, to maintain compliance with relevant environmental and safety legislation</a:t>
          </a:r>
          <a:endParaRPr lang="en-US" sz="1600" kern="1200" dirty="0">
            <a:solidFill>
              <a:schemeClr val="tx1"/>
            </a:solidFill>
          </a:endParaRPr>
        </a:p>
        <a:p>
          <a:pPr marL="171450" lvl="1" indent="-171450" algn="l" defTabSz="711200">
            <a:lnSpc>
              <a:spcPct val="90000"/>
            </a:lnSpc>
            <a:spcBef>
              <a:spcPct val="0"/>
            </a:spcBef>
            <a:spcAft>
              <a:spcPct val="15000"/>
            </a:spcAft>
            <a:buFontTx/>
            <a:buNone/>
          </a:pPr>
          <a:r>
            <a:rPr lang="en-GB" sz="1600" kern="1200" dirty="0"/>
            <a:t>    e.g. The operator of a COMAH establishment would be expected to:</a:t>
          </a:r>
        </a:p>
        <a:p>
          <a:pPr marL="171450" lvl="1" indent="-171450" algn="l" defTabSz="711200">
            <a:lnSpc>
              <a:spcPct val="90000"/>
            </a:lnSpc>
            <a:spcBef>
              <a:spcPct val="0"/>
            </a:spcBef>
            <a:spcAft>
              <a:spcPct val="15000"/>
            </a:spcAft>
            <a:buFontTx/>
            <a:buNone/>
          </a:pPr>
          <a:r>
            <a:rPr lang="en-GB" sz="1600" kern="1200" dirty="0"/>
            <a:t>-  assess how major accident risks associated with extreme weather events and other climate change impacts will vary over the </a:t>
          </a:r>
          <a:r>
            <a:rPr lang="en-GB" sz="1600" kern="1200" dirty="0">
              <a:solidFill>
                <a:srgbClr val="000000"/>
              </a:solidFill>
            </a:rPr>
            <a:t>lifetime of their establishment </a:t>
          </a:r>
          <a:endParaRPr lang="en-US" sz="1600" kern="1200" dirty="0">
            <a:solidFill>
              <a:srgbClr val="000000"/>
            </a:solidFill>
          </a:endParaRPr>
        </a:p>
        <a:p>
          <a:pPr marL="171450" lvl="1" indent="-171450" algn="l" defTabSz="711200">
            <a:lnSpc>
              <a:spcPct val="90000"/>
            </a:lnSpc>
            <a:spcBef>
              <a:spcPct val="0"/>
            </a:spcBef>
            <a:spcAft>
              <a:spcPct val="15000"/>
            </a:spcAft>
            <a:buFontTx/>
            <a:buNone/>
          </a:pPr>
          <a:r>
            <a:rPr lang="en-GB" sz="1600" kern="1200" dirty="0"/>
            <a:t>    - plan how to respond to these changes, and implement modifications at an appropriate time, to manage both present and longer-term risk to ALARP levels</a:t>
          </a:r>
        </a:p>
        <a:p>
          <a:pPr marL="171450" lvl="1" indent="-171450" algn="l" defTabSz="711200">
            <a:lnSpc>
              <a:spcPct val="90000"/>
            </a:lnSpc>
            <a:spcBef>
              <a:spcPct val="0"/>
            </a:spcBef>
            <a:spcAft>
              <a:spcPct val="15000"/>
            </a:spcAft>
            <a:buChar char="•"/>
          </a:pPr>
          <a:r>
            <a:rPr lang="en-GB" sz="1600" kern="1200" dirty="0"/>
            <a:t>And at nuclear sites we have developed a Position Statement on the regulator’s expectations for </a:t>
          </a:r>
          <a:r>
            <a:rPr lang="en-GB" sz="1600" kern="1200" dirty="0">
              <a:hlinkClick xmlns:r="http://schemas.openxmlformats.org/officeDocument/2006/relationships" r:id="rId1"/>
            </a:rPr>
            <a:t>Use of UK Climate Projections 2018 (UKCP18) by the GB Nuclear Industry</a:t>
          </a:r>
          <a:r>
            <a:rPr lang="en-GB" sz="1600" kern="1200" dirty="0"/>
            <a:t>  </a:t>
          </a:r>
        </a:p>
        <a:p>
          <a:pPr marL="171450" lvl="1" indent="-171450" algn="l" defTabSz="711200">
            <a:lnSpc>
              <a:spcPct val="90000"/>
            </a:lnSpc>
            <a:spcBef>
              <a:spcPct val="0"/>
            </a:spcBef>
            <a:spcAft>
              <a:spcPct val="15000"/>
            </a:spcAft>
            <a:buChar char="•"/>
          </a:pPr>
          <a:endParaRPr lang="en-GB" sz="1600" kern="1200" dirty="0"/>
        </a:p>
      </dsp:txBody>
      <dsp:txXfrm>
        <a:off x="0" y="302199"/>
        <a:ext cx="6355249" cy="4158000"/>
      </dsp:txXfrm>
    </dsp:sp>
    <dsp:sp modelId="{084953CF-A2EF-4EEA-A019-E5D5A0757561}">
      <dsp:nvSpPr>
        <dsp:cNvPr id="0" name=""/>
        <dsp:cNvSpPr/>
      </dsp:nvSpPr>
      <dsp:spPr>
        <a:xfrm>
          <a:off x="263485" y="40769"/>
          <a:ext cx="4900036" cy="6157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149" tIns="0" rIns="168149" bIns="0" numCol="1" spcCol="1270" anchor="ctr" anchorCtr="0">
          <a:noAutofit/>
        </a:bodyPr>
        <a:lstStyle/>
        <a:p>
          <a:pPr marL="0" lvl="0" indent="0" algn="l" defTabSz="800100">
            <a:lnSpc>
              <a:spcPct val="90000"/>
            </a:lnSpc>
            <a:spcBef>
              <a:spcPct val="0"/>
            </a:spcBef>
            <a:spcAft>
              <a:spcPct val="35000"/>
            </a:spcAft>
            <a:buNone/>
          </a:pPr>
          <a:r>
            <a:rPr lang="en-GB" sz="1800" kern="1200" dirty="0">
              <a:solidFill>
                <a:schemeClr val="bg1"/>
              </a:solidFill>
            </a:rPr>
            <a:t>Manage risks of a changing climate</a:t>
          </a:r>
          <a:endParaRPr lang="en-US" sz="1800" kern="1200" dirty="0"/>
        </a:p>
      </dsp:txBody>
      <dsp:txXfrm>
        <a:off x="293543" y="70827"/>
        <a:ext cx="4839920" cy="555616"/>
      </dsp:txXfrm>
    </dsp:sp>
    <dsp:sp modelId="{3211135E-474E-466A-8B3F-05B35FCBD85A}">
      <dsp:nvSpPr>
        <dsp:cNvPr id="0" name=""/>
        <dsp:cNvSpPr/>
      </dsp:nvSpPr>
      <dsp:spPr>
        <a:xfrm>
          <a:off x="0" y="4869315"/>
          <a:ext cx="6355249" cy="1282231"/>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3238" tIns="479044" rIns="493238"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dirty="0">
              <a:solidFill>
                <a:schemeClr val="tx1"/>
              </a:solidFill>
            </a:rPr>
            <a:t>Regulators expect integration of adaptive management techniques within environmental and safety management systems – i.e. embedding adaptation</a:t>
          </a:r>
          <a:endParaRPr lang="en-US" sz="1600" kern="1200" dirty="0">
            <a:solidFill>
              <a:schemeClr val="tx1"/>
            </a:solidFill>
          </a:endParaRPr>
        </a:p>
      </dsp:txBody>
      <dsp:txXfrm>
        <a:off x="0" y="4869315"/>
        <a:ext cx="6355249" cy="1282231"/>
      </dsp:txXfrm>
    </dsp:sp>
    <dsp:sp modelId="{42EDAD1F-9550-45DA-A255-A74B733882F8}">
      <dsp:nvSpPr>
        <dsp:cNvPr id="0" name=""/>
        <dsp:cNvSpPr/>
      </dsp:nvSpPr>
      <dsp:spPr>
        <a:xfrm>
          <a:off x="317762" y="4589799"/>
          <a:ext cx="4929620" cy="63375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8149" tIns="0" rIns="168149" bIns="0" numCol="1" spcCol="1270" anchor="ctr" anchorCtr="0">
          <a:noAutofit/>
        </a:bodyPr>
        <a:lstStyle/>
        <a:p>
          <a:pPr marL="0" lvl="0" indent="0" algn="l" defTabSz="800100">
            <a:lnSpc>
              <a:spcPct val="90000"/>
            </a:lnSpc>
            <a:spcBef>
              <a:spcPct val="0"/>
            </a:spcBef>
            <a:spcAft>
              <a:spcPct val="35000"/>
            </a:spcAft>
            <a:buNone/>
          </a:pPr>
          <a:r>
            <a:rPr lang="en-GB" sz="1800" kern="1200" dirty="0">
              <a:solidFill>
                <a:schemeClr val="bg1"/>
              </a:solidFill>
            </a:rPr>
            <a:t>Integration of adaptive management techniques</a:t>
          </a:r>
          <a:endParaRPr lang="en-US" sz="1800" kern="1200" dirty="0"/>
        </a:p>
      </dsp:txBody>
      <dsp:txXfrm>
        <a:off x="348699" y="4620736"/>
        <a:ext cx="4867746" cy="57188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216EB0-D8E2-4EF0-BA2F-336DFC59A4D2}">
      <dsp:nvSpPr>
        <dsp:cNvPr id="0" name=""/>
        <dsp:cNvSpPr/>
      </dsp:nvSpPr>
      <dsp:spPr>
        <a:xfrm>
          <a:off x="0" y="142583"/>
          <a:ext cx="6612715" cy="588574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3220" tIns="666496" rIns="513220"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dirty="0"/>
            <a:t>The climate has changed and continues to change.</a:t>
          </a:r>
          <a:endParaRPr lang="en-US" sz="1600" kern="1200" dirty="0"/>
        </a:p>
        <a:p>
          <a:pPr marL="171450" lvl="1" indent="-171450" algn="l" defTabSz="711200">
            <a:lnSpc>
              <a:spcPct val="90000"/>
            </a:lnSpc>
            <a:spcBef>
              <a:spcPct val="0"/>
            </a:spcBef>
            <a:spcAft>
              <a:spcPct val="15000"/>
            </a:spcAft>
            <a:buChar char="•"/>
          </a:pPr>
          <a:endParaRPr lang="en-GB" sz="1600" kern="1200" dirty="0"/>
        </a:p>
        <a:p>
          <a:pPr marL="171450" lvl="1" indent="-171450" algn="l" defTabSz="711200">
            <a:lnSpc>
              <a:spcPct val="90000"/>
            </a:lnSpc>
            <a:spcBef>
              <a:spcPct val="0"/>
            </a:spcBef>
            <a:spcAft>
              <a:spcPct val="15000"/>
            </a:spcAft>
            <a:buChar char="•"/>
          </a:pPr>
          <a:r>
            <a:rPr lang="en-GB" sz="1600" kern="1200" dirty="0"/>
            <a:t>Without adequate management, risks will increase, including process safety risks. There have already been many high profile industrial major accidents with natural causes we need to learn from.</a:t>
          </a:r>
        </a:p>
        <a:p>
          <a:pPr marL="171450" lvl="1" indent="-171450" algn="l" defTabSz="711200">
            <a:lnSpc>
              <a:spcPct val="90000"/>
            </a:lnSpc>
            <a:spcBef>
              <a:spcPct val="0"/>
            </a:spcBef>
            <a:spcAft>
              <a:spcPct val="15000"/>
            </a:spcAft>
            <a:buChar char="•"/>
          </a:pPr>
          <a:endParaRPr lang="en-GB" sz="1600" kern="1200" dirty="0"/>
        </a:p>
        <a:p>
          <a:pPr marL="171450" lvl="1" indent="-171450" algn="l" defTabSz="711200">
            <a:lnSpc>
              <a:spcPct val="90000"/>
            </a:lnSpc>
            <a:spcBef>
              <a:spcPct val="0"/>
            </a:spcBef>
            <a:spcAft>
              <a:spcPct val="15000"/>
            </a:spcAft>
            <a:buChar char="•"/>
          </a:pPr>
          <a:r>
            <a:rPr lang="en-GB" sz="1600" kern="1200" dirty="0"/>
            <a:t>Safety and environment regulators expect climate change adaptation to be embedded into management systems, to maintain control of major accident hazards.</a:t>
          </a:r>
        </a:p>
        <a:p>
          <a:pPr marL="171450" lvl="1" indent="-171450" algn="l" defTabSz="711200">
            <a:lnSpc>
              <a:spcPct val="90000"/>
            </a:lnSpc>
            <a:spcBef>
              <a:spcPct val="0"/>
            </a:spcBef>
            <a:spcAft>
              <a:spcPct val="15000"/>
            </a:spcAft>
            <a:buChar char="•"/>
          </a:pPr>
          <a:endParaRPr lang="en-GB" sz="1600" kern="1200" dirty="0"/>
        </a:p>
        <a:p>
          <a:pPr marL="171450" lvl="1" indent="-171450" algn="l" defTabSz="711200">
            <a:lnSpc>
              <a:spcPct val="90000"/>
            </a:lnSpc>
            <a:spcBef>
              <a:spcPct val="0"/>
            </a:spcBef>
            <a:spcAft>
              <a:spcPct val="15000"/>
            </a:spcAft>
            <a:buChar char="•"/>
          </a:pPr>
          <a:r>
            <a:rPr lang="en-GB" sz="1600" kern="1200" dirty="0"/>
            <a:t>This requires operators of high hazard sites to ensure:</a:t>
          </a:r>
        </a:p>
        <a:p>
          <a:pPr marL="342900" lvl="2" indent="-171450" algn="l" defTabSz="711200">
            <a:lnSpc>
              <a:spcPct val="90000"/>
            </a:lnSpc>
            <a:spcBef>
              <a:spcPct val="0"/>
            </a:spcBef>
            <a:spcAft>
              <a:spcPct val="15000"/>
            </a:spcAft>
            <a:buChar char="•"/>
          </a:pPr>
          <a:r>
            <a:rPr lang="en-GB" sz="1600" kern="1200" dirty="0"/>
            <a:t>Leadership, resource and competencies</a:t>
          </a:r>
        </a:p>
        <a:p>
          <a:pPr marL="342900" lvl="2" indent="-171450" algn="l" defTabSz="711200">
            <a:lnSpc>
              <a:spcPct val="90000"/>
            </a:lnSpc>
            <a:spcBef>
              <a:spcPct val="0"/>
            </a:spcBef>
            <a:spcAft>
              <a:spcPct val="15000"/>
            </a:spcAft>
            <a:buChar char="•"/>
          </a:pPr>
          <a:r>
            <a:rPr lang="en-GB" sz="1600" kern="1200" dirty="0"/>
            <a:t>Climate change risk assessment - assess for 4</a:t>
          </a:r>
          <a:r>
            <a:rPr lang="en-GB" sz="1600" kern="1200" dirty="0">
              <a:solidFill>
                <a:schemeClr val="tx1"/>
              </a:solidFill>
            </a:rPr>
            <a:t>°C</a:t>
          </a:r>
          <a:r>
            <a:rPr lang="en-GB" sz="1600" kern="1200" dirty="0"/>
            <a:t>, plan for 2</a:t>
          </a:r>
          <a:r>
            <a:rPr lang="en-GB" sz="1600" kern="1200" dirty="0">
              <a:solidFill>
                <a:schemeClr val="tx1"/>
              </a:solidFill>
            </a:rPr>
            <a:t>°C</a:t>
          </a:r>
          <a:r>
            <a:rPr lang="en-GB" sz="1600" kern="1200" dirty="0"/>
            <a:t>, and avoid lock-ins</a:t>
          </a:r>
        </a:p>
        <a:p>
          <a:pPr marL="342900" lvl="2" indent="-171450" algn="l" defTabSz="711200">
            <a:lnSpc>
              <a:spcPct val="90000"/>
            </a:lnSpc>
            <a:spcBef>
              <a:spcPct val="0"/>
            </a:spcBef>
            <a:spcAft>
              <a:spcPct val="15000"/>
            </a:spcAft>
            <a:buChar char="•"/>
          </a:pPr>
          <a:r>
            <a:rPr lang="en-GB" sz="1600" kern="1200" dirty="0"/>
            <a:t>Plan, monitor, record and review, with top management oversight……….                                                                               			…………delivering </a:t>
          </a:r>
          <a:r>
            <a:rPr lang="en-GB" sz="1600" u="sng" kern="1200" dirty="0"/>
            <a:t>Continual Improvement</a:t>
          </a:r>
        </a:p>
        <a:p>
          <a:pPr marL="342900" lvl="2" indent="-171450" algn="l" defTabSz="711200">
            <a:lnSpc>
              <a:spcPct val="90000"/>
            </a:lnSpc>
            <a:spcBef>
              <a:spcPct val="0"/>
            </a:spcBef>
            <a:spcAft>
              <a:spcPct val="15000"/>
            </a:spcAft>
            <a:buChar char="•"/>
          </a:pPr>
          <a:endParaRPr lang="en-GB" sz="1600" kern="1200" dirty="0"/>
        </a:p>
        <a:p>
          <a:pPr marL="171450" lvl="1" indent="-171450" algn="l" defTabSz="711200">
            <a:lnSpc>
              <a:spcPct val="90000"/>
            </a:lnSpc>
            <a:spcBef>
              <a:spcPct val="0"/>
            </a:spcBef>
            <a:spcAft>
              <a:spcPct val="15000"/>
            </a:spcAft>
            <a:buChar char="•"/>
          </a:pPr>
          <a:r>
            <a:rPr lang="en-GB" sz="1600" kern="1200" dirty="0"/>
            <a:t>International standards, guidance and case studies are available to support this work.</a:t>
          </a:r>
        </a:p>
      </dsp:txBody>
      <dsp:txXfrm>
        <a:off x="0" y="142583"/>
        <a:ext cx="6612715" cy="5885747"/>
      </dsp:txXfrm>
    </dsp:sp>
    <dsp:sp modelId="{F1F239C6-4628-4A8A-BBE1-2385E07953F6}">
      <dsp:nvSpPr>
        <dsp:cNvPr id="0" name=""/>
        <dsp:cNvSpPr/>
      </dsp:nvSpPr>
      <dsp:spPr>
        <a:xfrm>
          <a:off x="353527" y="0"/>
          <a:ext cx="4624380" cy="5974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961" tIns="0" rIns="174961" bIns="0" numCol="1" spcCol="1270" anchor="ctr" anchorCtr="0">
          <a:noAutofit/>
        </a:bodyPr>
        <a:lstStyle/>
        <a:p>
          <a:pPr marL="0" lvl="0" indent="0" algn="l" defTabSz="711200">
            <a:lnSpc>
              <a:spcPct val="90000"/>
            </a:lnSpc>
            <a:spcBef>
              <a:spcPct val="0"/>
            </a:spcBef>
            <a:spcAft>
              <a:spcPct val="35000"/>
            </a:spcAft>
            <a:buNone/>
          </a:pPr>
          <a:r>
            <a:rPr lang="en-GB" sz="1600" kern="1200" dirty="0"/>
            <a:t>The need for climate change adaptation</a:t>
          </a:r>
          <a:endParaRPr lang="en-US" sz="1600" kern="1200" dirty="0"/>
        </a:p>
      </dsp:txBody>
      <dsp:txXfrm>
        <a:off x="382691" y="29164"/>
        <a:ext cx="4566052" cy="53910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6.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DE3EAF-521C-45E0-A5AF-1270354CD1D9}" type="datetimeFigureOut">
              <a:rPr lang="en-GB" smtClean="0"/>
              <a:t>22/01/2024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E26933-DA79-4690-BAAB-7729375BA551}" type="slidenum">
              <a:rPr lang="en-GB" smtClean="0"/>
              <a:t>‹#›</a:t>
            </a:fld>
            <a:endParaRPr lang="en-GB"/>
          </a:p>
        </p:txBody>
      </p:sp>
    </p:spTree>
    <p:extLst>
      <p:ext uri="{BB962C8B-B14F-4D97-AF65-F5344CB8AC3E}">
        <p14:creationId xmlns:p14="http://schemas.microsoft.com/office/powerpoint/2010/main" val="3014470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E26933-DA79-4690-BAAB-7729375BA551}" type="slidenum">
              <a:rPr lang="en-GB" smtClean="0"/>
              <a:t>1</a:t>
            </a:fld>
            <a:endParaRPr lang="en-GB"/>
          </a:p>
        </p:txBody>
      </p:sp>
    </p:spTree>
    <p:extLst>
      <p:ext uri="{BB962C8B-B14F-4D97-AF65-F5344CB8AC3E}">
        <p14:creationId xmlns:p14="http://schemas.microsoft.com/office/powerpoint/2010/main" val="1344789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GB" dirty="0"/>
          </a:p>
          <a:p>
            <a:pPr marL="285750" indent="-285750">
              <a:lnSpc>
                <a:spcPct val="90000"/>
              </a:lnSpc>
              <a:spcBef>
                <a:spcPts val="1000"/>
              </a:spcBef>
              <a:buFont typeface="Arial"/>
              <a:buChar char="•"/>
            </a:pPr>
            <a:r>
              <a:rPr lang="en-GB" dirty="0"/>
              <a:t>With the frequency and severity of heatwaves increasing rapidly, we do not have long to change how we manage our plants and prevent the same disasters from occurring again. </a:t>
            </a:r>
            <a:endParaRPr lang="en-GB" dirty="0">
              <a:cs typeface="Calibri" panose="020F0502020204030204"/>
            </a:endParaRPr>
          </a:p>
          <a:p>
            <a:pPr marL="285750" indent="-285750">
              <a:lnSpc>
                <a:spcPct val="90000"/>
              </a:lnSpc>
              <a:spcBef>
                <a:spcPts val="1000"/>
              </a:spcBef>
              <a:buFont typeface="Arial"/>
              <a:buChar char="•"/>
            </a:pPr>
            <a:r>
              <a:rPr lang="en-GB" dirty="0"/>
              <a:t>With more intense heat comes higher probability of …</a:t>
            </a:r>
            <a:endParaRPr lang="en-GB" dirty="0">
              <a:cs typeface="Calibri" panose="020F0502020204030204"/>
            </a:endParaRPr>
          </a:p>
          <a:p>
            <a:pPr marL="171450" indent="-171450">
              <a:lnSpc>
                <a:spcPct val="90000"/>
              </a:lnSpc>
              <a:spcBef>
                <a:spcPts val="1000"/>
              </a:spcBef>
              <a:buFont typeface="Arial"/>
              <a:buChar char="•"/>
            </a:pPr>
            <a:r>
              <a:rPr lang="en-GB" dirty="0"/>
              <a:t>Hot temperatures have been shown to exacerbate many risks to do with fires, explosions</a:t>
            </a:r>
            <a:endParaRPr lang="en-GB" dirty="0">
              <a:cs typeface="Calibri" panose="020F0502020204030204"/>
            </a:endParaRPr>
          </a:p>
          <a:p>
            <a:pPr marL="171450" indent="-171450">
              <a:lnSpc>
                <a:spcPct val="90000"/>
              </a:lnSpc>
              <a:spcBef>
                <a:spcPts val="1000"/>
              </a:spcBef>
              <a:buFont typeface="Arial"/>
              <a:buChar char="•"/>
            </a:pPr>
            <a:r>
              <a:rPr lang="en-GB" dirty="0"/>
              <a:t>This has caused ideas about placement and exposure of equipment and waste to become very important.</a:t>
            </a:r>
            <a:endParaRPr lang="en-US" dirty="0"/>
          </a:p>
          <a:p>
            <a:pPr marL="171450" indent="-171450">
              <a:lnSpc>
                <a:spcPct val="90000"/>
              </a:lnSpc>
              <a:spcBef>
                <a:spcPts val="1000"/>
              </a:spcBef>
              <a:buFont typeface="Arial"/>
              <a:buChar char="•"/>
            </a:pPr>
            <a:r>
              <a:rPr lang="en-GB" dirty="0"/>
              <a:t>Key lessons learned I have picked up are centred around management of placement of infrastructure, and mistakes in design of internal systems.</a:t>
            </a:r>
            <a:endParaRPr lang="en-US" dirty="0"/>
          </a:p>
          <a:p>
            <a:pPr marL="285750" indent="-285750">
              <a:lnSpc>
                <a:spcPct val="90000"/>
              </a:lnSpc>
              <a:spcBef>
                <a:spcPts val="1000"/>
              </a:spcBef>
              <a:buFont typeface="Arial"/>
              <a:buChar char="•"/>
            </a:pPr>
            <a:endParaRPr lang="en-GB" dirty="0">
              <a:cs typeface="Calibri" panose="020F0502020204030204"/>
            </a:endParaRPr>
          </a:p>
          <a:p>
            <a:pPr marL="285750" indent="-285750">
              <a:lnSpc>
                <a:spcPct val="90000"/>
              </a:lnSpc>
              <a:spcBef>
                <a:spcPts val="1000"/>
              </a:spcBef>
              <a:buFont typeface="Arial"/>
              <a:buChar char="•"/>
            </a:pPr>
            <a:endParaRPr lang="en-GB" dirty="0">
              <a:cs typeface="Calibri" panose="020F0502020204030204"/>
            </a:endParaRPr>
          </a:p>
          <a:p>
            <a:pPr marL="285750" indent="-285750">
              <a:lnSpc>
                <a:spcPct val="90000"/>
              </a:lnSpc>
              <a:spcBef>
                <a:spcPts val="1000"/>
              </a:spcBef>
              <a:buFont typeface="Arial"/>
              <a:buChar char="•"/>
            </a:pPr>
            <a:r>
              <a:rPr lang="en-GB" dirty="0">
                <a:cs typeface="Calibri" panose="020F0502020204030204"/>
              </a:rPr>
              <a:t>Wildfires</a:t>
            </a:r>
          </a:p>
          <a:p>
            <a:pPr marL="742950" lvl="1" indent="-285750">
              <a:lnSpc>
                <a:spcPct val="90000"/>
              </a:lnSpc>
              <a:spcBef>
                <a:spcPts val="1000"/>
              </a:spcBef>
              <a:buFont typeface="Arial"/>
              <a:buChar char="•"/>
            </a:pPr>
            <a:r>
              <a:rPr lang="en-GB" dirty="0"/>
              <a:t>2011 heat wave instigated brush fire, igniting explosives kept on site in direct sunlight</a:t>
            </a:r>
            <a:endParaRPr lang="en-GB" dirty="0">
              <a:cs typeface="Calibri" panose="020F0502020204030204"/>
            </a:endParaRPr>
          </a:p>
          <a:p>
            <a:endParaRPr lang="en-US" dirty="0">
              <a:cs typeface="Calibri"/>
            </a:endParaRPr>
          </a:p>
          <a:p>
            <a:pPr marL="171450" indent="-171450">
              <a:lnSpc>
                <a:spcPct val="90000"/>
              </a:lnSpc>
              <a:spcBef>
                <a:spcPts val="1000"/>
              </a:spcBef>
              <a:buFont typeface="Arial"/>
              <a:buChar char="•"/>
            </a:pPr>
            <a:r>
              <a:rPr lang="en-GB" dirty="0"/>
              <a:t>Drought</a:t>
            </a:r>
            <a:endParaRPr lang="en-US" dirty="0"/>
          </a:p>
          <a:p>
            <a:pPr marL="628650" lvl="1" indent="-171450">
              <a:lnSpc>
                <a:spcPct val="90000"/>
              </a:lnSpc>
              <a:spcBef>
                <a:spcPts val="500"/>
              </a:spcBef>
              <a:buFont typeface="Arial"/>
              <a:buChar char="•"/>
            </a:pPr>
            <a:r>
              <a:rPr lang="en-GB" dirty="0"/>
              <a:t>2019 fire in composting centre from fermentation phase. Runaway compounded by drought and strong winds.</a:t>
            </a:r>
            <a:endParaRPr lang="en-US" dirty="0"/>
          </a:p>
          <a:p>
            <a:pPr marL="1085850" lvl="2" indent="-171450">
              <a:lnSpc>
                <a:spcPct val="90000"/>
              </a:lnSpc>
              <a:spcBef>
                <a:spcPts val="500"/>
              </a:spcBef>
              <a:buFont typeface="Arial"/>
              <a:buChar char="•"/>
            </a:pPr>
            <a:r>
              <a:rPr lang="en-GB" dirty="0"/>
              <a:t>Increased understanding and improvement of integrated 0water usage and recycling systems</a:t>
            </a:r>
            <a:endParaRPr lang="en-US" dirty="0"/>
          </a:p>
          <a:p>
            <a:pPr marL="628650" lvl="1" indent="-171450">
              <a:lnSpc>
                <a:spcPct val="90000"/>
              </a:lnSpc>
              <a:spcBef>
                <a:spcPts val="500"/>
              </a:spcBef>
              <a:buFont typeface="Arial"/>
              <a:buChar char="•"/>
            </a:pPr>
            <a:r>
              <a:rPr lang="en-GB" dirty="0"/>
              <a:t>2004 fire spread through several industrial facilities. Encouraged by ongoing drought, and a strong wind. </a:t>
            </a:r>
            <a:endParaRPr lang="en-US" dirty="0"/>
          </a:p>
        </p:txBody>
      </p:sp>
      <p:sp>
        <p:nvSpPr>
          <p:cNvPr id="4" name="Slide Number Placeholder 3"/>
          <p:cNvSpPr>
            <a:spLocks noGrp="1"/>
          </p:cNvSpPr>
          <p:nvPr>
            <p:ph type="sldNum" sz="quarter" idx="5"/>
          </p:nvPr>
        </p:nvSpPr>
        <p:spPr/>
        <p:txBody>
          <a:bodyPr/>
          <a:lstStyle/>
          <a:p>
            <a:fld id="{FA7FF21D-8288-41CF-9850-011692269191}" type="slidenum">
              <a:rPr lang="en-GB"/>
              <a:t>78</a:t>
            </a:fld>
            <a:endParaRPr lang="en-GB" dirty="0"/>
          </a:p>
        </p:txBody>
      </p:sp>
    </p:spTree>
    <p:extLst>
      <p:ext uri="{BB962C8B-B14F-4D97-AF65-F5344CB8AC3E}">
        <p14:creationId xmlns:p14="http://schemas.microsoft.com/office/powerpoint/2010/main" val="1671297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E26933-DA79-4690-BAAB-7729375BA551}" type="slidenum">
              <a:rPr lang="en-GB" smtClean="0"/>
              <a:t>79</a:t>
            </a:fld>
            <a:endParaRPr lang="en-GB"/>
          </a:p>
        </p:txBody>
      </p:sp>
    </p:spTree>
    <p:extLst>
      <p:ext uri="{BB962C8B-B14F-4D97-AF65-F5344CB8AC3E}">
        <p14:creationId xmlns:p14="http://schemas.microsoft.com/office/powerpoint/2010/main" val="3769960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E26933-DA79-4690-BAAB-7729375BA551}" type="slidenum">
              <a:rPr lang="en-GB" smtClean="0"/>
              <a:t>80</a:t>
            </a:fld>
            <a:endParaRPr lang="en-GB"/>
          </a:p>
        </p:txBody>
      </p:sp>
    </p:spTree>
    <p:extLst>
      <p:ext uri="{BB962C8B-B14F-4D97-AF65-F5344CB8AC3E}">
        <p14:creationId xmlns:p14="http://schemas.microsoft.com/office/powerpoint/2010/main" val="1508968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E26933-DA79-4690-BAAB-7729375BA551}" type="slidenum">
              <a:rPr lang="en-GB" smtClean="0"/>
              <a:t>81</a:t>
            </a:fld>
            <a:endParaRPr lang="en-GB"/>
          </a:p>
        </p:txBody>
      </p:sp>
    </p:spTree>
    <p:extLst>
      <p:ext uri="{BB962C8B-B14F-4D97-AF65-F5344CB8AC3E}">
        <p14:creationId xmlns:p14="http://schemas.microsoft.com/office/powerpoint/2010/main" val="2801850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Example of case study and how I sectioned my research. Left is summary of what I found when attempting to categorise roughly the “types” of lessons learned across the board.</a:t>
            </a:r>
            <a:endParaRPr lang="en-US"/>
          </a:p>
          <a:p>
            <a:endParaRPr lang="en-GB">
              <a:cs typeface="Calibri"/>
            </a:endParaRPr>
          </a:p>
          <a:p>
            <a:r>
              <a:rPr lang="en-GB"/>
              <a:t>Constructing and researching for this project, I assessed a lot of case studies from the past and recent years. </a:t>
            </a:r>
            <a:endParaRPr lang="en-US"/>
          </a:p>
          <a:p>
            <a:r>
              <a:rPr lang="en-GB"/>
              <a:t>I created a spreadsheet to keep track and to break down the incidents, broadly categorising the lessons learned that I extracted.</a:t>
            </a:r>
            <a:endParaRPr lang="en-US"/>
          </a:p>
          <a:p>
            <a:r>
              <a:rPr lang="en-GB"/>
              <a:t>I have attempted to categorise different types of lessons learned and what broad category they could fall under. </a:t>
            </a:r>
            <a:endParaRPr lang="en-GB">
              <a:cs typeface="Calibri"/>
            </a:endParaRPr>
          </a:p>
          <a:p>
            <a:r>
              <a:rPr lang="en-GB"/>
              <a:t>Then, I have tried to count up the different lessons learned across the board, out of interest..</a:t>
            </a:r>
          </a:p>
          <a:p>
            <a:endParaRPr lang="en-GB">
              <a:cs typeface="Calibri"/>
            </a:endParaRPr>
          </a:p>
          <a:p>
            <a:endParaRPr lang="en-GB">
              <a:cs typeface="Calibri"/>
            </a:endParaRPr>
          </a:p>
          <a:p>
            <a:endParaRPr lang="en-GB"/>
          </a:p>
          <a:p>
            <a:r>
              <a:rPr lang="en-GB"/>
              <a:t>Design stage comes highest, suggesting that implementing our climate change adaptation from early stages would indeed make a big different. </a:t>
            </a:r>
            <a:endParaRPr lang="en-US"/>
          </a:p>
          <a:p>
            <a:r>
              <a:rPr lang="en-GB"/>
              <a:t>ERPs and policies came closely behind, </a:t>
            </a:r>
            <a:endParaRPr lang="en-US"/>
          </a:p>
          <a:p>
            <a:r>
              <a:rPr lang="en-GB"/>
              <a:t>Testing and maintenance also came in quite high. </a:t>
            </a:r>
            <a:endParaRPr lang="en-US"/>
          </a:p>
          <a:p>
            <a:r>
              <a:rPr lang="en-GB"/>
              <a:t>These are all easily improved and all fall under management systems and how it is designed from the start. If training and an appreciation for these sections and how climate change can capitalise on weaknesses here can be implemented into standard </a:t>
            </a:r>
            <a:r>
              <a:rPr lang="en-GB" err="1"/>
              <a:t>mgmnt</a:t>
            </a:r>
            <a:r>
              <a:rPr lang="en-GB"/>
              <a:t> systems, then it would be little work for large reward.</a:t>
            </a:r>
          </a:p>
        </p:txBody>
      </p:sp>
      <p:sp>
        <p:nvSpPr>
          <p:cNvPr id="4" name="Slide Number Placeholder 3"/>
          <p:cNvSpPr>
            <a:spLocks noGrp="1"/>
          </p:cNvSpPr>
          <p:nvPr>
            <p:ph type="sldNum" sz="quarter" idx="5"/>
          </p:nvPr>
        </p:nvSpPr>
        <p:spPr/>
        <p:txBody>
          <a:bodyPr/>
          <a:lstStyle/>
          <a:p>
            <a:fld id="{FA7FF21D-8288-41CF-9850-011692269191}" type="slidenum">
              <a:t>82</a:t>
            </a:fld>
            <a:endParaRPr lang="en-GB"/>
          </a:p>
        </p:txBody>
      </p:sp>
    </p:spTree>
    <p:extLst>
      <p:ext uri="{BB962C8B-B14F-4D97-AF65-F5344CB8AC3E}">
        <p14:creationId xmlns:p14="http://schemas.microsoft.com/office/powerpoint/2010/main" val="3836683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E26933-DA79-4690-BAAB-7729375BA551}" type="slidenum">
              <a:rPr lang="en-GB" smtClean="0"/>
              <a:t>83</a:t>
            </a:fld>
            <a:endParaRPr lang="en-GB"/>
          </a:p>
        </p:txBody>
      </p:sp>
    </p:spTree>
    <p:extLst>
      <p:ext uri="{BB962C8B-B14F-4D97-AF65-F5344CB8AC3E}">
        <p14:creationId xmlns:p14="http://schemas.microsoft.com/office/powerpoint/2010/main" val="1005559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Quote on slide from Emma Howard Boyd – </a:t>
            </a:r>
            <a:r>
              <a:rPr lang="en-GB" sz="1200" kern="1200" baseline="0" dirty="0">
                <a:solidFill>
                  <a:schemeClr val="tx1"/>
                </a:solidFill>
                <a:effectLst/>
                <a:latin typeface="+mn-lt"/>
                <a:ea typeface="+mn-ea"/>
                <a:cs typeface="+mn-cs"/>
              </a:rPr>
              <a:t>May 2019</a:t>
            </a:r>
            <a:endParaRPr lang="en-GB" sz="120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Business as usual is not an option</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endParaRPr lang="en-GB" altLang="en-US" dirty="0"/>
          </a:p>
          <a:p>
            <a:endParaRPr lang="en-GB" dirty="0"/>
          </a:p>
        </p:txBody>
      </p:sp>
      <p:sp>
        <p:nvSpPr>
          <p:cNvPr id="4" name="Slide Number Placeholder 3"/>
          <p:cNvSpPr>
            <a:spLocks noGrp="1"/>
          </p:cNvSpPr>
          <p:nvPr>
            <p:ph type="sldNum" sz="quarter" idx="10"/>
          </p:nvPr>
        </p:nvSpPr>
        <p:spPr/>
        <p:txBody>
          <a:bodyPr/>
          <a:lstStyle/>
          <a:p>
            <a:fld id="{0AB42A5E-3D75-40E4-9D5A-91B78F9B63D6}" type="slidenum">
              <a:rPr lang="en-GB" smtClean="0">
                <a:solidFill>
                  <a:prstClr val="black"/>
                </a:solidFill>
              </a:rPr>
              <a:pPr/>
              <a:t>19</a:t>
            </a:fld>
            <a:endParaRPr lang="en-GB" dirty="0">
              <a:solidFill>
                <a:prstClr val="black"/>
              </a:solidFill>
            </a:endParaRPr>
          </a:p>
        </p:txBody>
      </p:sp>
    </p:spTree>
    <p:extLst>
      <p:ext uri="{BB962C8B-B14F-4D97-AF65-F5344CB8AC3E}">
        <p14:creationId xmlns:p14="http://schemas.microsoft.com/office/powerpoint/2010/main" val="1789145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E26933-DA79-4690-BAAB-7729375BA551}" type="slidenum">
              <a:rPr lang="en-GB" smtClean="0"/>
              <a:t>24</a:t>
            </a:fld>
            <a:endParaRPr lang="en-GB"/>
          </a:p>
        </p:txBody>
      </p:sp>
    </p:spTree>
    <p:extLst>
      <p:ext uri="{BB962C8B-B14F-4D97-AF65-F5344CB8AC3E}">
        <p14:creationId xmlns:p14="http://schemas.microsoft.com/office/powerpoint/2010/main" val="2237760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E26933-DA79-4690-BAAB-7729375BA551}" type="slidenum">
              <a:rPr lang="en-GB" smtClean="0"/>
              <a:t>30</a:t>
            </a:fld>
            <a:endParaRPr lang="en-GB"/>
          </a:p>
        </p:txBody>
      </p:sp>
    </p:spTree>
    <p:extLst>
      <p:ext uri="{BB962C8B-B14F-4D97-AF65-F5344CB8AC3E}">
        <p14:creationId xmlns:p14="http://schemas.microsoft.com/office/powerpoint/2010/main" val="2521942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E26933-DA79-4690-BAAB-7729375BA551}" type="slidenum">
              <a:rPr lang="en-GB" smtClean="0"/>
              <a:t>35</a:t>
            </a:fld>
            <a:endParaRPr lang="en-GB"/>
          </a:p>
        </p:txBody>
      </p:sp>
    </p:spTree>
    <p:extLst>
      <p:ext uri="{BB962C8B-B14F-4D97-AF65-F5344CB8AC3E}">
        <p14:creationId xmlns:p14="http://schemas.microsoft.com/office/powerpoint/2010/main" val="1596576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E26933-DA79-4690-BAAB-7729375BA551}" type="slidenum">
              <a:rPr lang="en-GB" smtClean="0"/>
              <a:t>41</a:t>
            </a:fld>
            <a:endParaRPr lang="en-GB"/>
          </a:p>
        </p:txBody>
      </p:sp>
    </p:spTree>
    <p:extLst>
      <p:ext uri="{BB962C8B-B14F-4D97-AF65-F5344CB8AC3E}">
        <p14:creationId xmlns:p14="http://schemas.microsoft.com/office/powerpoint/2010/main" val="3791820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6E26933-DA79-4690-BAAB-7729375BA551}" type="slidenum">
              <a:rPr lang="en-GB" smtClean="0"/>
              <a:t>44</a:t>
            </a:fld>
            <a:endParaRPr lang="en-GB"/>
          </a:p>
        </p:txBody>
      </p:sp>
    </p:spTree>
    <p:extLst>
      <p:ext uri="{BB962C8B-B14F-4D97-AF65-F5344CB8AC3E}">
        <p14:creationId xmlns:p14="http://schemas.microsoft.com/office/powerpoint/2010/main" val="1656498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Top two in hierarchy</a:t>
            </a:r>
          </a:p>
          <a:p>
            <a:endParaRPr lang="en-US" dirty="0">
              <a:cs typeface="Calibri"/>
            </a:endParaRPr>
          </a:p>
          <a:p>
            <a:r>
              <a:rPr lang="en-GB" dirty="0"/>
              <a:t>+ For example, the propane fire in Texas, 2007. Reviewing the incident it was clear no consideration of inherent safety was part of it. Containers used chlorine in the cooling tower, but there are less toxic, safer options available. A chlorine leak could have worsened the incident by a lot.</a:t>
            </a:r>
            <a:endParaRPr lang="en-US" dirty="0"/>
          </a:p>
          <a:p>
            <a:endParaRPr lang="en-US" dirty="0">
              <a:cs typeface="Calibri"/>
            </a:endParaRPr>
          </a:p>
          <a:p>
            <a:r>
              <a:rPr lang="en-US" dirty="0">
                <a:cs typeface="Calibri"/>
              </a:rPr>
              <a:t>Engineering controls</a:t>
            </a:r>
          </a:p>
          <a:p>
            <a:endParaRPr lang="en-US" dirty="0">
              <a:cs typeface="Calibri"/>
            </a:endParaRPr>
          </a:p>
          <a:p>
            <a:r>
              <a:rPr lang="en-US" dirty="0">
                <a:cs typeface="Calibri"/>
              </a:rPr>
              <a:t>+ </a:t>
            </a:r>
            <a:r>
              <a:rPr lang="en-GB" dirty="0"/>
              <a:t>This might even look like building a good work platform rather than buying and maintaining fall arrest equipment</a:t>
            </a:r>
            <a:endParaRPr lang="en-US" dirty="0"/>
          </a:p>
          <a:p>
            <a:endParaRPr lang="en-GB" dirty="0">
              <a:cs typeface="Calibri"/>
            </a:endParaRPr>
          </a:p>
          <a:p>
            <a:r>
              <a:rPr lang="en-GB" dirty="0">
                <a:cs typeface="Calibri"/>
              </a:rPr>
              <a:t>Administrative controls</a:t>
            </a:r>
          </a:p>
          <a:p>
            <a:endParaRPr lang="en-GB" dirty="0">
              <a:cs typeface="Calibri"/>
            </a:endParaRPr>
          </a:p>
          <a:p>
            <a:r>
              <a:rPr lang="en-GB" dirty="0">
                <a:cs typeface="Calibri"/>
              </a:rPr>
              <a:t>+ </a:t>
            </a:r>
            <a:r>
              <a:rPr lang="en-GB" dirty="0"/>
              <a:t>Like doing road construction at night when fewer people are around. </a:t>
            </a:r>
          </a:p>
          <a:p>
            <a:endParaRPr lang="en-GB" dirty="0"/>
          </a:p>
          <a:p>
            <a:endParaRPr lang="en-GB"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A7FF21D-8288-41CF-9850-011692269191}" type="slidenum">
              <a:t>67</a:t>
            </a:fld>
            <a:endParaRPr lang="en-GB" dirty="0"/>
          </a:p>
        </p:txBody>
      </p:sp>
    </p:spTree>
    <p:extLst>
      <p:ext uri="{BB962C8B-B14F-4D97-AF65-F5344CB8AC3E}">
        <p14:creationId xmlns:p14="http://schemas.microsoft.com/office/powerpoint/2010/main" val="2533466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past summer we reached highs of 40 and above. Recent articles have touched on how the Met Office and full temp data for 2022 shows there was an average temperature increase of 10.03C, highest since 1884. 15 of the UK's top 20 warmest years have all occurred this century.</a:t>
            </a:r>
            <a:endParaRPr lang="en-US" dirty="0"/>
          </a:p>
          <a:p>
            <a:endParaRPr lang="en-US" dirty="0">
              <a:cs typeface="Calibri"/>
            </a:endParaRPr>
          </a:p>
          <a:p>
            <a:r>
              <a:rPr lang="en-US" dirty="0">
                <a:cs typeface="Calibri"/>
              </a:rPr>
              <a:t>Medium emissions – sort of where we are right now. But still 1 in 15 years, so still a huge difference. </a:t>
            </a:r>
            <a:endParaRPr lang="en-US" dirty="0"/>
          </a:p>
        </p:txBody>
      </p:sp>
      <p:sp>
        <p:nvSpPr>
          <p:cNvPr id="4" name="Slide Number Placeholder 3"/>
          <p:cNvSpPr>
            <a:spLocks noGrp="1"/>
          </p:cNvSpPr>
          <p:nvPr>
            <p:ph type="sldNum" sz="quarter" idx="5"/>
          </p:nvPr>
        </p:nvSpPr>
        <p:spPr/>
        <p:txBody>
          <a:bodyPr/>
          <a:lstStyle/>
          <a:p>
            <a:fld id="{FA7FF21D-8288-41CF-9850-011692269191}" type="slidenum">
              <a:rPr lang="en-GB"/>
              <a:t>77</a:t>
            </a:fld>
            <a:endParaRPr lang="en-GB" dirty="0"/>
          </a:p>
        </p:txBody>
      </p:sp>
    </p:spTree>
    <p:extLst>
      <p:ext uri="{BB962C8B-B14F-4D97-AF65-F5344CB8AC3E}">
        <p14:creationId xmlns:p14="http://schemas.microsoft.com/office/powerpoint/2010/main" val="3002549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27C0A-37EC-4276-956F-B1DB72655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A9C3BA1-C7DC-47BD-8F0D-A7884FEA28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63B2F21-62B6-45A8-B69E-A67E7F1B6598}"/>
              </a:ext>
            </a:extLst>
          </p:cNvPr>
          <p:cNvSpPr>
            <a:spLocks noGrp="1"/>
          </p:cNvSpPr>
          <p:nvPr>
            <p:ph type="dt" sz="half" idx="10"/>
          </p:nvPr>
        </p:nvSpPr>
        <p:spPr/>
        <p:txBody>
          <a:bodyPr/>
          <a:lstStyle/>
          <a:p>
            <a:fld id="{E85D0068-715F-4F0E-9FDD-4F29FCFB92A9}" type="datetimeFigureOut">
              <a:rPr lang="en-GB" smtClean="0"/>
              <a:t>22/01/2024</a:t>
            </a:fld>
            <a:endParaRPr lang="en-GB"/>
          </a:p>
        </p:txBody>
      </p:sp>
      <p:sp>
        <p:nvSpPr>
          <p:cNvPr id="5" name="Footer Placeholder 4">
            <a:extLst>
              <a:ext uri="{FF2B5EF4-FFF2-40B4-BE49-F238E27FC236}">
                <a16:creationId xmlns:a16="http://schemas.microsoft.com/office/drawing/2014/main" id="{02BF9E50-C81E-4A1F-8F74-157D5A3974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CB92EA-EA4D-4F67-AAC9-D8FFB19AB81B}"/>
              </a:ext>
            </a:extLst>
          </p:cNvPr>
          <p:cNvSpPr>
            <a:spLocks noGrp="1"/>
          </p:cNvSpPr>
          <p:nvPr>
            <p:ph type="sldNum" sz="quarter" idx="12"/>
          </p:nvPr>
        </p:nvSpPr>
        <p:spPr/>
        <p:txBody>
          <a:bodyPr/>
          <a:lstStyle/>
          <a:p>
            <a:fld id="{E5C25D55-3BBF-43F0-BD8F-34DA49180FAE}" type="slidenum">
              <a:rPr lang="en-GB" smtClean="0"/>
              <a:t>‹#›</a:t>
            </a:fld>
            <a:endParaRPr lang="en-GB"/>
          </a:p>
        </p:txBody>
      </p:sp>
    </p:spTree>
    <p:extLst>
      <p:ext uri="{BB962C8B-B14F-4D97-AF65-F5344CB8AC3E}">
        <p14:creationId xmlns:p14="http://schemas.microsoft.com/office/powerpoint/2010/main" val="3251173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07F0C-DC15-4539-A2ED-2E4D6727EE1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5C01C1F-1292-4CEC-B5F1-5B10106C31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8B5E64C-1BED-4068-AA30-96F10170F5E1}"/>
              </a:ext>
            </a:extLst>
          </p:cNvPr>
          <p:cNvSpPr>
            <a:spLocks noGrp="1"/>
          </p:cNvSpPr>
          <p:nvPr>
            <p:ph type="dt" sz="half" idx="10"/>
          </p:nvPr>
        </p:nvSpPr>
        <p:spPr/>
        <p:txBody>
          <a:bodyPr/>
          <a:lstStyle/>
          <a:p>
            <a:fld id="{E85D0068-715F-4F0E-9FDD-4F29FCFB92A9}" type="datetimeFigureOut">
              <a:rPr lang="en-GB" smtClean="0"/>
              <a:t>22/01/2024</a:t>
            </a:fld>
            <a:endParaRPr lang="en-GB"/>
          </a:p>
        </p:txBody>
      </p:sp>
      <p:sp>
        <p:nvSpPr>
          <p:cNvPr id="5" name="Footer Placeholder 4">
            <a:extLst>
              <a:ext uri="{FF2B5EF4-FFF2-40B4-BE49-F238E27FC236}">
                <a16:creationId xmlns:a16="http://schemas.microsoft.com/office/drawing/2014/main" id="{5132CB4C-7B24-47CE-9C39-9DD904BE55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5FF927-66C0-40C1-972D-819E6AEFE230}"/>
              </a:ext>
            </a:extLst>
          </p:cNvPr>
          <p:cNvSpPr>
            <a:spLocks noGrp="1"/>
          </p:cNvSpPr>
          <p:nvPr>
            <p:ph type="sldNum" sz="quarter" idx="12"/>
          </p:nvPr>
        </p:nvSpPr>
        <p:spPr/>
        <p:txBody>
          <a:bodyPr/>
          <a:lstStyle/>
          <a:p>
            <a:fld id="{E5C25D55-3BBF-43F0-BD8F-34DA49180FAE}" type="slidenum">
              <a:rPr lang="en-GB" smtClean="0"/>
              <a:t>‹#›</a:t>
            </a:fld>
            <a:endParaRPr lang="en-GB"/>
          </a:p>
        </p:txBody>
      </p:sp>
    </p:spTree>
    <p:extLst>
      <p:ext uri="{BB962C8B-B14F-4D97-AF65-F5344CB8AC3E}">
        <p14:creationId xmlns:p14="http://schemas.microsoft.com/office/powerpoint/2010/main" val="34287456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933729-CB1B-4316-ABB0-5B72B705A47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89F46D-44A4-4A43-83E4-EBC4393577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4722AC-6E4A-4D9D-952A-7D055535AA07}"/>
              </a:ext>
            </a:extLst>
          </p:cNvPr>
          <p:cNvSpPr>
            <a:spLocks noGrp="1"/>
          </p:cNvSpPr>
          <p:nvPr>
            <p:ph type="dt" sz="half" idx="10"/>
          </p:nvPr>
        </p:nvSpPr>
        <p:spPr/>
        <p:txBody>
          <a:bodyPr/>
          <a:lstStyle/>
          <a:p>
            <a:fld id="{E85D0068-715F-4F0E-9FDD-4F29FCFB92A9}" type="datetimeFigureOut">
              <a:rPr lang="en-GB" smtClean="0"/>
              <a:t>22/01/2024</a:t>
            </a:fld>
            <a:endParaRPr lang="en-GB"/>
          </a:p>
        </p:txBody>
      </p:sp>
      <p:sp>
        <p:nvSpPr>
          <p:cNvPr id="5" name="Footer Placeholder 4">
            <a:extLst>
              <a:ext uri="{FF2B5EF4-FFF2-40B4-BE49-F238E27FC236}">
                <a16:creationId xmlns:a16="http://schemas.microsoft.com/office/drawing/2014/main" id="{CB919A25-D72E-4DD7-B50D-15DFF74F4F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334F13-D2D7-42F1-A429-2F24126CE8D2}"/>
              </a:ext>
            </a:extLst>
          </p:cNvPr>
          <p:cNvSpPr>
            <a:spLocks noGrp="1"/>
          </p:cNvSpPr>
          <p:nvPr>
            <p:ph type="sldNum" sz="quarter" idx="12"/>
          </p:nvPr>
        </p:nvSpPr>
        <p:spPr/>
        <p:txBody>
          <a:bodyPr/>
          <a:lstStyle/>
          <a:p>
            <a:fld id="{E5C25D55-3BBF-43F0-BD8F-34DA49180FAE}" type="slidenum">
              <a:rPr lang="en-GB" smtClean="0"/>
              <a:t>‹#›</a:t>
            </a:fld>
            <a:endParaRPr lang="en-GB"/>
          </a:p>
        </p:txBody>
      </p:sp>
    </p:spTree>
    <p:extLst>
      <p:ext uri="{BB962C8B-B14F-4D97-AF65-F5344CB8AC3E}">
        <p14:creationId xmlns:p14="http://schemas.microsoft.com/office/powerpoint/2010/main" val="3729716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ogo green ti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253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F0B81-4075-4735-9A8C-59CD02EE172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AA42ED-1A57-4F8A-8A23-7928B30D49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29F7AA-648C-4A38-AF52-B3386991E0B2}"/>
              </a:ext>
            </a:extLst>
          </p:cNvPr>
          <p:cNvSpPr>
            <a:spLocks noGrp="1"/>
          </p:cNvSpPr>
          <p:nvPr>
            <p:ph type="dt" sz="half" idx="10"/>
          </p:nvPr>
        </p:nvSpPr>
        <p:spPr/>
        <p:txBody>
          <a:bodyPr/>
          <a:lstStyle/>
          <a:p>
            <a:fld id="{E85D0068-715F-4F0E-9FDD-4F29FCFB92A9}" type="datetimeFigureOut">
              <a:rPr lang="en-GB" smtClean="0"/>
              <a:t>22/01/2024</a:t>
            </a:fld>
            <a:endParaRPr lang="en-GB"/>
          </a:p>
        </p:txBody>
      </p:sp>
      <p:sp>
        <p:nvSpPr>
          <p:cNvPr id="5" name="Footer Placeholder 4">
            <a:extLst>
              <a:ext uri="{FF2B5EF4-FFF2-40B4-BE49-F238E27FC236}">
                <a16:creationId xmlns:a16="http://schemas.microsoft.com/office/drawing/2014/main" id="{5A01B74F-06D0-4598-BA0B-789571541E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9588ED-CB5E-46D9-AEBA-B97DB31B522C}"/>
              </a:ext>
            </a:extLst>
          </p:cNvPr>
          <p:cNvSpPr>
            <a:spLocks noGrp="1"/>
          </p:cNvSpPr>
          <p:nvPr>
            <p:ph type="sldNum" sz="quarter" idx="12"/>
          </p:nvPr>
        </p:nvSpPr>
        <p:spPr/>
        <p:txBody>
          <a:bodyPr/>
          <a:lstStyle/>
          <a:p>
            <a:fld id="{E5C25D55-3BBF-43F0-BD8F-34DA49180FAE}" type="slidenum">
              <a:rPr lang="en-GB" smtClean="0"/>
              <a:t>‹#›</a:t>
            </a:fld>
            <a:endParaRPr lang="en-GB"/>
          </a:p>
        </p:txBody>
      </p:sp>
    </p:spTree>
    <p:extLst>
      <p:ext uri="{BB962C8B-B14F-4D97-AF65-F5344CB8AC3E}">
        <p14:creationId xmlns:p14="http://schemas.microsoft.com/office/powerpoint/2010/main" val="3644507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088FA-E9CA-4595-823F-5BB98FE066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EE029AD-9C17-4620-8B16-568A305C45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BFE02A-8D79-490C-866E-05773CE50178}"/>
              </a:ext>
            </a:extLst>
          </p:cNvPr>
          <p:cNvSpPr>
            <a:spLocks noGrp="1"/>
          </p:cNvSpPr>
          <p:nvPr>
            <p:ph type="dt" sz="half" idx="10"/>
          </p:nvPr>
        </p:nvSpPr>
        <p:spPr/>
        <p:txBody>
          <a:bodyPr/>
          <a:lstStyle/>
          <a:p>
            <a:fld id="{E85D0068-715F-4F0E-9FDD-4F29FCFB92A9}" type="datetimeFigureOut">
              <a:rPr lang="en-GB" smtClean="0"/>
              <a:t>22/01/2024</a:t>
            </a:fld>
            <a:endParaRPr lang="en-GB"/>
          </a:p>
        </p:txBody>
      </p:sp>
      <p:sp>
        <p:nvSpPr>
          <p:cNvPr id="5" name="Footer Placeholder 4">
            <a:extLst>
              <a:ext uri="{FF2B5EF4-FFF2-40B4-BE49-F238E27FC236}">
                <a16:creationId xmlns:a16="http://schemas.microsoft.com/office/drawing/2014/main" id="{E2F604B6-2BF9-4C2F-949A-1CE559B0A7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352AF1-8517-459C-851F-BEDAD96D1CF9}"/>
              </a:ext>
            </a:extLst>
          </p:cNvPr>
          <p:cNvSpPr>
            <a:spLocks noGrp="1"/>
          </p:cNvSpPr>
          <p:nvPr>
            <p:ph type="sldNum" sz="quarter" idx="12"/>
          </p:nvPr>
        </p:nvSpPr>
        <p:spPr/>
        <p:txBody>
          <a:bodyPr/>
          <a:lstStyle/>
          <a:p>
            <a:fld id="{E5C25D55-3BBF-43F0-BD8F-34DA49180FAE}" type="slidenum">
              <a:rPr lang="en-GB" smtClean="0"/>
              <a:t>‹#›</a:t>
            </a:fld>
            <a:endParaRPr lang="en-GB"/>
          </a:p>
        </p:txBody>
      </p:sp>
    </p:spTree>
    <p:extLst>
      <p:ext uri="{BB962C8B-B14F-4D97-AF65-F5344CB8AC3E}">
        <p14:creationId xmlns:p14="http://schemas.microsoft.com/office/powerpoint/2010/main" val="1944835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77457-5B55-403C-90E8-261179A802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50A8E11-41E9-4AB8-95CB-8798BDDF71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C5C57F5-9158-4A19-9571-38C8181652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B5D13F3-E1D1-4EE0-8294-11F2C932F4A9}"/>
              </a:ext>
            </a:extLst>
          </p:cNvPr>
          <p:cNvSpPr>
            <a:spLocks noGrp="1"/>
          </p:cNvSpPr>
          <p:nvPr>
            <p:ph type="dt" sz="half" idx="10"/>
          </p:nvPr>
        </p:nvSpPr>
        <p:spPr/>
        <p:txBody>
          <a:bodyPr/>
          <a:lstStyle/>
          <a:p>
            <a:fld id="{E85D0068-715F-4F0E-9FDD-4F29FCFB92A9}" type="datetimeFigureOut">
              <a:rPr lang="en-GB" smtClean="0"/>
              <a:t>22/01/2024</a:t>
            </a:fld>
            <a:endParaRPr lang="en-GB"/>
          </a:p>
        </p:txBody>
      </p:sp>
      <p:sp>
        <p:nvSpPr>
          <p:cNvPr id="6" name="Footer Placeholder 5">
            <a:extLst>
              <a:ext uri="{FF2B5EF4-FFF2-40B4-BE49-F238E27FC236}">
                <a16:creationId xmlns:a16="http://schemas.microsoft.com/office/drawing/2014/main" id="{FB9FFF2C-4BA3-4E86-923B-CCC97D0F14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E17C6D-6816-4997-A660-D7321FD86358}"/>
              </a:ext>
            </a:extLst>
          </p:cNvPr>
          <p:cNvSpPr>
            <a:spLocks noGrp="1"/>
          </p:cNvSpPr>
          <p:nvPr>
            <p:ph type="sldNum" sz="quarter" idx="12"/>
          </p:nvPr>
        </p:nvSpPr>
        <p:spPr/>
        <p:txBody>
          <a:bodyPr/>
          <a:lstStyle/>
          <a:p>
            <a:fld id="{E5C25D55-3BBF-43F0-BD8F-34DA49180FAE}" type="slidenum">
              <a:rPr lang="en-GB" smtClean="0"/>
              <a:t>‹#›</a:t>
            </a:fld>
            <a:endParaRPr lang="en-GB"/>
          </a:p>
        </p:txBody>
      </p:sp>
    </p:spTree>
    <p:extLst>
      <p:ext uri="{BB962C8B-B14F-4D97-AF65-F5344CB8AC3E}">
        <p14:creationId xmlns:p14="http://schemas.microsoft.com/office/powerpoint/2010/main" val="4093106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5C299-5DE6-41CA-90F9-4A66A9C4794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E0E5055-152D-46F5-8458-F48AFEB19C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7F3B36-F5B6-4CFB-BAA3-6A153388B4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5186105-5C7D-40B4-AC5B-636A7C394A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7E1B7C-F600-444F-8762-74604658E1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882FE0B-5884-4278-BF03-5DFBB243E5DE}"/>
              </a:ext>
            </a:extLst>
          </p:cNvPr>
          <p:cNvSpPr>
            <a:spLocks noGrp="1"/>
          </p:cNvSpPr>
          <p:nvPr>
            <p:ph type="dt" sz="half" idx="10"/>
          </p:nvPr>
        </p:nvSpPr>
        <p:spPr/>
        <p:txBody>
          <a:bodyPr/>
          <a:lstStyle/>
          <a:p>
            <a:fld id="{E85D0068-715F-4F0E-9FDD-4F29FCFB92A9}" type="datetimeFigureOut">
              <a:rPr lang="en-GB" smtClean="0"/>
              <a:t>22/01/2024</a:t>
            </a:fld>
            <a:endParaRPr lang="en-GB"/>
          </a:p>
        </p:txBody>
      </p:sp>
      <p:sp>
        <p:nvSpPr>
          <p:cNvPr id="8" name="Footer Placeholder 7">
            <a:extLst>
              <a:ext uri="{FF2B5EF4-FFF2-40B4-BE49-F238E27FC236}">
                <a16:creationId xmlns:a16="http://schemas.microsoft.com/office/drawing/2014/main" id="{B6897187-5B96-4A71-880A-DD6DC59F9BB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6F584FB-8F5B-4A68-9313-93AAB8133F7C}"/>
              </a:ext>
            </a:extLst>
          </p:cNvPr>
          <p:cNvSpPr>
            <a:spLocks noGrp="1"/>
          </p:cNvSpPr>
          <p:nvPr>
            <p:ph type="sldNum" sz="quarter" idx="12"/>
          </p:nvPr>
        </p:nvSpPr>
        <p:spPr/>
        <p:txBody>
          <a:bodyPr/>
          <a:lstStyle/>
          <a:p>
            <a:fld id="{E5C25D55-3BBF-43F0-BD8F-34DA49180FAE}" type="slidenum">
              <a:rPr lang="en-GB" smtClean="0"/>
              <a:t>‹#›</a:t>
            </a:fld>
            <a:endParaRPr lang="en-GB"/>
          </a:p>
        </p:txBody>
      </p:sp>
    </p:spTree>
    <p:extLst>
      <p:ext uri="{BB962C8B-B14F-4D97-AF65-F5344CB8AC3E}">
        <p14:creationId xmlns:p14="http://schemas.microsoft.com/office/powerpoint/2010/main" val="167462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5BC24-A857-4361-BA1D-0ED0E7C9C96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D801E95-A86E-491F-91F3-2E15AB296F70}"/>
              </a:ext>
            </a:extLst>
          </p:cNvPr>
          <p:cNvSpPr>
            <a:spLocks noGrp="1"/>
          </p:cNvSpPr>
          <p:nvPr>
            <p:ph type="dt" sz="half" idx="10"/>
          </p:nvPr>
        </p:nvSpPr>
        <p:spPr/>
        <p:txBody>
          <a:bodyPr/>
          <a:lstStyle/>
          <a:p>
            <a:fld id="{E85D0068-715F-4F0E-9FDD-4F29FCFB92A9}" type="datetimeFigureOut">
              <a:rPr lang="en-GB" smtClean="0"/>
              <a:t>22/01/2024</a:t>
            </a:fld>
            <a:endParaRPr lang="en-GB"/>
          </a:p>
        </p:txBody>
      </p:sp>
      <p:sp>
        <p:nvSpPr>
          <p:cNvPr id="4" name="Footer Placeholder 3">
            <a:extLst>
              <a:ext uri="{FF2B5EF4-FFF2-40B4-BE49-F238E27FC236}">
                <a16:creationId xmlns:a16="http://schemas.microsoft.com/office/drawing/2014/main" id="{2D449A91-5A70-48AF-B10E-844DAE93B0A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053D8F4-1FF4-4CB3-8276-C2B1A0CCDF2C}"/>
              </a:ext>
            </a:extLst>
          </p:cNvPr>
          <p:cNvSpPr>
            <a:spLocks noGrp="1"/>
          </p:cNvSpPr>
          <p:nvPr>
            <p:ph type="sldNum" sz="quarter" idx="12"/>
          </p:nvPr>
        </p:nvSpPr>
        <p:spPr/>
        <p:txBody>
          <a:bodyPr/>
          <a:lstStyle/>
          <a:p>
            <a:fld id="{E5C25D55-3BBF-43F0-BD8F-34DA49180FAE}" type="slidenum">
              <a:rPr lang="en-GB" smtClean="0"/>
              <a:t>‹#›</a:t>
            </a:fld>
            <a:endParaRPr lang="en-GB"/>
          </a:p>
        </p:txBody>
      </p:sp>
    </p:spTree>
    <p:extLst>
      <p:ext uri="{BB962C8B-B14F-4D97-AF65-F5344CB8AC3E}">
        <p14:creationId xmlns:p14="http://schemas.microsoft.com/office/powerpoint/2010/main" val="1842719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D0D7FC-7A81-44BD-B830-EEE018BE3696}"/>
              </a:ext>
            </a:extLst>
          </p:cNvPr>
          <p:cNvSpPr>
            <a:spLocks noGrp="1"/>
          </p:cNvSpPr>
          <p:nvPr>
            <p:ph type="dt" sz="half" idx="10"/>
          </p:nvPr>
        </p:nvSpPr>
        <p:spPr/>
        <p:txBody>
          <a:bodyPr/>
          <a:lstStyle/>
          <a:p>
            <a:fld id="{E85D0068-715F-4F0E-9FDD-4F29FCFB92A9}" type="datetimeFigureOut">
              <a:rPr lang="en-GB" smtClean="0"/>
              <a:t>22/01/2024</a:t>
            </a:fld>
            <a:endParaRPr lang="en-GB"/>
          </a:p>
        </p:txBody>
      </p:sp>
      <p:sp>
        <p:nvSpPr>
          <p:cNvPr id="3" name="Footer Placeholder 2">
            <a:extLst>
              <a:ext uri="{FF2B5EF4-FFF2-40B4-BE49-F238E27FC236}">
                <a16:creationId xmlns:a16="http://schemas.microsoft.com/office/drawing/2014/main" id="{C984BF3D-DC4C-4414-806A-26681B7D795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14C7022-F2F9-4822-812A-F79D0625D6E1}"/>
              </a:ext>
            </a:extLst>
          </p:cNvPr>
          <p:cNvSpPr>
            <a:spLocks noGrp="1"/>
          </p:cNvSpPr>
          <p:nvPr>
            <p:ph type="sldNum" sz="quarter" idx="12"/>
          </p:nvPr>
        </p:nvSpPr>
        <p:spPr/>
        <p:txBody>
          <a:bodyPr/>
          <a:lstStyle/>
          <a:p>
            <a:fld id="{E5C25D55-3BBF-43F0-BD8F-34DA49180FAE}" type="slidenum">
              <a:rPr lang="en-GB" smtClean="0"/>
              <a:t>‹#›</a:t>
            </a:fld>
            <a:endParaRPr lang="en-GB"/>
          </a:p>
        </p:txBody>
      </p:sp>
    </p:spTree>
    <p:extLst>
      <p:ext uri="{BB962C8B-B14F-4D97-AF65-F5344CB8AC3E}">
        <p14:creationId xmlns:p14="http://schemas.microsoft.com/office/powerpoint/2010/main" val="2359304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5A802-ACBA-4765-BC22-6C906D9532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87BD10D-E656-4816-B27A-0176A935E9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9163F9-58EA-496B-8886-425D015EDE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8E3AA9-E447-44F9-B553-165CD61787AB}"/>
              </a:ext>
            </a:extLst>
          </p:cNvPr>
          <p:cNvSpPr>
            <a:spLocks noGrp="1"/>
          </p:cNvSpPr>
          <p:nvPr>
            <p:ph type="dt" sz="half" idx="10"/>
          </p:nvPr>
        </p:nvSpPr>
        <p:spPr/>
        <p:txBody>
          <a:bodyPr/>
          <a:lstStyle/>
          <a:p>
            <a:fld id="{E85D0068-715F-4F0E-9FDD-4F29FCFB92A9}" type="datetimeFigureOut">
              <a:rPr lang="en-GB" smtClean="0"/>
              <a:t>22/01/2024</a:t>
            </a:fld>
            <a:endParaRPr lang="en-GB"/>
          </a:p>
        </p:txBody>
      </p:sp>
      <p:sp>
        <p:nvSpPr>
          <p:cNvPr id="6" name="Footer Placeholder 5">
            <a:extLst>
              <a:ext uri="{FF2B5EF4-FFF2-40B4-BE49-F238E27FC236}">
                <a16:creationId xmlns:a16="http://schemas.microsoft.com/office/drawing/2014/main" id="{6625B136-89DB-46BE-901B-6B26845117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243C568-D581-4DEA-9198-D0E109CD09F0}"/>
              </a:ext>
            </a:extLst>
          </p:cNvPr>
          <p:cNvSpPr>
            <a:spLocks noGrp="1"/>
          </p:cNvSpPr>
          <p:nvPr>
            <p:ph type="sldNum" sz="quarter" idx="12"/>
          </p:nvPr>
        </p:nvSpPr>
        <p:spPr/>
        <p:txBody>
          <a:bodyPr/>
          <a:lstStyle/>
          <a:p>
            <a:fld id="{E5C25D55-3BBF-43F0-BD8F-34DA49180FAE}" type="slidenum">
              <a:rPr lang="en-GB" smtClean="0"/>
              <a:t>‹#›</a:t>
            </a:fld>
            <a:endParaRPr lang="en-GB"/>
          </a:p>
        </p:txBody>
      </p:sp>
    </p:spTree>
    <p:extLst>
      <p:ext uri="{BB962C8B-B14F-4D97-AF65-F5344CB8AC3E}">
        <p14:creationId xmlns:p14="http://schemas.microsoft.com/office/powerpoint/2010/main" val="1633973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3BFFD-F591-45AB-B379-9D050969F1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CCE5994-3D11-4A8C-8103-D1A41ABCD5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A03FB1F-0406-4EA6-BF2C-B19A82FADC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37FC6B-8E26-411D-A3A3-5A64B689E26E}"/>
              </a:ext>
            </a:extLst>
          </p:cNvPr>
          <p:cNvSpPr>
            <a:spLocks noGrp="1"/>
          </p:cNvSpPr>
          <p:nvPr>
            <p:ph type="dt" sz="half" idx="10"/>
          </p:nvPr>
        </p:nvSpPr>
        <p:spPr/>
        <p:txBody>
          <a:bodyPr/>
          <a:lstStyle/>
          <a:p>
            <a:fld id="{E85D0068-715F-4F0E-9FDD-4F29FCFB92A9}" type="datetimeFigureOut">
              <a:rPr lang="en-GB" smtClean="0"/>
              <a:t>22/01/2024</a:t>
            </a:fld>
            <a:endParaRPr lang="en-GB"/>
          </a:p>
        </p:txBody>
      </p:sp>
      <p:sp>
        <p:nvSpPr>
          <p:cNvPr id="6" name="Footer Placeholder 5">
            <a:extLst>
              <a:ext uri="{FF2B5EF4-FFF2-40B4-BE49-F238E27FC236}">
                <a16:creationId xmlns:a16="http://schemas.microsoft.com/office/drawing/2014/main" id="{89EDF170-B7F6-43C5-875E-EA92193438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D28C25-5311-4B30-B0B7-3E66667F8762}"/>
              </a:ext>
            </a:extLst>
          </p:cNvPr>
          <p:cNvSpPr>
            <a:spLocks noGrp="1"/>
          </p:cNvSpPr>
          <p:nvPr>
            <p:ph type="sldNum" sz="quarter" idx="12"/>
          </p:nvPr>
        </p:nvSpPr>
        <p:spPr/>
        <p:txBody>
          <a:bodyPr/>
          <a:lstStyle/>
          <a:p>
            <a:fld id="{E5C25D55-3BBF-43F0-BD8F-34DA49180FAE}" type="slidenum">
              <a:rPr lang="en-GB" smtClean="0"/>
              <a:t>‹#›</a:t>
            </a:fld>
            <a:endParaRPr lang="en-GB"/>
          </a:p>
        </p:txBody>
      </p:sp>
    </p:spTree>
    <p:extLst>
      <p:ext uri="{BB962C8B-B14F-4D97-AF65-F5344CB8AC3E}">
        <p14:creationId xmlns:p14="http://schemas.microsoft.com/office/powerpoint/2010/main" val="2834362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2104A5-AD4F-4C0C-B5A3-04766A7296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950E56D-B737-4092-96D5-08A520627F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5356CD0-01B2-4B28-A28B-8943833339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5D0068-715F-4F0E-9FDD-4F29FCFB92A9}" type="datetimeFigureOut">
              <a:rPr lang="en-GB" smtClean="0"/>
              <a:t>22/01/2024</a:t>
            </a:fld>
            <a:endParaRPr lang="en-GB"/>
          </a:p>
        </p:txBody>
      </p:sp>
      <p:sp>
        <p:nvSpPr>
          <p:cNvPr id="5" name="Footer Placeholder 4">
            <a:extLst>
              <a:ext uri="{FF2B5EF4-FFF2-40B4-BE49-F238E27FC236}">
                <a16:creationId xmlns:a16="http://schemas.microsoft.com/office/drawing/2014/main" id="{96C35C7A-03A6-41BD-BD58-87ADB053CA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8D5A97E-EC03-4AF7-856A-ED7E2BD59C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C25D55-3BBF-43F0-BD8F-34DA49180FAE}" type="slidenum">
              <a:rPr lang="en-GB" smtClean="0"/>
              <a:t>‹#›</a:t>
            </a:fld>
            <a:endParaRPr lang="en-GB"/>
          </a:p>
        </p:txBody>
      </p:sp>
    </p:spTree>
    <p:extLst>
      <p:ext uri="{BB962C8B-B14F-4D97-AF65-F5344CB8AC3E}">
        <p14:creationId xmlns:p14="http://schemas.microsoft.com/office/powerpoint/2010/main" val="20502468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p-s-f2.org.uk/?page_id=669"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hyperlink" Target="https://www.bsigroup.com/en-GB/blog/Environmental-Blog/bs-en-iso-14090/" TargetMode="External"/><Relationship Id="rId7" Type="http://schemas.openxmlformats.org/officeDocument/2006/relationships/image" Target="../media/image15.png"/><Relationship Id="rId12" Type="http://schemas.microsoft.com/office/2007/relationships/diagramDrawing" Target="../diagrams/drawing7.xml"/><Relationship Id="rId2" Type="http://schemas.openxmlformats.org/officeDocument/2006/relationships/image" Target="../media/image14.emf"/><Relationship Id="rId1" Type="http://schemas.openxmlformats.org/officeDocument/2006/relationships/slideLayout" Target="../slideLayouts/slideLayout2.xml"/><Relationship Id="rId6" Type="http://schemas.openxmlformats.org/officeDocument/2006/relationships/hyperlink" Target="https://www.metoffice.gov.uk/research/approach/collaboration/ukcp" TargetMode="External"/><Relationship Id="rId11" Type="http://schemas.openxmlformats.org/officeDocument/2006/relationships/diagramColors" Target="../diagrams/colors7.xml"/><Relationship Id="rId5" Type="http://schemas.openxmlformats.org/officeDocument/2006/relationships/hyperlink" Target="https://www.bsigroup.com/en-GB/our-services/events/webinars/2021/bs-8631-adaptation-to-climate-change/" TargetMode="External"/><Relationship Id="rId10" Type="http://schemas.openxmlformats.org/officeDocument/2006/relationships/diagramQuickStyle" Target="../diagrams/quickStyle7.xml"/><Relationship Id="rId4" Type="http://schemas.openxmlformats.org/officeDocument/2006/relationships/hyperlink" Target="https://www.iso.org/news/ref2625.html" TargetMode="External"/><Relationship Id="rId9"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3.xml"/><Relationship Id="rId1" Type="http://schemas.openxmlformats.org/officeDocument/2006/relationships/slideLayout" Target="../slideLayouts/slideLayout2.xml"/><Relationship Id="rId5" Type="http://schemas.openxmlformats.org/officeDocument/2006/relationships/slide" Target="slide64.xml"/><Relationship Id="rId4" Type="http://schemas.openxmlformats.org/officeDocument/2006/relationships/slide" Target="slide42.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hyperlink" Target="https://www.metoffice.gov.uk/binaries/content/assets/metofficegovuk/pdf/research/ukcp/ukcp18-guidance---representative-concentration-pathways.pdf" TargetMode="External"/><Relationship Id="rId1" Type="http://schemas.openxmlformats.org/officeDocument/2006/relationships/slideLayout" Target="../slideLayouts/slideLayout2.xml"/><Relationship Id="rId5" Type="http://schemas.openxmlformats.org/officeDocument/2006/relationships/hyperlink" Target="https://www.ipcc.ch/report/ar6/wg1/downloads/report/IPCC_AR6_WGI_FullReport.pdf" TargetMode="External"/><Relationship Id="rId4" Type="http://schemas.openxmlformats.org/officeDocument/2006/relationships/image" Target="../media/image19.emf"/></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2.xml.rels><?xml version="1.0" encoding="UTF-8" standalone="yes"?>
<Relationships xmlns="http://schemas.openxmlformats.org/package/2006/relationships"><Relationship Id="rId8" Type="http://schemas.openxmlformats.org/officeDocument/2006/relationships/hyperlink" Target="https://www.theccc.org.uk/preparing-for-climate-change/what-can-be-done/" TargetMode="External"/><Relationship Id="rId3" Type="http://schemas.openxmlformats.org/officeDocument/2006/relationships/hyperlink" Target="https://www.metoffice.gov.uk/research/climate/maps-and-data/uk-climate-extremes" TargetMode="External"/><Relationship Id="rId7" Type="http://schemas.openxmlformats.org/officeDocument/2006/relationships/hyperlink" Target="https://www.gov.uk/government/publications/adapting-to-climate-change-industry-sector-examples-for-your-risk-assessment" TargetMode="External"/><Relationship Id="rId2" Type="http://schemas.openxmlformats.org/officeDocument/2006/relationships/image" Target="../media/image20.emf"/><Relationship Id="rId1" Type="http://schemas.openxmlformats.org/officeDocument/2006/relationships/slideLayout" Target="../slideLayouts/slideLayout7.xml"/><Relationship Id="rId6" Type="http://schemas.openxmlformats.org/officeDocument/2006/relationships/hyperlink" Target="https://www.gov.uk/government/publications/climate-impacts-tool" TargetMode="External"/><Relationship Id="rId11" Type="http://schemas.openxmlformats.org/officeDocument/2006/relationships/hyperlink" Target="https://www.metoffice.gov.uk/binaries/content/assets/metofficegovuk/pdf/research/ukcp/ukcp18_headline_findings_v4_aug22.pdf" TargetMode="External"/><Relationship Id="rId5" Type="http://schemas.openxmlformats.org/officeDocument/2006/relationships/hyperlink" Target="https://www.gov.uk/guidance/flood-risk-assessments-climate-change-allowances" TargetMode="External"/><Relationship Id="rId10" Type="http://schemas.openxmlformats.org/officeDocument/2006/relationships/hyperlink" Target="https://www.metoffice.gov.uk/research/approach/collaboration/ukcp/science/derived-projections" TargetMode="External"/><Relationship Id="rId4" Type="http://schemas.openxmlformats.org/officeDocument/2006/relationships/hyperlink" Target="https://www.metoffice.gov.uk/research/climate/maps-and-data/about/state-of-climate" TargetMode="External"/><Relationship Id="rId9" Type="http://schemas.openxmlformats.org/officeDocument/2006/relationships/hyperlink" Target="https://www.metoffice.gov.uk/research/approach/collaboration/ukcp"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hyperlink" Target="https://press.hse.gov.uk/2022/08/10/heat-warning-employers-must-prepare-for-a-warmer-future/" TargetMode="Externa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hyperlink" Target="https://www.gov.uk/guidance/develop-a-management-system-environmental-permits" TargetMode="External"/><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oecd.org/chemicalsafety/chemical-accidents/impact-of-natural-hazards-on-hazardous-installations.pdf" TargetMode="External"/><Relationship Id="rId5" Type="http://schemas.openxmlformats.org/officeDocument/2006/relationships/hyperlink" Target="https://www.gov.uk/government/publications/adapting-to-climate-change-industry-sector-examples-for-your-risk-assessment" TargetMode="External"/><Relationship Id="rId10" Type="http://schemas.openxmlformats.org/officeDocument/2006/relationships/image" Target="../media/image26.png"/><Relationship Id="rId4" Type="http://schemas.openxmlformats.org/officeDocument/2006/relationships/hyperlink" Target="https://www.gov.uk/guidance/climate-change-risk-assessment-and-adaptation-planning-in-your-management-system" TargetMode="External"/><Relationship Id="rId9" Type="http://schemas.openxmlformats.org/officeDocument/2006/relationships/hyperlink" Target="https://www.oecd.org/chemicalsafety/oecd-guiding-principles-for-chemical-accident-prevention-preparedness-and-response-third-edition-162756bf-en.htm#:~:text=The%20Third%20Edition%20of%20the,and%20engagement%20with%20the%20public."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hyperlink" Target="http://climatelondon.org/resources/getting-started-basic-adaptation-resources/" TargetMode="External"/><Relationship Id="rId7" Type="http://schemas.openxmlformats.org/officeDocument/2006/relationships/hyperlink" Target="https://minerva.jrc.ec.europa.eu/en/shorturl/minerva/jrc121493cic_natechnewpdf" TargetMode="External"/><Relationship Id="rId2" Type="http://schemas.openxmlformats.org/officeDocument/2006/relationships/hyperlink" Target="https://www.adaptationscotland.org.uk/" TargetMode="External"/><Relationship Id="rId1" Type="http://schemas.openxmlformats.org/officeDocument/2006/relationships/slideLayout" Target="../slideLayouts/slideLayout2.xml"/><Relationship Id="rId6" Type="http://schemas.openxmlformats.org/officeDocument/2006/relationships/hyperlink" Target="https://www.cia.org.uk/Portals/0/Safeguarding%20chemical%20businesses%20in%20a%20changing%20climate%20-%20How%20to%20prepare%20a%20Climate%20Change%20Adaptation%20Plan_1.pdf" TargetMode="External"/><Relationship Id="rId11" Type="http://schemas.openxmlformats.org/officeDocument/2006/relationships/image" Target="../media/image29.emf"/><Relationship Id="rId5" Type="http://schemas.openxmlformats.org/officeDocument/2006/relationships/hyperlink" Target="https://www.sustainabilitywestmidlands.org.uk/resources/category/swm-reports/?resources-topic=adapting-to-climate-change" TargetMode="External"/><Relationship Id="rId10" Type="http://schemas.openxmlformats.org/officeDocument/2006/relationships/image" Target="../media/image28.emf"/><Relationship Id="rId4" Type="http://schemas.openxmlformats.org/officeDocument/2006/relationships/hyperlink" Target="https://yorksandhumberclimate.org.uk/working-groups-and-panels" TargetMode="External"/><Relationship Id="rId9" Type="http://schemas.openxmlformats.org/officeDocument/2006/relationships/hyperlink" Target="https://www.aiche.org/sites/default/files/html/536181/files/downloads/Assessment%20of%20and%20planning%20for%20Natural%20Hazards.pdf"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iema.net/resources/blog/2022/11/11/iema-publishes-guidance-on-climate-change-adaptation" TargetMode="External"/><Relationship Id="rId13" Type="http://schemas.openxmlformats.org/officeDocument/2006/relationships/image" Target="../media/image34.emf"/><Relationship Id="rId3" Type="http://schemas.openxmlformats.org/officeDocument/2006/relationships/hyperlink" Target="https://minerva.jrc.ec.europa.eu/en/minerva" TargetMode="External"/><Relationship Id="rId7" Type="http://schemas.openxmlformats.org/officeDocument/2006/relationships/hyperlink" Target="https://publications.jrc.ec.europa.eu/repository/bitstream/JRC129450/JRC129450_01.pdf" TargetMode="External"/><Relationship Id="rId12" Type="http://schemas.openxmlformats.org/officeDocument/2006/relationships/hyperlink" Target="https://publications.jrc.ec.europa.eu/repository/bitstream/JRC114176/storms_natech_analysis_final.pdf" TargetMode="Externa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hyperlink" Target="https://www.youtube.com/watch?v=8Z24LCysq3A" TargetMode="External"/><Relationship Id="rId11" Type="http://schemas.openxmlformats.org/officeDocument/2006/relationships/image" Target="../media/image33.emf"/><Relationship Id="rId5" Type="http://schemas.openxmlformats.org/officeDocument/2006/relationships/hyperlink" Target="https://www.youtube.com/watch?v=fw01_q0cxM8" TargetMode="External"/><Relationship Id="rId15" Type="http://schemas.openxmlformats.org/officeDocument/2006/relationships/hyperlink" Target="https://www.imeche.org/policy-and-press/reports/detail/rising-seas-the-engineering-challenge#:~:text=At%20the%20last%20high%2Dwater,ice%20has%20covered%20the%20globe." TargetMode="External"/><Relationship Id="rId10" Type="http://schemas.openxmlformats.org/officeDocument/2006/relationships/image" Target="../media/image32.emf"/><Relationship Id="rId4" Type="http://schemas.openxmlformats.org/officeDocument/2006/relationships/hyperlink" Target="http://www.p-s-f2.org.uk/wp-content/uploads/023-PSF-Learning-Brief-Carmont-train-accident-v1.pdf" TargetMode="External"/><Relationship Id="rId9" Type="http://schemas.openxmlformats.org/officeDocument/2006/relationships/image" Target="../media/image31.emf"/><Relationship Id="rId14" Type="http://schemas.openxmlformats.org/officeDocument/2006/relationships/hyperlink" Target="https://www.imeche.org/docs/default-source/1-oscar/reports-policy-statements-and-documents/imeche-heat-adaptation-report.pdf?sfvrsn=b5026411_2"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S8sLddIx6DM" TargetMode="External"/><Relationship Id="rId2" Type="http://schemas.openxmlformats.org/officeDocument/2006/relationships/hyperlink" Target="https://www.metoffice.gov.uk/weather/climate/met-office-hadley-centre/climate-programme/index"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hyperlink" Target="https://www.p-s-f2.org.uk/?page_id=669"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hse.gov.uk/managing/delivering/index.htm"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hyperlink" Target="https://www.gov.uk/guidance/develop-a-management-system-environmental-permits" TargetMode="External"/><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theccc.org.uk/wp-content/uploads/2022/03/CCC-The-just-transition-and-climate-change-adaptation.pdf"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www.ukclimaterisk.org/" TargetMode="External"/><Relationship Id="rId3" Type="http://schemas.openxmlformats.org/officeDocument/2006/relationships/image" Target="../media/image37.png"/><Relationship Id="rId7" Type="http://schemas.openxmlformats.org/officeDocument/2006/relationships/hyperlink" Target="https://www.metoffice.gov.uk/research/approach/collaboration/ukcp/science/derived-projections" TargetMode="External"/><Relationship Id="rId12" Type="http://schemas.openxmlformats.org/officeDocument/2006/relationships/hyperlink" Target="https://www.gov.uk/government/publications/climate-impacts-tool#:~:text=The%20Environment%20Agency%20has%20developed,climate%20%2D%20where%20data%20are%20availabl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metoffice.gov.uk/research/approach/collaboration/ukcp" TargetMode="External"/><Relationship Id="rId11" Type="http://schemas.openxmlformats.org/officeDocument/2006/relationships/hyperlink" Target="https://uk-cri.org/" TargetMode="External"/><Relationship Id="rId5" Type="http://schemas.openxmlformats.org/officeDocument/2006/relationships/hyperlink" Target="https://www.energy-uk.org.uk/publication.html?task=file.download&amp;id=7951" TargetMode="External"/><Relationship Id="rId10" Type="http://schemas.openxmlformats.org/officeDocument/2006/relationships/hyperlink" Target="https://www.ukclimateresilience.org/resources/" TargetMode="External"/><Relationship Id="rId4" Type="http://schemas.openxmlformats.org/officeDocument/2006/relationships/hyperlink" Target="https://www.gov.uk/government/publications/adapting-to-climate-change-industry-sector-examples-for-your-risk-assessment" TargetMode="External"/><Relationship Id="rId9" Type="http://schemas.openxmlformats.org/officeDocument/2006/relationships/hyperlink" Target="https://www.ukcip.org.uk/wizard/tools-portfolio/"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hyperlink" Target="https://www.theccc.org.uk/preparing-for-climate-change/what-can-be-done/"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slide" Target="slide51.xml"/><Relationship Id="rId3" Type="http://schemas.openxmlformats.org/officeDocument/2006/relationships/slide" Target="slide45.xml"/><Relationship Id="rId7" Type="http://schemas.openxmlformats.org/officeDocument/2006/relationships/slide" Target="slide50.xml"/><Relationship Id="rId2" Type="http://schemas.openxmlformats.org/officeDocument/2006/relationships/slide" Target="slide44.xml"/><Relationship Id="rId1" Type="http://schemas.openxmlformats.org/officeDocument/2006/relationships/slideLayout" Target="../slideLayouts/slideLayout2.xml"/><Relationship Id="rId6" Type="http://schemas.openxmlformats.org/officeDocument/2006/relationships/slide" Target="slide49.xml"/><Relationship Id="rId11" Type="http://schemas.openxmlformats.org/officeDocument/2006/relationships/hyperlink" Target="https://www.aria.developpement-durable.gouv.fr/accidentologie/natech-and-climate-risks/?lang=en" TargetMode="External"/><Relationship Id="rId5" Type="http://schemas.openxmlformats.org/officeDocument/2006/relationships/slide" Target="slide48.xml"/><Relationship Id="rId10" Type="http://schemas.openxmlformats.org/officeDocument/2006/relationships/hyperlink" Target="https://enatech.jrc.ec.europa.eu/" TargetMode="External"/><Relationship Id="rId4" Type="http://schemas.openxmlformats.org/officeDocument/2006/relationships/slide" Target="slide47.xml"/><Relationship Id="rId9" Type="http://schemas.openxmlformats.org/officeDocument/2006/relationships/slide" Target="slide52.xml"/></Relationships>
</file>

<file path=ppt/slides/_rels/slide44.xml.rels><?xml version="1.0" encoding="UTF-8" standalone="yes"?>
<Relationships xmlns="http://schemas.openxmlformats.org/package/2006/relationships"><Relationship Id="rId8" Type="http://schemas.openxmlformats.org/officeDocument/2006/relationships/hyperlink" Target="http://www.p-s-f2.org.uk/wp-content/uploads/012-PSF-Safety-Alert-Coastal-flood-Final-v7.pdf" TargetMode="External"/><Relationship Id="rId13" Type="http://schemas.openxmlformats.org/officeDocument/2006/relationships/hyperlink" Target="https://www.icheme.org/about-us/press-releases/special-loss-prevention-bulletin-issue-to-mark-fukushima-and-natural-disaster-events/" TargetMode="External"/><Relationship Id="rId3" Type="http://schemas.openxmlformats.org/officeDocument/2006/relationships/notesSlide" Target="../notesSlides/notesSlide7.xml"/><Relationship Id="rId7" Type="http://schemas.openxmlformats.org/officeDocument/2006/relationships/hyperlink" Target="https://www.icheme.org/media/8517/xxv-paper-45.pdf" TargetMode="External"/><Relationship Id="rId12" Type="http://schemas.openxmlformats.org/officeDocument/2006/relationships/hyperlink" Target="https://www.onr.org.uk/fukushima/final-report.htm" TargetMode="External"/><Relationship Id="rId2" Type="http://schemas.openxmlformats.org/officeDocument/2006/relationships/slideLayout" Target="../slideLayouts/slideLayout4.xml"/><Relationship Id="rId1" Type="http://schemas.openxmlformats.org/officeDocument/2006/relationships/themeOverride" Target="../theme/themeOverride1.xml"/><Relationship Id="rId6" Type="http://schemas.openxmlformats.org/officeDocument/2006/relationships/hyperlink" Target="https://www.youtube.com/watch?v=NA9F89Q2ons" TargetMode="External"/><Relationship Id="rId11" Type="http://schemas.openxmlformats.org/officeDocument/2006/relationships/slide" Target="slide4.xml"/><Relationship Id="rId5" Type="http://schemas.openxmlformats.org/officeDocument/2006/relationships/image" Target="../media/image39.svg"/><Relationship Id="rId15" Type="http://schemas.openxmlformats.org/officeDocument/2006/relationships/hyperlink" Target="https://www.euronews.com/green/2022/01/26/peru-oil-spill-the-unusual-way-citizens-are-helping-with-the-clear-up" TargetMode="External"/><Relationship Id="rId10"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hyperlink" Target="https://www.metoffice.gov.uk/binaries/content/assets/metofficegovuk/pdf/research/ukcp/ukcp18-infographic-headline-findings-marine.pdf" TargetMode="External"/><Relationship Id="rId14" Type="http://schemas.openxmlformats.org/officeDocument/2006/relationships/hyperlink" Target="https://www.theguardian.com/world/2022/jan/19/peru-spain-repsol-disastrous-oil-spill"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8.png"/><Relationship Id="rId7" Type="http://schemas.openxmlformats.org/officeDocument/2006/relationships/hyperlink" Target="https://www.icheme.org/media/1279/env_agency_issue_final.pdf" TargetMode="External"/><Relationship Id="rId2" Type="http://schemas.openxmlformats.org/officeDocument/2006/relationships/slideLayout" Target="../slideLayouts/slideLayout4.xml"/><Relationship Id="rId1" Type="http://schemas.openxmlformats.org/officeDocument/2006/relationships/themeOverride" Target="../theme/themeOverride2.xml"/><Relationship Id="rId6" Type="http://schemas.openxmlformats.org/officeDocument/2006/relationships/hyperlink" Target="https://www.gov.uk/guidance/flood-risk-assessments-climate-change-allowances" TargetMode="External"/><Relationship Id="rId5" Type="http://schemas.openxmlformats.org/officeDocument/2006/relationships/hyperlink" Target="https://www.local.gov.uk/topics/severe-weather/flooding/flood-and-coastal-erosion-risk-management/river-fluvial-flooding" TargetMode="External"/><Relationship Id="rId4" Type="http://schemas.openxmlformats.org/officeDocument/2006/relationships/image" Target="../media/image39.svg"/><Relationship Id="rId9" Type="http://schemas.openxmlformats.org/officeDocument/2006/relationships/image" Target="../media/image42.png"/></Relationships>
</file>

<file path=ppt/slides/_rels/slide4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3.emf"/><Relationship Id="rId7" Type="http://schemas.openxmlformats.org/officeDocument/2006/relationships/hyperlink" Target="https://www.sciencedirect.com/science/article/abs/pii/S2212420921005951#:~:text=The%20oil%20spill%20in%20Omachi,of%20the%20whole%20Saga%20plain" TargetMode="External"/><Relationship Id="rId2" Type="http://schemas.openxmlformats.org/officeDocument/2006/relationships/slideLayout" Target="../slideLayouts/slideLayout4.xml"/><Relationship Id="rId1" Type="http://schemas.openxmlformats.org/officeDocument/2006/relationships/themeOverride" Target="../theme/themeOverride3.xml"/><Relationship Id="rId6" Type="http://schemas.openxmlformats.org/officeDocument/2006/relationships/hyperlink" Target="https://www.gov.uk/government/publications/preparing-for-flooding-a-guide-for-regulated-sites" TargetMode="External"/><Relationship Id="rId5" Type="http://schemas.openxmlformats.org/officeDocument/2006/relationships/hyperlink" Target="http://www.p-s-f2.org.uk/wp-content/uploads/Preparing-for-a-Flood-Guidance-and-Best-Practice.pdf" TargetMode="External"/><Relationship Id="rId10" Type="http://schemas.openxmlformats.org/officeDocument/2006/relationships/hyperlink" Target="https://www.nbcnews.com/id/wbna15004868" TargetMode="External"/><Relationship Id="rId4" Type="http://schemas.openxmlformats.org/officeDocument/2006/relationships/image" Target="../media/image44.png"/><Relationship Id="rId9" Type="http://schemas.openxmlformats.org/officeDocument/2006/relationships/hyperlink" Target="https://response.epa.gov/site/site_profile.aspx?site_id=1910"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www.bbc.co.uk/news/uk-england-south-yorkshire-62222195" TargetMode="External"/><Relationship Id="rId13" Type="http://schemas.openxmlformats.org/officeDocument/2006/relationships/hyperlink" Target="https://www.aria.developpement-durable.gouv.fr/wp-content/uploads/2013/08/flash-heat-wawes-2012.pdf" TargetMode="External"/><Relationship Id="rId3" Type="http://schemas.openxmlformats.org/officeDocument/2006/relationships/hyperlink" Target="https://www.imeche.org/docs/default-source/1-oscar/reports-policy-statements-and-documents/imeche-heat-adaptation-report.pdf?sfvrsn=b5026411_2" TargetMode="External"/><Relationship Id="rId7" Type="http://schemas.openxmlformats.org/officeDocument/2006/relationships/hyperlink" Target="https://www.metoffice.gov.uk/binaries/content/assets/metofficegovuk/pdf/weather/learn-about/uk-past-events/interesting/2022/2022_03_july_heatwave.pdf" TargetMode="External"/><Relationship Id="rId12" Type="http://schemas.openxmlformats.org/officeDocument/2006/relationships/hyperlink" Target="https://www.aria.developpement-durable.gouv.fr/wp-content/uploads/2016/01/2015-12_21_SY_Bilan_Canicule2015_Externe_PA_GB_FINAL.pdf" TargetMode="External"/><Relationship Id="rId2" Type="http://schemas.openxmlformats.org/officeDocument/2006/relationships/slideLayout" Target="../slideLayouts/slideLayout4.xml"/><Relationship Id="rId1" Type="http://schemas.openxmlformats.org/officeDocument/2006/relationships/themeOverride" Target="../theme/themeOverride4.xml"/><Relationship Id="rId6" Type="http://schemas.openxmlformats.org/officeDocument/2006/relationships/image" Target="../media/image46.jpeg"/><Relationship Id="rId11" Type="http://schemas.openxmlformats.org/officeDocument/2006/relationships/hyperlink" Target="https://www.aria.developpement-durable.gouv.fr/wp-content/uploads/2020/08/Synthese-fortes-chaleurs_EN.pdf" TargetMode="External"/><Relationship Id="rId5" Type="http://schemas.openxmlformats.org/officeDocument/2006/relationships/hyperlink" Target="https://www.aria.developpement-durable.gouv.fr/wp-content/uploads/2020/06/Flash-ARIA-fortes-chaleurs_EN-VF.pdf" TargetMode="External"/><Relationship Id="rId15" Type="http://schemas.openxmlformats.org/officeDocument/2006/relationships/image" Target="../media/image48.jpeg"/><Relationship Id="rId10" Type="http://schemas.openxmlformats.org/officeDocument/2006/relationships/hyperlink" Target="https://datacentremagazine.com/articles/googles-london-data-centre-overheats-on-uks-hottest-day" TargetMode="External"/><Relationship Id="rId4" Type="http://schemas.openxmlformats.org/officeDocument/2006/relationships/hyperlink" Target="https://www.metoffice.gov.uk/binaries/content/assets/metofficegovuk/pdf/weather/learn-about/uk-past-events/state-of-uk-climate/soc_supplement-002.pdf" TargetMode="External"/><Relationship Id="rId9" Type="http://schemas.openxmlformats.org/officeDocument/2006/relationships/hyperlink" Target="https://www.itv.com/news/2022-07-18/how-will-travel-be-affected-during-the-heatwave" TargetMode="External"/><Relationship Id="rId14" Type="http://schemas.openxmlformats.org/officeDocument/2006/relationships/image" Target="../media/image47.jpeg"/></Relationships>
</file>

<file path=ppt/slides/_rels/slide48.xml.rels><?xml version="1.0" encoding="UTF-8" standalone="yes"?>
<Relationships xmlns="http://schemas.openxmlformats.org/package/2006/relationships"><Relationship Id="rId8" Type="http://schemas.openxmlformats.org/officeDocument/2006/relationships/hyperlink" Target="https://www.canveyisland.org/history-2/21st-century-canvey/the_tens/canvey_today_2014/heavy_rainfall_-_flash_flooding/canvey_island_floods_2014" TargetMode="External"/><Relationship Id="rId13" Type="http://schemas.openxmlformats.org/officeDocument/2006/relationships/hyperlink" Target="https://op.europa.eu/en/publication-detail/-/publication/aa139adf-0288-11e9-adde-01aa75ed71a1/language-en" TargetMode="External"/><Relationship Id="rId3" Type="http://schemas.openxmlformats.org/officeDocument/2006/relationships/hyperlink" Target="https://www.metoffice.gov.uk/research/climate/understanding-climate/uk-and-global-extreme-events-wind-storms" TargetMode="External"/><Relationship Id="rId7" Type="http://schemas.openxmlformats.org/officeDocument/2006/relationships/slide" Target="slide54.xml"/><Relationship Id="rId12" Type="http://schemas.openxmlformats.org/officeDocument/2006/relationships/hyperlink" Target="https://www.usgs.gov/special-topics/hurricane-harvey" TargetMode="External"/><Relationship Id="rId17" Type="http://schemas.openxmlformats.org/officeDocument/2006/relationships/image" Target="../media/image50.jpeg"/><Relationship Id="rId2" Type="http://schemas.openxmlformats.org/officeDocument/2006/relationships/slideLayout" Target="../slideLayouts/slideLayout4.xml"/><Relationship Id="rId16" Type="http://schemas.openxmlformats.org/officeDocument/2006/relationships/hyperlink" Target="https://www.csb.gov/assets/1/6/BioLab_Investigation_Report_2023-4-24.pdf" TargetMode="External"/><Relationship Id="rId1" Type="http://schemas.openxmlformats.org/officeDocument/2006/relationships/themeOverride" Target="../theme/themeOverride5.xml"/><Relationship Id="rId6" Type="http://schemas.openxmlformats.org/officeDocument/2006/relationships/hyperlink" Target="https://www.theccc.org.uk/2022/07/11/climate-risk-to-uk-infrastructure-three-key-fixes-to-improve-reporting/#:~:text=We%20already%20know%2C%20too%2C%20that,of%20storms%20are%20also%20possible" TargetMode="External"/><Relationship Id="rId11" Type="http://schemas.openxmlformats.org/officeDocument/2006/relationships/image" Target="../media/image49.jpeg"/><Relationship Id="rId5" Type="http://schemas.openxmlformats.org/officeDocument/2006/relationships/hyperlink" Target="https://chemicalprocessingsafety.podbean.com/e/is-a-hurricane-harvey-hangover-the-reason-for-so-many-safety-incidents-in-texas/" TargetMode="External"/><Relationship Id="rId15" Type="http://schemas.openxmlformats.org/officeDocument/2006/relationships/hyperlink" Target="https://www.csb.gov/arkema-inc-chemical-plant-fire-/" TargetMode="External"/><Relationship Id="rId10" Type="http://schemas.openxmlformats.org/officeDocument/2006/relationships/hyperlink" Target="https://www.bbc.co.uk/news/uk-england-humber-39141063" TargetMode="External"/><Relationship Id="rId4" Type="http://schemas.openxmlformats.org/officeDocument/2006/relationships/hyperlink" Target="https://publications.jrc.ec.europa.eu/repository/bitstream/JRC114176/storms_natech_analysis_final.pdf" TargetMode="External"/><Relationship Id="rId9" Type="http://schemas.openxmlformats.org/officeDocument/2006/relationships/hyperlink" Target="https://www.bbc.co.uk/news/uk-england-25232890" TargetMode="External"/><Relationship Id="rId14" Type="http://schemas.openxmlformats.org/officeDocument/2006/relationships/hyperlink" Target="https://www.csb.gov/assets/1/6/extreme_weather_-_final_w_links.pdf"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www.bbc.co.uk/news/technology-33989384" TargetMode="External"/><Relationship Id="rId3" Type="http://schemas.openxmlformats.org/officeDocument/2006/relationships/hyperlink" Target="https://www.hse.gov.uk/comah/sragtech/casetexaco94.htm" TargetMode="External"/><Relationship Id="rId7" Type="http://schemas.openxmlformats.org/officeDocument/2006/relationships/hyperlink" Target="https://minerva.jrc.ec.europa.eu/en/shorturl/minerva/mahb_bulletin_no6_fortheweb_a4pdf" TargetMode="External"/><Relationship Id="rId2" Type="http://schemas.openxmlformats.org/officeDocument/2006/relationships/slideLayout" Target="../slideLayouts/slideLayout4.xml"/><Relationship Id="rId1" Type="http://schemas.openxmlformats.org/officeDocument/2006/relationships/themeOverride" Target="../theme/themeOverride6.xml"/><Relationship Id="rId6" Type="http://schemas.openxmlformats.org/officeDocument/2006/relationships/image" Target="../media/image52.jpeg"/><Relationship Id="rId11" Type="http://schemas.openxmlformats.org/officeDocument/2006/relationships/hyperlink" Target="https://www.ncl.ac.uk/press/articles/archive/2022/11/europelightning/" TargetMode="External"/><Relationship Id="rId5" Type="http://schemas.openxmlformats.org/officeDocument/2006/relationships/hyperlink" Target="https://www-firstpost-com.cdn.ampproject.org/c/s/www.firstpost.com/world/cuba-seeks-help-to-contain-fuel-depot-fire-that-has-killed-at-least-one-injured-over-a-hundred-11022631.html/amp" TargetMode="External"/><Relationship Id="rId10" Type="http://schemas.openxmlformats.org/officeDocument/2006/relationships/hyperlink" Target="https://www.nature.com/articles/s41558-018-0072-6" TargetMode="External"/><Relationship Id="rId4" Type="http://schemas.openxmlformats.org/officeDocument/2006/relationships/image" Target="../media/image51.jpeg"/><Relationship Id="rId9" Type="http://schemas.openxmlformats.org/officeDocument/2006/relationships/hyperlink" Target="https://www.nationalgeographic.com/science/article/141113-climate-change-lightning-atmosphere-scienc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hyperlink" Target="https://minerva.jrc.ec.europa.eu/en/shorturl/minerva/mahb_bulletin_no6_fortheweb_a4pdf"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www.metoffice.gov.uk/research/climate/climate-impacts/uk-and-global-fire-weather" TargetMode="External"/><Relationship Id="rId7" Type="http://schemas.openxmlformats.org/officeDocument/2006/relationships/image" Target="../media/image54.png"/><Relationship Id="rId2" Type="http://schemas.openxmlformats.org/officeDocument/2006/relationships/slideLayout" Target="../slideLayouts/slideLayout4.xml"/><Relationship Id="rId1" Type="http://schemas.openxmlformats.org/officeDocument/2006/relationships/themeOverride" Target="../theme/themeOverride7.xml"/><Relationship Id="rId6" Type="http://schemas.openxmlformats.org/officeDocument/2006/relationships/hyperlink" Target="https://www.metoffice.gov.uk/public/weather/fire-severity-index/#?tab=map&amp;fcTime=1630666800&amp;zoom=5&amp;lon=-4.00&amp;lat=55.74" TargetMode="External"/><Relationship Id="rId5" Type="http://schemas.openxmlformats.org/officeDocument/2006/relationships/hyperlink" Target="https://www.sciencenews.org/article/technology-natural-hazards-natech-disasters-lightning-wildfire" TargetMode="External"/><Relationship Id="rId4" Type="http://schemas.openxmlformats.org/officeDocument/2006/relationships/image" Target="../media/image53.png"/><Relationship Id="rId9" Type="http://schemas.openxmlformats.org/officeDocument/2006/relationships/hyperlink" Target="https://www.scottishfiredangerratingsystem.co.uk/"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www.cia.org.uk/Portals/0/Documents/Publications/Winterisation%20Nov%202011.pdf?ver=2017-01-09-143806-237" TargetMode="External"/><Relationship Id="rId3" Type="http://schemas.openxmlformats.org/officeDocument/2006/relationships/hyperlink" Target="https://www.csb.gov/valero-refinery-propane-fire/" TargetMode="External"/><Relationship Id="rId7" Type="http://schemas.openxmlformats.org/officeDocument/2006/relationships/hyperlink" Target="https://www.metoffice.gov.uk/research/climate/understanding-climate/uk-and-global-extreme-events-cold" TargetMode="External"/><Relationship Id="rId2" Type="http://schemas.openxmlformats.org/officeDocument/2006/relationships/slideLayout" Target="../slideLayouts/slideLayout4.xml"/><Relationship Id="rId1" Type="http://schemas.openxmlformats.org/officeDocument/2006/relationships/themeOverride" Target="../theme/themeOverride8.xml"/><Relationship Id="rId6" Type="http://schemas.openxmlformats.org/officeDocument/2006/relationships/hyperlink" Target="https://www.sciencedirect.com/science/article/pii/S095758202300215X#:~:text=In%20addition%2C%20recent%20studies%20demonstrated,(2019)." TargetMode="External"/><Relationship Id="rId5" Type="http://schemas.openxmlformats.org/officeDocument/2006/relationships/hyperlink" Target="https://www.aria.developpement-durable.gouv.fr/wp-content/uploads/2020/11/Flash-ARIA-grand-froid-et-pertes-dutilites_VEN.pdf" TargetMode="External"/><Relationship Id="rId4" Type="http://schemas.openxmlformats.org/officeDocument/2006/relationships/image" Target="../media/image56.jpeg"/><Relationship Id="rId9" Type="http://schemas.openxmlformats.org/officeDocument/2006/relationships/hyperlink" Target="https://www.cia.org.uk/Portals/0/Winterisation%20CIA%20Guide%20-%202021-22_1.pdf"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hyperlink" Target="https://www.bgs.ac.uk/discovering-geology/climate-change/" TargetMode="External"/><Relationship Id="rId7" Type="http://schemas.openxmlformats.org/officeDocument/2006/relationships/image" Target="../media/image57.jpeg"/><Relationship Id="rId2" Type="http://schemas.openxmlformats.org/officeDocument/2006/relationships/slideLayout" Target="../slideLayouts/slideLayout4.xml"/><Relationship Id="rId1" Type="http://schemas.openxmlformats.org/officeDocument/2006/relationships/themeOverride" Target="../theme/themeOverride9.xml"/><Relationship Id="rId6" Type="http://schemas.openxmlformats.org/officeDocument/2006/relationships/hyperlink" Target="http://www.p-s-f2.org.uk/wp-content/uploads/023-PSF-Learning-Brief-Carmont-train-accident-v1.pdf" TargetMode="External"/><Relationship Id="rId5" Type="http://schemas.openxmlformats.org/officeDocument/2006/relationships/hyperlink" Target="https://en.wikipedia.org/wiki/Norilsk_oil_spill#:~:text=The%20Norilsk%20diesel%20oil%20spill,17%2C500%20tonnes%20of%20diesel%20oil." TargetMode="External"/><Relationship Id="rId4" Type="http://schemas.openxmlformats.org/officeDocument/2006/relationships/hyperlink" Target="https://www.bgs.ac.uk/download/bgs-geohazards-and-climate-change-position-statement/" TargetMode="Externa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4.xml.rels><?xml version="1.0" encoding="UTF-8" standalone="yes"?>
<Relationships xmlns="http://schemas.openxmlformats.org/package/2006/relationships"><Relationship Id="rId3" Type="http://schemas.openxmlformats.org/officeDocument/2006/relationships/hyperlink" Target="https://eur03.safelinks.protection.outlook.com/?url=https%3A%2F%2Fwww.dailyecho.co.uk%2Fnews%2F19935842.storm-eunice-solar-panels-ripped-off-roof-southampton%2F%23%3A~%3Atext%3DA%2520SOUTHAMPTON%2520building%2520has%2520lost%2Cpanels%2520flew%2520from%2520the%2520roof&amp;data=05%7C01%7CFatima.Ali%40environment-agency.gov.uk%7Cf13b773f3e9c4117c94808da9003e51c%7C770a245002274c6290c74e38537f1102%7C0%7C0%7C637980643639954178%7CUnknown%7CTWFpbGZsb3d8eyJWIjoiMC4wLjAwMDAiLCJQIjoiV2luMzIiLCJBTiI6Ik1haWwiLCJXVCI6Mn0%3D%7C3000%7C%7C%7C&amp;sdata=Ywu0M7S6q%2Bqpdt6laJ%2FCAimBU00mzIqLmXHeqWZkUls%3D&amp;reserved=0" TargetMode="External"/><Relationship Id="rId7" Type="http://schemas.openxmlformats.org/officeDocument/2006/relationships/image" Target="../media/image61.jpeg"/><Relationship Id="rId2" Type="http://schemas.openxmlformats.org/officeDocument/2006/relationships/slideLayout" Target="../slideLayouts/slideLayout4.xml"/><Relationship Id="rId1" Type="http://schemas.openxmlformats.org/officeDocument/2006/relationships/themeOverride" Target="../theme/themeOverride10.xml"/><Relationship Id="rId6" Type="http://schemas.openxmlformats.org/officeDocument/2006/relationships/image" Target="../media/image60.jpeg"/><Relationship Id="rId5" Type="http://schemas.openxmlformats.org/officeDocument/2006/relationships/hyperlink" Target="https://www.dailymail.co.uk/news/article-11005029/UK-heatwave-Unions-call-staff-work-home-RAC-issues-warning-drivers.html" TargetMode="External"/><Relationship Id="rId4" Type="http://schemas.openxmlformats.org/officeDocument/2006/relationships/image" Target="../media/image59.jpeg"/></Relationships>
</file>

<file path=ppt/slides/_rels/slide55.xml.rels><?xml version="1.0" encoding="UTF-8" standalone="yes"?>
<Relationships xmlns="http://schemas.openxmlformats.org/package/2006/relationships"><Relationship Id="rId3" Type="http://schemas.openxmlformats.org/officeDocument/2006/relationships/hyperlink" Target="https://www.ediweekly.com/overheated-bearings-gearboxes-among-causes-wind-turbine-fires/" TargetMode="External"/><Relationship Id="rId2" Type="http://schemas.openxmlformats.org/officeDocument/2006/relationships/slideLayout" Target="../slideLayouts/slideLayout4.xml"/><Relationship Id="rId1" Type="http://schemas.openxmlformats.org/officeDocument/2006/relationships/themeOverride" Target="../theme/themeOverride11.xml"/><Relationship Id="rId4" Type="http://schemas.openxmlformats.org/officeDocument/2006/relationships/image" Target="../media/image62.jpeg"/></Relationships>
</file>

<file path=ppt/slides/_rels/slide56.xml.rels><?xml version="1.0" encoding="UTF-8" standalone="yes"?>
<Relationships xmlns="http://schemas.openxmlformats.org/package/2006/relationships"><Relationship Id="rId3" Type="http://schemas.openxmlformats.org/officeDocument/2006/relationships/hyperlink" Target="https://www.bbc.co.uk/news/uk-england-gloucestershire-63012933" TargetMode="External"/><Relationship Id="rId2" Type="http://schemas.openxmlformats.org/officeDocument/2006/relationships/slideLayout" Target="../slideLayouts/slideLayout4.xml"/><Relationship Id="rId1" Type="http://schemas.openxmlformats.org/officeDocument/2006/relationships/themeOverride" Target="../theme/themeOverride12.xml"/><Relationship Id="rId5" Type="http://schemas.openxmlformats.org/officeDocument/2006/relationships/image" Target="../media/image63.jpeg"/><Relationship Id="rId4" Type="http://schemas.openxmlformats.org/officeDocument/2006/relationships/hyperlink" Target="https://fortune.com/2022/10/15/electric-vehicle-fires-homes-burned-hurricane-ian-saltwater-flooding-ev-batteries/"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slide" Target="slide60.xml"/><Relationship Id="rId2" Type="http://schemas.openxmlformats.org/officeDocument/2006/relationships/slide" Target="slide59.xml"/><Relationship Id="rId1" Type="http://schemas.openxmlformats.org/officeDocument/2006/relationships/slideLayout" Target="../slideLayouts/slideLayout2.xml"/><Relationship Id="rId5" Type="http://schemas.openxmlformats.org/officeDocument/2006/relationships/slide" Target="slide62.xml"/><Relationship Id="rId4" Type="http://schemas.openxmlformats.org/officeDocument/2006/relationships/slide" Target="slide61.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13.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X6fWi8vCVYk" TargetMode="External"/><Relationship Id="rId2" Type="http://schemas.openxmlformats.org/officeDocument/2006/relationships/hyperlink" Target="https://wmo.asu.edu/content/world-highest-mortality-lightning" TargetMode="External"/><Relationship Id="rId1" Type="http://schemas.openxmlformats.org/officeDocument/2006/relationships/slideLayout" Target="../slideLayouts/slideLayout2.xml"/><Relationship Id="rId5" Type="http://schemas.openxmlformats.org/officeDocument/2006/relationships/hyperlink" Target="https://www.icheme.org/media/10026/xvii-paper-11.pdf" TargetMode="Externa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14.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15.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hemeOverride" Target="../theme/themeOverride16.xml"/></Relationships>
</file>

<file path=ppt/slides/_rels/slide6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Layout" Target="../slideLayouts/slideLayout4.xml"/><Relationship Id="rId1" Type="http://schemas.openxmlformats.org/officeDocument/2006/relationships/themeOverride" Target="../theme/themeOverride17.xml"/><Relationship Id="rId6" Type="http://schemas.openxmlformats.org/officeDocument/2006/relationships/hyperlink" Target="https://documents.manchester.ac.uk/display.aspx?DocID=56654" TargetMode="External"/><Relationship Id="rId5" Type="http://schemas.openxmlformats.org/officeDocument/2006/relationships/hyperlink" Target="https://www.gov.uk/government/publications/adapting-to-climate-change-industry-sector-examples-for-your-risk-assessment" TargetMode="External"/><Relationship Id="rId4" Type="http://schemas.openxmlformats.org/officeDocument/2006/relationships/image" Target="../media/image6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slide" Target="slide83.xml"/><Relationship Id="rId3" Type="http://schemas.openxmlformats.org/officeDocument/2006/relationships/slide" Target="slide67.xml"/><Relationship Id="rId7" Type="http://schemas.openxmlformats.org/officeDocument/2006/relationships/slide" Target="slide82.xml"/><Relationship Id="rId2" Type="http://schemas.openxmlformats.org/officeDocument/2006/relationships/slide" Target="slide66.xml"/><Relationship Id="rId1" Type="http://schemas.openxmlformats.org/officeDocument/2006/relationships/slideLayout" Target="../slideLayouts/slideLayout2.xml"/><Relationship Id="rId6" Type="http://schemas.openxmlformats.org/officeDocument/2006/relationships/slide" Target="slide76.xml"/><Relationship Id="rId5" Type="http://schemas.openxmlformats.org/officeDocument/2006/relationships/slide" Target="slide75.xml"/><Relationship Id="rId4" Type="http://schemas.openxmlformats.org/officeDocument/2006/relationships/slide" Target="slide74.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68.jpeg"/></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 Id="rId4" Type="http://schemas.openxmlformats.org/officeDocument/2006/relationships/image" Target="../media/image71.jpeg"/></Relationships>
</file>

<file path=ppt/slides/_rels/slide7.xml.rels><?xml version="1.0" encoding="UTF-8" standalone="yes"?>
<Relationships xmlns="http://schemas.openxmlformats.org/package/2006/relationships"><Relationship Id="rId3" Type="http://schemas.openxmlformats.org/officeDocument/2006/relationships/hyperlink" Target="https://www.imeche.org/policy-and-press/reports/detail/adapting-industry-to-withstand-rising-temperatures-and-future-heatwaves#:~:text=In%20this%20report%2C%20the%20IMechE,and%20how%20engineers%20should%20respond." TargetMode="Externa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slide" Target="slide42.xml"/><Relationship Id="rId5" Type="http://schemas.openxmlformats.org/officeDocument/2006/relationships/hyperlink" Target="https://committees.parliament.uk/writtenevidence/107140/html/" TargetMode="External"/><Relationship Id="rId4" Type="http://schemas.openxmlformats.org/officeDocument/2006/relationships/hyperlink" Target="https://www.carbonbrief.org/guest-post-how-global-warming-is-making-power-plants-produce-less-electricity"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 Id="rId5" Type="http://schemas.openxmlformats.org/officeDocument/2006/relationships/image" Target="../media/image73.jpeg"/><Relationship Id="rId4" Type="http://schemas.openxmlformats.org/officeDocument/2006/relationships/image" Target="../media/image72.jpeg"/></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 Id="rId5" Type="http://schemas.openxmlformats.org/officeDocument/2006/relationships/image" Target="../media/image73.jpeg"/><Relationship Id="rId4" Type="http://schemas.openxmlformats.org/officeDocument/2006/relationships/image" Target="../media/image74.jpeg"/></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3.jpeg"/><Relationship Id="rId2" Type="http://schemas.openxmlformats.org/officeDocument/2006/relationships/image" Target="../media/image69.png"/><Relationship Id="rId1" Type="http://schemas.openxmlformats.org/officeDocument/2006/relationships/slideLayout" Target="../slideLayouts/slideLayout4.xml"/><Relationship Id="rId6" Type="http://schemas.openxmlformats.org/officeDocument/2006/relationships/image" Target="../media/image74.jpeg"/><Relationship Id="rId5" Type="http://schemas.openxmlformats.org/officeDocument/2006/relationships/image" Target="../media/image76.jpeg"/><Relationship Id="rId4" Type="http://schemas.openxmlformats.org/officeDocument/2006/relationships/image" Target="../media/image75.jpeg"/></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3.jpeg"/><Relationship Id="rId2" Type="http://schemas.openxmlformats.org/officeDocument/2006/relationships/image" Target="../media/image69.png"/><Relationship Id="rId1" Type="http://schemas.openxmlformats.org/officeDocument/2006/relationships/slideLayout" Target="../slideLayouts/slideLayout4.xml"/><Relationship Id="rId6" Type="http://schemas.openxmlformats.org/officeDocument/2006/relationships/image" Target="../media/image74.jpeg"/><Relationship Id="rId5" Type="http://schemas.openxmlformats.org/officeDocument/2006/relationships/image" Target="../media/image76.jpeg"/><Relationship Id="rId4" Type="http://schemas.openxmlformats.org/officeDocument/2006/relationships/image" Target="../media/image75.jpeg"/></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4.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7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s://www.gov.uk/government/publications/adapting-to-climate-change-industry-sector-examples-for-your-risk-assessment" TargetMode="Externa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90.jpeg"/></Relationships>
</file>

<file path=ppt/slides/_rels/slide7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92.jpeg"/><Relationship Id="rId4" Type="http://schemas.openxmlformats.org/officeDocument/2006/relationships/image" Target="../media/image91.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94.png"/></Relationships>
</file>

<file path=ppt/slides/_rels/slide8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95.jpeg"/></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84.xml.rels><?xml version="1.0" encoding="UTF-8" standalone="yes"?>
<Relationships xmlns="http://schemas.openxmlformats.org/package/2006/relationships"><Relationship Id="rId3" Type="http://schemas.openxmlformats.org/officeDocument/2006/relationships/hyperlink" Target="https://www.nismod.ac.uk/openclim/adaptation_inventory" TargetMode="External"/><Relationship Id="rId2" Type="http://schemas.openxmlformats.org/officeDocument/2006/relationships/hyperlink" Target="https://www.gov.uk/government/collections/climate-change-adaptation-reporting-third-round-reports" TargetMode="Externa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9.xml.rels><?xml version="1.0" encoding="UTF-8" standalone="yes"?>
<Relationships xmlns="http://schemas.openxmlformats.org/package/2006/relationships"><Relationship Id="rId2" Type="http://schemas.openxmlformats.org/officeDocument/2006/relationships/hyperlink" Target="https://publications.jrc.ec.europa.eu/repository/bitstream/JRC129450/JRC129450_01.pdf"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57385-F703-B719-638E-4729935C2571}"/>
              </a:ext>
            </a:extLst>
          </p:cNvPr>
          <p:cNvSpPr>
            <a:spLocks noGrp="1"/>
          </p:cNvSpPr>
          <p:nvPr>
            <p:ph type="ctrTitle"/>
          </p:nvPr>
        </p:nvSpPr>
        <p:spPr>
          <a:xfrm>
            <a:off x="1524000" y="1122363"/>
            <a:ext cx="9144000" cy="2043794"/>
          </a:xfrm>
        </p:spPr>
        <p:txBody>
          <a:bodyPr/>
          <a:lstStyle/>
          <a:p>
            <a:r>
              <a:rPr lang="en-GB" b="1" i="0" dirty="0">
                <a:solidFill>
                  <a:srgbClr val="4472C4"/>
                </a:solidFill>
                <a:effectLst/>
                <a:latin typeface="Verdana" panose="020B0604030504040204" pitchFamily="34" charset="0"/>
              </a:rPr>
              <a:t>Adapting to Climate Change</a:t>
            </a:r>
            <a:endParaRPr lang="en-GB" dirty="0">
              <a:solidFill>
                <a:srgbClr val="4472C4"/>
              </a:solidFill>
            </a:endParaRPr>
          </a:p>
        </p:txBody>
      </p:sp>
      <p:sp>
        <p:nvSpPr>
          <p:cNvPr id="3" name="Subtitle 2">
            <a:extLst>
              <a:ext uri="{FF2B5EF4-FFF2-40B4-BE49-F238E27FC236}">
                <a16:creationId xmlns:a16="http://schemas.microsoft.com/office/drawing/2014/main" id="{E4DC9185-413C-7DE4-E46E-8486D337CBC8}"/>
              </a:ext>
            </a:extLst>
          </p:cNvPr>
          <p:cNvSpPr>
            <a:spLocks noGrp="1"/>
          </p:cNvSpPr>
          <p:nvPr>
            <p:ph type="subTitle" idx="1"/>
          </p:nvPr>
        </p:nvSpPr>
        <p:spPr>
          <a:xfrm>
            <a:off x="1524000" y="3429000"/>
            <a:ext cx="9144000" cy="1655762"/>
          </a:xfrm>
        </p:spPr>
        <p:txBody>
          <a:bodyPr>
            <a:normAutofit/>
          </a:bodyPr>
          <a:lstStyle/>
          <a:p>
            <a:r>
              <a:rPr lang="en-GB" sz="3600" i="1" dirty="0">
                <a:solidFill>
                  <a:schemeClr val="accent1">
                    <a:lumMod val="75000"/>
                  </a:schemeClr>
                </a:solidFill>
              </a:rPr>
              <a:t>Understanding the risks of a changing climate, and managing them safely</a:t>
            </a:r>
          </a:p>
        </p:txBody>
      </p:sp>
      <p:sp>
        <p:nvSpPr>
          <p:cNvPr id="4" name="TextBox 3">
            <a:extLst>
              <a:ext uri="{FF2B5EF4-FFF2-40B4-BE49-F238E27FC236}">
                <a16:creationId xmlns:a16="http://schemas.microsoft.com/office/drawing/2014/main" id="{762A5E3F-A1E3-40EC-F81B-FC2218FBC03B}"/>
              </a:ext>
            </a:extLst>
          </p:cNvPr>
          <p:cNvSpPr txBox="1"/>
          <p:nvPr/>
        </p:nvSpPr>
        <p:spPr>
          <a:xfrm>
            <a:off x="914400" y="355708"/>
            <a:ext cx="1791709" cy="369332"/>
          </a:xfrm>
          <a:prstGeom prst="rect">
            <a:avLst/>
          </a:prstGeom>
          <a:noFill/>
        </p:spPr>
        <p:txBody>
          <a:bodyPr wrap="none" rtlCol="0">
            <a:spAutoFit/>
          </a:bodyPr>
          <a:lstStyle/>
          <a:p>
            <a:r>
              <a:rPr lang="en-GB" dirty="0">
                <a:solidFill>
                  <a:schemeClr val="accent1"/>
                </a:solidFill>
                <a:hlinkClick r:id="rId3">
                  <a:extLst>
                    <a:ext uri="{A12FA001-AC4F-418D-AE19-62706E023703}">
                      <ahyp:hlinkClr xmlns:ahyp="http://schemas.microsoft.com/office/drawing/2018/hyperlinkcolor" val="tx"/>
                    </a:ext>
                  </a:extLst>
                </a:hlinkClick>
              </a:rPr>
              <a:t>CDOIF</a:t>
            </a:r>
            <a:r>
              <a:rPr lang="en-GB" dirty="0">
                <a:solidFill>
                  <a:schemeClr val="accent1"/>
                </a:solidFill>
              </a:rPr>
              <a:t> </a:t>
            </a:r>
            <a:r>
              <a:rPr lang="en-GB" dirty="0" err="1">
                <a:solidFill>
                  <a:schemeClr val="accent1"/>
                </a:solidFill>
              </a:rPr>
              <a:t>v.Jan</a:t>
            </a:r>
            <a:r>
              <a:rPr lang="en-GB" dirty="0">
                <a:solidFill>
                  <a:schemeClr val="accent1"/>
                </a:solidFill>
              </a:rPr>
              <a:t> 2024</a:t>
            </a:r>
          </a:p>
        </p:txBody>
      </p:sp>
      <p:sp>
        <p:nvSpPr>
          <p:cNvPr id="5" name="TextBox 4">
            <a:extLst>
              <a:ext uri="{FF2B5EF4-FFF2-40B4-BE49-F238E27FC236}">
                <a16:creationId xmlns:a16="http://schemas.microsoft.com/office/drawing/2014/main" id="{BD3DD017-09E1-5EB0-9B5C-5C746BCC7A15}"/>
              </a:ext>
            </a:extLst>
          </p:cNvPr>
          <p:cNvSpPr txBox="1"/>
          <p:nvPr/>
        </p:nvSpPr>
        <p:spPr>
          <a:xfrm>
            <a:off x="989894" y="5223307"/>
            <a:ext cx="10212211" cy="307777"/>
          </a:xfrm>
          <a:prstGeom prst="rect">
            <a:avLst/>
          </a:prstGeom>
          <a:noFill/>
        </p:spPr>
        <p:txBody>
          <a:bodyPr wrap="square" rtlCol="0">
            <a:spAutoFit/>
          </a:bodyPr>
          <a:lstStyle/>
          <a:p>
            <a:r>
              <a:rPr lang="en-GB" sz="1400" dirty="0"/>
              <a:t>Developed in collaboration through </a:t>
            </a:r>
            <a:r>
              <a:rPr lang="en-GB" sz="1400" dirty="0">
                <a:hlinkClick r:id="rId3"/>
              </a:rPr>
              <a:t>CDOIF</a:t>
            </a:r>
            <a:r>
              <a:rPr lang="en-GB" sz="1400" dirty="0"/>
              <a:t> Natech and Climate Change Adaptation working group</a:t>
            </a:r>
          </a:p>
        </p:txBody>
      </p:sp>
    </p:spTree>
    <p:extLst>
      <p:ext uri="{BB962C8B-B14F-4D97-AF65-F5344CB8AC3E}">
        <p14:creationId xmlns:p14="http://schemas.microsoft.com/office/powerpoint/2010/main" val="2111314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767328-0DE6-4172-B14D-FCEF716B252F}"/>
              </a:ext>
            </a:extLst>
          </p:cNvPr>
          <p:cNvSpPr>
            <a:spLocks noGrp="1"/>
          </p:cNvSpPr>
          <p:nvPr>
            <p:ph type="title"/>
          </p:nvPr>
        </p:nvSpPr>
        <p:spPr>
          <a:xfrm>
            <a:off x="943277" y="712269"/>
            <a:ext cx="3370998" cy="5502264"/>
          </a:xfrm>
        </p:spPr>
        <p:txBody>
          <a:bodyPr>
            <a:normAutofit/>
          </a:bodyPr>
          <a:lstStyle/>
          <a:p>
            <a:r>
              <a:rPr lang="en-GB" dirty="0">
                <a:solidFill>
                  <a:schemeClr val="bg1"/>
                </a:solidFill>
              </a:rPr>
              <a:t>What is the priority for action?</a:t>
            </a:r>
          </a:p>
        </p:txBody>
      </p:sp>
      <p:cxnSp>
        <p:nvCxnSpPr>
          <p:cNvPr id="24" name="Straight Connector 23">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8231C0B1-B4C6-4047-8363-6C9103F8A536}"/>
              </a:ext>
            </a:extLst>
          </p:cNvPr>
          <p:cNvGraphicFramePr>
            <a:graphicFrameLocks noGrp="1"/>
          </p:cNvGraphicFramePr>
          <p:nvPr>
            <p:ph idx="1"/>
            <p:extLst>
              <p:ext uri="{D42A27DB-BD31-4B8C-83A1-F6EECF244321}">
                <p14:modId xmlns:p14="http://schemas.microsoft.com/office/powerpoint/2010/main" val="2569581243"/>
              </p:ext>
            </p:extLst>
          </p:nvPr>
        </p:nvGraphicFramePr>
        <p:xfrm>
          <a:off x="5221224" y="948802"/>
          <a:ext cx="6355249" cy="50881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1656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itle 1">
            <a:extLst>
              <a:ext uri="{FF2B5EF4-FFF2-40B4-BE49-F238E27FC236}">
                <a16:creationId xmlns:a16="http://schemas.microsoft.com/office/drawing/2014/main" id="{6A09A172-17F4-4A6C-9185-50D907FA8C00}"/>
              </a:ext>
            </a:extLst>
          </p:cNvPr>
          <p:cNvSpPr txBox="1">
            <a:spLocks/>
          </p:cNvSpPr>
          <p:nvPr/>
        </p:nvSpPr>
        <p:spPr>
          <a:xfrm>
            <a:off x="503853" y="1171074"/>
            <a:ext cx="3739341" cy="2085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kern="1200" dirty="0">
                <a:solidFill>
                  <a:srgbClr val="2E75B6"/>
                </a:solidFill>
                <a:latin typeface="+mj-lt"/>
                <a:ea typeface="+mj-ea"/>
                <a:cs typeface="+mj-cs"/>
              </a:rPr>
              <a:t>What’s the priority for action? </a:t>
            </a:r>
          </a:p>
        </p:txBody>
      </p:sp>
      <p:pic>
        <p:nvPicPr>
          <p:cNvPr id="1026" name="Picture 2" descr="No alternative text description for this image">
            <a:extLst>
              <a:ext uri="{FF2B5EF4-FFF2-40B4-BE49-F238E27FC236}">
                <a16:creationId xmlns:a16="http://schemas.microsoft.com/office/drawing/2014/main" id="{F421F195-ADEF-48A7-9029-A141A15669C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5334972" y="154167"/>
            <a:ext cx="6353175" cy="65496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8E6749F-5CCA-2DC4-A48B-3EE877DC6F8A}"/>
              </a:ext>
            </a:extLst>
          </p:cNvPr>
          <p:cNvSpPr txBox="1"/>
          <p:nvPr/>
        </p:nvSpPr>
        <p:spPr bwMode="auto">
          <a:xfrm>
            <a:off x="665027" y="3653028"/>
            <a:ext cx="3578167" cy="2846141"/>
          </a:xfrm>
          <a:prstGeom prst="rect">
            <a:avLst/>
          </a:prstGeom>
        </p:spPr>
        <p:txBody>
          <a:bodyPr vert="horz" lIns="91440" tIns="45720" rIns="91440" bIns="45720" numCol="1" rtlCol="0" anchorCtr="0" compatLnSpc="1">
            <a:prstTxWarp prst="textNoShape">
              <a:avLst/>
            </a:prstTxWarp>
            <a:normAutofit/>
          </a:bodyPr>
          <a:lstStyle/>
          <a:p>
            <a:pPr marL="342900" indent="-228600">
              <a:lnSpc>
                <a:spcPct val="90000"/>
              </a:lnSpc>
              <a:spcBef>
                <a:spcPct val="20000"/>
              </a:spcBef>
              <a:buFont typeface="Arial" panose="020B0604020202020204" pitchFamily="34" charset="0"/>
              <a:buChar char="•"/>
            </a:pPr>
            <a:r>
              <a:rPr lang="en-US" sz="2000" dirty="0"/>
              <a:t>The World Economic Forum rated climate mitigation and adaptation as the top global risk in 2022</a:t>
            </a:r>
          </a:p>
          <a:p>
            <a:pPr marL="342900" indent="-228600">
              <a:lnSpc>
                <a:spcPct val="90000"/>
              </a:lnSpc>
              <a:spcBef>
                <a:spcPct val="20000"/>
              </a:spcBef>
              <a:buFont typeface="Arial" panose="020B0604020202020204" pitchFamily="34" charset="0"/>
              <a:buChar char="•"/>
            </a:pPr>
            <a:endParaRPr lang="en-US" sz="2000" dirty="0"/>
          </a:p>
          <a:p>
            <a:pPr marL="342900" indent="-228600">
              <a:lnSpc>
                <a:spcPct val="90000"/>
              </a:lnSpc>
              <a:spcBef>
                <a:spcPct val="20000"/>
              </a:spcBef>
              <a:buFont typeface="Arial" panose="020B0604020202020204" pitchFamily="34" charset="0"/>
              <a:buChar char="•"/>
            </a:pPr>
            <a:r>
              <a:rPr lang="en-US" sz="2000" dirty="0"/>
              <a:t>With extreme weather the second highest risk</a:t>
            </a:r>
          </a:p>
        </p:txBody>
      </p:sp>
    </p:spTree>
    <p:extLst>
      <p:ext uri="{BB962C8B-B14F-4D97-AF65-F5344CB8AC3E}">
        <p14:creationId xmlns:p14="http://schemas.microsoft.com/office/powerpoint/2010/main" val="2864646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767328-0DE6-4172-B14D-FCEF716B252F}"/>
              </a:ext>
            </a:extLst>
          </p:cNvPr>
          <p:cNvSpPr>
            <a:spLocks noGrp="1"/>
          </p:cNvSpPr>
          <p:nvPr>
            <p:ph type="title"/>
          </p:nvPr>
        </p:nvSpPr>
        <p:spPr>
          <a:xfrm>
            <a:off x="943277" y="712269"/>
            <a:ext cx="3370998" cy="5502264"/>
          </a:xfrm>
        </p:spPr>
        <p:txBody>
          <a:bodyPr>
            <a:normAutofit/>
          </a:bodyPr>
          <a:lstStyle/>
          <a:p>
            <a:r>
              <a:rPr lang="en-GB" dirty="0">
                <a:solidFill>
                  <a:srgbClr val="FFFFFF"/>
                </a:solidFill>
              </a:rPr>
              <a:t>What is the difference between adaptation and  mitigation?</a:t>
            </a:r>
            <a:endParaRPr lang="en-GB" dirty="0">
              <a:solidFill>
                <a:schemeClr val="bg1"/>
              </a:solidFill>
            </a:endParaRPr>
          </a:p>
        </p:txBody>
      </p:sp>
      <p:cxnSp>
        <p:nvCxnSpPr>
          <p:cNvPr id="24" name="Straight Connector 23">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8231C0B1-B4C6-4047-8363-6C9103F8A536}"/>
              </a:ext>
            </a:extLst>
          </p:cNvPr>
          <p:cNvGraphicFramePr>
            <a:graphicFrameLocks noGrp="1"/>
          </p:cNvGraphicFramePr>
          <p:nvPr>
            <p:ph idx="1"/>
            <p:extLst>
              <p:ext uri="{D42A27DB-BD31-4B8C-83A1-F6EECF244321}">
                <p14:modId xmlns:p14="http://schemas.microsoft.com/office/powerpoint/2010/main" val="398488085"/>
              </p:ext>
            </p:extLst>
          </p:nvPr>
        </p:nvGraphicFramePr>
        <p:xfrm>
          <a:off x="5221224" y="793102"/>
          <a:ext cx="6355249" cy="54214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0415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17">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B36912D-9488-4FB6-8C98-143797882B5B}"/>
              </a:ext>
            </a:extLst>
          </p:cNvPr>
          <p:cNvSpPr txBox="1">
            <a:spLocks/>
          </p:cNvSpPr>
          <p:nvPr/>
        </p:nvSpPr>
        <p:spPr>
          <a:xfrm>
            <a:off x="270560" y="333875"/>
            <a:ext cx="5749240" cy="1330839"/>
          </a:xfrm>
          <a:prstGeom prst="rect">
            <a:avLst/>
          </a:prstGeom>
        </p:spPr>
        <p:txBody>
          <a:bodyPr vert="horz" lIns="91440" tIns="45720" rIns="91440" bIns="4572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kern="1200">
                <a:solidFill>
                  <a:srgbClr val="2E75B6"/>
                </a:solidFill>
                <a:latin typeface="+mj-lt"/>
                <a:ea typeface="+mj-ea"/>
                <a:cs typeface="+mj-cs"/>
              </a:rPr>
              <a:t>Resilient net </a:t>
            </a:r>
            <a:r>
              <a:rPr lang="en-US">
                <a:solidFill>
                  <a:srgbClr val="2E75B6"/>
                </a:solidFill>
              </a:rPr>
              <a:t>z</a:t>
            </a:r>
            <a:r>
              <a:rPr lang="en-US" kern="1200">
                <a:solidFill>
                  <a:srgbClr val="2E75B6"/>
                </a:solidFill>
                <a:latin typeface="+mj-lt"/>
                <a:ea typeface="+mj-ea"/>
                <a:cs typeface="+mj-cs"/>
              </a:rPr>
              <a:t>ero = mitigation + adaptation </a:t>
            </a:r>
            <a:endParaRPr lang="en-US" kern="1200" dirty="0">
              <a:solidFill>
                <a:srgbClr val="2E75B6"/>
              </a:solidFill>
              <a:latin typeface="+mj-lt"/>
              <a:ea typeface="+mj-ea"/>
              <a:cs typeface="+mj-cs"/>
            </a:endParaRPr>
          </a:p>
        </p:txBody>
      </p:sp>
      <p:sp>
        <p:nvSpPr>
          <p:cNvPr id="3" name="TextBox 2">
            <a:extLst>
              <a:ext uri="{FF2B5EF4-FFF2-40B4-BE49-F238E27FC236}">
                <a16:creationId xmlns:a16="http://schemas.microsoft.com/office/drawing/2014/main" id="{7C18593B-5F20-420F-A605-FD95C78C2B14}"/>
              </a:ext>
            </a:extLst>
          </p:cNvPr>
          <p:cNvSpPr txBox="1"/>
          <p:nvPr/>
        </p:nvSpPr>
        <p:spPr bwMode="auto">
          <a:xfrm>
            <a:off x="711200" y="2194102"/>
            <a:ext cx="3578167" cy="3908586"/>
          </a:xfrm>
          <a:prstGeom prst="rect">
            <a:avLst/>
          </a:prstGeom>
        </p:spPr>
        <p:txBody>
          <a:bodyPr vert="horz" lIns="91440" tIns="45720" rIns="91440" bIns="45720" numCol="1" rtlCol="0" anchorCtr="0" compatLnSpc="1">
            <a:prstTxWarp prst="textNoShape">
              <a:avLst/>
            </a:prstTxWarp>
            <a:normAutofit/>
          </a:bodyPr>
          <a:lstStyle/>
          <a:p>
            <a:pPr marL="342900" indent="-228600">
              <a:lnSpc>
                <a:spcPct val="90000"/>
              </a:lnSpc>
              <a:spcBef>
                <a:spcPct val="20000"/>
              </a:spcBef>
              <a:buFont typeface="Arial" panose="020B0604020202020204" pitchFamily="34" charset="0"/>
              <a:buChar char="•"/>
            </a:pPr>
            <a:r>
              <a:rPr lang="en-US" sz="2000" dirty="0"/>
              <a:t>Climate mitigation, resource efficiency and adaptation sometimes seen as separate issues </a:t>
            </a:r>
          </a:p>
          <a:p>
            <a:pPr marL="342900" indent="-228600">
              <a:lnSpc>
                <a:spcPct val="90000"/>
              </a:lnSpc>
              <a:spcBef>
                <a:spcPct val="20000"/>
              </a:spcBef>
              <a:buFont typeface="Arial" panose="020B0604020202020204" pitchFamily="34" charset="0"/>
              <a:buChar char="•"/>
            </a:pPr>
            <a:endParaRPr lang="en-US" sz="2000" dirty="0"/>
          </a:p>
          <a:p>
            <a:pPr marL="342900" indent="-228600">
              <a:lnSpc>
                <a:spcPct val="90000"/>
              </a:lnSpc>
              <a:spcBef>
                <a:spcPct val="20000"/>
              </a:spcBef>
              <a:buFont typeface="Arial" panose="020B0604020202020204" pitchFamily="34" charset="0"/>
              <a:buChar char="•"/>
            </a:pPr>
            <a:r>
              <a:rPr lang="en-US" sz="2000" dirty="0"/>
              <a:t>Encourage ‘integration’ or ‘systems thinking’</a:t>
            </a:r>
          </a:p>
          <a:p>
            <a:pPr marL="342900" indent="-228600">
              <a:lnSpc>
                <a:spcPct val="90000"/>
              </a:lnSpc>
              <a:spcBef>
                <a:spcPct val="20000"/>
              </a:spcBef>
              <a:buFont typeface="Arial" panose="020B0604020202020204" pitchFamily="34" charset="0"/>
              <a:buChar char="•"/>
            </a:pPr>
            <a:endParaRPr lang="en-US" sz="2000" dirty="0"/>
          </a:p>
          <a:p>
            <a:pPr marL="342900" indent="-228600">
              <a:lnSpc>
                <a:spcPct val="90000"/>
              </a:lnSpc>
              <a:spcBef>
                <a:spcPct val="20000"/>
              </a:spcBef>
              <a:buFont typeface="Arial" panose="020B0604020202020204" pitchFamily="34" charset="0"/>
              <a:buChar char="•"/>
            </a:pPr>
            <a:r>
              <a:rPr lang="en-US" sz="2000" dirty="0"/>
              <a:t>Consider climate impacts in short, medium and long term on compliance, including during transition to net zero</a:t>
            </a:r>
          </a:p>
        </p:txBody>
      </p:sp>
      <p:pic>
        <p:nvPicPr>
          <p:cNvPr id="4" name="Picture 3">
            <a:extLst>
              <a:ext uri="{FF2B5EF4-FFF2-40B4-BE49-F238E27FC236}">
                <a16:creationId xmlns:a16="http://schemas.microsoft.com/office/drawing/2014/main" id="{01D42250-4DE7-43DF-83F7-5EB291B2D1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33046" y="1664714"/>
            <a:ext cx="6775533" cy="4437974"/>
          </a:xfrm>
          <a:prstGeom prst="rect">
            <a:avLst/>
          </a:prstGeom>
          <a:noFill/>
        </p:spPr>
      </p:pic>
    </p:spTree>
    <p:extLst>
      <p:ext uri="{BB962C8B-B14F-4D97-AF65-F5344CB8AC3E}">
        <p14:creationId xmlns:p14="http://schemas.microsoft.com/office/powerpoint/2010/main" val="3960717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767328-0DE6-4172-B14D-FCEF716B252F}"/>
              </a:ext>
            </a:extLst>
          </p:cNvPr>
          <p:cNvSpPr>
            <a:spLocks noGrp="1"/>
          </p:cNvSpPr>
          <p:nvPr>
            <p:ph type="title"/>
          </p:nvPr>
        </p:nvSpPr>
        <p:spPr>
          <a:xfrm>
            <a:off x="943277" y="712269"/>
            <a:ext cx="3370998" cy="5502264"/>
          </a:xfrm>
        </p:spPr>
        <p:txBody>
          <a:bodyPr>
            <a:normAutofit/>
          </a:bodyPr>
          <a:lstStyle/>
          <a:p>
            <a:r>
              <a:rPr lang="en-GB" dirty="0">
                <a:solidFill>
                  <a:srgbClr val="FFFFFF"/>
                </a:solidFill>
              </a:rPr>
              <a:t>How can risks be managed safely?</a:t>
            </a:r>
          </a:p>
        </p:txBody>
      </p:sp>
      <p:cxnSp>
        <p:nvCxnSpPr>
          <p:cNvPr id="24" name="Straight Connector 23">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2">
            <a:extLst>
              <a:ext uri="{FF2B5EF4-FFF2-40B4-BE49-F238E27FC236}">
                <a16:creationId xmlns:a16="http://schemas.microsoft.com/office/drawing/2014/main" id="{64166B82-FD87-93CB-C667-2C013BF0305D}"/>
              </a:ext>
            </a:extLst>
          </p:cNvPr>
          <p:cNvGraphicFramePr>
            <a:graphicFrameLocks noGrp="1"/>
          </p:cNvGraphicFramePr>
          <p:nvPr>
            <p:ph idx="1"/>
            <p:extLst>
              <p:ext uri="{D42A27DB-BD31-4B8C-83A1-F6EECF244321}">
                <p14:modId xmlns:p14="http://schemas.microsoft.com/office/powerpoint/2010/main" val="3992291009"/>
              </p:ext>
            </p:extLst>
          </p:nvPr>
        </p:nvGraphicFramePr>
        <p:xfrm>
          <a:off x="5221224" y="624424"/>
          <a:ext cx="6522493" cy="55901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62213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767328-0DE6-4172-B14D-FCEF716B252F}"/>
              </a:ext>
            </a:extLst>
          </p:cNvPr>
          <p:cNvSpPr>
            <a:spLocks noGrp="1"/>
          </p:cNvSpPr>
          <p:nvPr>
            <p:ph type="title"/>
          </p:nvPr>
        </p:nvSpPr>
        <p:spPr>
          <a:xfrm>
            <a:off x="943277" y="712269"/>
            <a:ext cx="3370998" cy="5502264"/>
          </a:xfrm>
        </p:spPr>
        <p:txBody>
          <a:bodyPr>
            <a:normAutofit/>
          </a:bodyPr>
          <a:lstStyle/>
          <a:p>
            <a:r>
              <a:rPr lang="en-GB" dirty="0">
                <a:solidFill>
                  <a:srgbClr val="FFFFFF"/>
                </a:solidFill>
              </a:rPr>
              <a:t>How can uncertainty be managed?</a:t>
            </a:r>
          </a:p>
        </p:txBody>
      </p:sp>
      <p:cxnSp>
        <p:nvCxnSpPr>
          <p:cNvPr id="24" name="Straight Connector 23">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8231C0B1-B4C6-4047-8363-6C9103F8A536}"/>
              </a:ext>
            </a:extLst>
          </p:cNvPr>
          <p:cNvGraphicFramePr>
            <a:graphicFrameLocks noGrp="1"/>
          </p:cNvGraphicFramePr>
          <p:nvPr>
            <p:ph idx="1"/>
            <p:extLst>
              <p:ext uri="{D42A27DB-BD31-4B8C-83A1-F6EECF244321}">
                <p14:modId xmlns:p14="http://schemas.microsoft.com/office/powerpoint/2010/main" val="695050676"/>
              </p:ext>
            </p:extLst>
          </p:nvPr>
        </p:nvGraphicFramePr>
        <p:xfrm>
          <a:off x="4994068" y="328509"/>
          <a:ext cx="6757417" cy="61541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060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72DA128-5FF1-4F2C-8ABE-A2A8C76AFC72}"/>
              </a:ext>
            </a:extLst>
          </p:cNvPr>
          <p:cNvSpPr>
            <a:spLocks noGrp="1"/>
          </p:cNvSpPr>
          <p:nvPr>
            <p:ph type="title"/>
          </p:nvPr>
        </p:nvSpPr>
        <p:spPr>
          <a:xfrm>
            <a:off x="828675" y="144333"/>
            <a:ext cx="10534650" cy="806450"/>
          </a:xfrm>
        </p:spPr>
        <p:txBody>
          <a:bodyPr>
            <a:normAutofit/>
          </a:bodyPr>
          <a:lstStyle/>
          <a:p>
            <a:r>
              <a:rPr lang="en-GB" dirty="0">
                <a:solidFill>
                  <a:srgbClr val="2E75B6"/>
                </a:solidFill>
                <a:ea typeface="Calibri" panose="020F0502020204030204" pitchFamily="34" charset="0"/>
                <a:cs typeface="Times New Roman" panose="02020603050405020304" pitchFamily="18" charset="0"/>
              </a:rPr>
              <a:t>How can uncertainty be managed? </a:t>
            </a:r>
            <a:endParaRPr lang="en-GB" dirty="0">
              <a:solidFill>
                <a:srgbClr val="2E75B6"/>
              </a:solidFill>
            </a:endParaRPr>
          </a:p>
        </p:txBody>
      </p:sp>
      <p:pic>
        <p:nvPicPr>
          <p:cNvPr id="2" name="Picture 1">
            <a:extLst>
              <a:ext uri="{FF2B5EF4-FFF2-40B4-BE49-F238E27FC236}">
                <a16:creationId xmlns:a16="http://schemas.microsoft.com/office/drawing/2014/main" id="{49DF7F09-3545-4172-AB45-13305BD4A6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5330" y="932575"/>
            <a:ext cx="9835583" cy="5883327"/>
          </a:xfrm>
          <a:prstGeom prst="rect">
            <a:avLst/>
          </a:prstGeom>
        </p:spPr>
      </p:pic>
    </p:spTree>
    <p:extLst>
      <p:ext uri="{BB962C8B-B14F-4D97-AF65-F5344CB8AC3E}">
        <p14:creationId xmlns:p14="http://schemas.microsoft.com/office/powerpoint/2010/main" val="2419833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152F2E-6B5D-431D-B484-D481B57792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547649">
            <a:off x="8804369" y="1724740"/>
            <a:ext cx="2489812" cy="3475822"/>
          </a:xfrm>
          <a:prstGeom prst="rect">
            <a:avLst/>
          </a:prstGeom>
          <a:effectLst>
            <a:outerShdw blurRad="292100" dist="139700" dir="2700000" algn="ctr" rotWithShape="0">
              <a:srgbClr val="000000">
                <a:alpha val="65000"/>
              </a:srgbClr>
            </a:outerShdw>
          </a:effectLst>
        </p:spPr>
      </p:pic>
      <p:sp>
        <p:nvSpPr>
          <p:cNvPr id="2" name="Title 1">
            <a:extLst>
              <a:ext uri="{FF2B5EF4-FFF2-40B4-BE49-F238E27FC236}">
                <a16:creationId xmlns:a16="http://schemas.microsoft.com/office/drawing/2014/main" id="{F04FB9D1-8202-4333-B72D-BDA567814BDA}"/>
              </a:ext>
            </a:extLst>
          </p:cNvPr>
          <p:cNvSpPr>
            <a:spLocks noGrp="1"/>
          </p:cNvSpPr>
          <p:nvPr>
            <p:ph type="title"/>
          </p:nvPr>
        </p:nvSpPr>
        <p:spPr>
          <a:xfrm>
            <a:off x="828675" y="334990"/>
            <a:ext cx="10534650" cy="806450"/>
          </a:xfrm>
        </p:spPr>
        <p:txBody>
          <a:bodyPr>
            <a:normAutofit/>
          </a:bodyPr>
          <a:lstStyle/>
          <a:p>
            <a:r>
              <a:rPr lang="en-GB" dirty="0">
                <a:solidFill>
                  <a:srgbClr val="2E75B6"/>
                </a:solidFill>
                <a:ea typeface="Calibri" panose="020F0502020204030204" pitchFamily="34" charset="0"/>
                <a:cs typeface="Times New Roman" panose="02020603050405020304" pitchFamily="18" charset="0"/>
              </a:rPr>
              <a:t>How can uncertainty be managed? </a:t>
            </a:r>
            <a:endParaRPr lang="en-GB" dirty="0">
              <a:solidFill>
                <a:srgbClr val="2E75B6"/>
              </a:solidFill>
            </a:endParaRPr>
          </a:p>
        </p:txBody>
      </p:sp>
      <p:sp>
        <p:nvSpPr>
          <p:cNvPr id="3" name="Content Placeholder 2">
            <a:extLst>
              <a:ext uri="{FF2B5EF4-FFF2-40B4-BE49-F238E27FC236}">
                <a16:creationId xmlns:a16="http://schemas.microsoft.com/office/drawing/2014/main" id="{B61AB570-071C-4422-93CB-746A4CC14041}"/>
              </a:ext>
            </a:extLst>
          </p:cNvPr>
          <p:cNvSpPr>
            <a:spLocks noGrp="1"/>
          </p:cNvSpPr>
          <p:nvPr>
            <p:ph idx="1"/>
          </p:nvPr>
        </p:nvSpPr>
        <p:spPr>
          <a:xfrm>
            <a:off x="558800" y="2367570"/>
            <a:ext cx="5191759" cy="4155440"/>
          </a:xfrm>
        </p:spPr>
        <p:txBody>
          <a:bodyPr>
            <a:normAutofit/>
          </a:bodyPr>
          <a:lstStyle/>
          <a:p>
            <a:r>
              <a:rPr lang="en-GB" sz="2000" dirty="0">
                <a:latin typeface="Calibri" panose="020F0502020204030204" pitchFamily="34" charset="0"/>
                <a:ea typeface="Calibri" panose="020F0502020204030204" pitchFamily="34" charset="0"/>
                <a:cs typeface="Times New Roman" panose="02020603050405020304" pitchFamily="18" charset="0"/>
              </a:rPr>
              <a:t>Implement best practice, including:</a:t>
            </a:r>
          </a:p>
          <a:p>
            <a:pPr lvl="1"/>
            <a:r>
              <a:rPr lang="en-GB" sz="2000" dirty="0">
                <a:effectLst/>
                <a:latin typeface="Calibri" panose="020F0502020204030204" pitchFamily="34" charset="0"/>
                <a:ea typeface="Calibri" panose="020F0502020204030204" pitchFamily="34" charset="0"/>
                <a:cs typeface="Times New Roman" panose="02020603050405020304" pitchFamily="18" charset="0"/>
                <a:hlinkClick r:id="rId3"/>
              </a:rPr>
              <a:t>ISO 14090</a:t>
            </a:r>
            <a:r>
              <a:rPr lang="en-GB" sz="2000" dirty="0">
                <a:effectLst/>
                <a:latin typeface="Calibri" panose="020F0502020204030204" pitchFamily="34" charset="0"/>
                <a:ea typeface="Calibri" panose="020F0502020204030204" pitchFamily="34" charset="0"/>
                <a:cs typeface="Times New Roman" panose="02020603050405020304" pitchFamily="18" charset="0"/>
              </a:rPr>
              <a:t> </a:t>
            </a:r>
            <a:r>
              <a:rPr lang="en-GB" sz="2000" dirty="0">
                <a:latin typeface="Calibri" panose="020F0502020204030204" pitchFamily="34" charset="0"/>
                <a:ea typeface="Calibri" panose="020F0502020204030204" pitchFamily="34" charset="0"/>
                <a:cs typeface="Times New Roman" panose="02020603050405020304" pitchFamily="18" charset="0"/>
              </a:rPr>
              <a:t>(adaptation to climate change)</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GB" sz="2000" dirty="0">
                <a:effectLst/>
                <a:latin typeface="Calibri" panose="020F0502020204030204" pitchFamily="34" charset="0"/>
                <a:ea typeface="Calibri" panose="020F0502020204030204" pitchFamily="34" charset="0"/>
                <a:cs typeface="Times New Roman" panose="02020603050405020304" pitchFamily="18" charset="0"/>
                <a:hlinkClick r:id="rId4"/>
              </a:rPr>
              <a:t>ISO 14091</a:t>
            </a:r>
            <a:r>
              <a:rPr lang="en-GB" sz="2000" dirty="0">
                <a:effectLst/>
                <a:latin typeface="Calibri" panose="020F0502020204030204" pitchFamily="34" charset="0"/>
                <a:ea typeface="Calibri" panose="020F0502020204030204" pitchFamily="34" charset="0"/>
                <a:cs typeface="Times New Roman" panose="02020603050405020304" pitchFamily="18" charset="0"/>
              </a:rPr>
              <a:t> (assessing climate risks)</a:t>
            </a:r>
          </a:p>
          <a:p>
            <a:pPr lvl="1"/>
            <a:r>
              <a:rPr lang="en-GB" sz="2000" dirty="0">
                <a:latin typeface="Calibri" panose="020F0502020204030204" pitchFamily="34" charset="0"/>
                <a:ea typeface="Calibri" panose="020F0502020204030204" pitchFamily="34" charset="0"/>
                <a:cs typeface="Times New Roman" panose="02020603050405020304" pitchFamily="18" charset="0"/>
                <a:hlinkClick r:id="rId5"/>
              </a:rPr>
              <a:t>BS 8631</a:t>
            </a:r>
            <a:r>
              <a:rPr lang="en-GB" sz="2000" dirty="0">
                <a:latin typeface="Calibri" panose="020F0502020204030204" pitchFamily="34" charset="0"/>
                <a:ea typeface="Calibri" panose="020F0502020204030204" pitchFamily="34" charset="0"/>
                <a:cs typeface="Times New Roman" panose="02020603050405020304" pitchFamily="18" charset="0"/>
              </a:rPr>
              <a:t> (adaptation pathways)</a:t>
            </a:r>
          </a:p>
          <a:p>
            <a:pPr lvl="1"/>
            <a:endParaRPr lang="en-GB" sz="2000" dirty="0">
              <a:latin typeface="Calibri" panose="020F0502020204030204" pitchFamily="34" charset="0"/>
              <a:ea typeface="Calibri" panose="020F0502020204030204" pitchFamily="34" charset="0"/>
              <a:cs typeface="Times New Roman" panose="02020603050405020304" pitchFamily="18" charset="0"/>
            </a:endParaRPr>
          </a:p>
          <a:p>
            <a:r>
              <a:rPr lang="en-GB" sz="2000" dirty="0">
                <a:effectLst/>
                <a:latin typeface="Calibri" panose="020F0502020204030204" pitchFamily="34" charset="0"/>
                <a:ea typeface="Calibri" panose="020F0502020204030204" pitchFamily="34" charset="0"/>
                <a:cs typeface="Times New Roman" panose="02020603050405020304" pitchFamily="18" charset="0"/>
              </a:rPr>
              <a:t>Gather current data and understanding of  future weather projections (e.g. Met Office </a:t>
            </a:r>
            <a:r>
              <a:rPr lang="en-GB" sz="2000" dirty="0">
                <a:effectLst/>
                <a:latin typeface="Calibri" panose="020F0502020204030204" pitchFamily="34" charset="0"/>
                <a:ea typeface="Calibri" panose="020F0502020204030204" pitchFamily="34" charset="0"/>
                <a:cs typeface="Times New Roman" panose="02020603050405020304" pitchFamily="18" charset="0"/>
                <a:hlinkClick r:id="rId6"/>
              </a:rPr>
              <a:t>UKCP18</a:t>
            </a:r>
            <a:r>
              <a:rPr lang="en-GB" sz="2000" dirty="0">
                <a:effectLst/>
                <a:latin typeface="Calibri" panose="020F0502020204030204" pitchFamily="34" charset="0"/>
                <a:ea typeface="Calibri" panose="020F0502020204030204" pitchFamily="34" charset="0"/>
                <a:cs typeface="Times New Roman" panose="02020603050405020304" pitchFamily="18" charset="0"/>
              </a:rPr>
              <a:t>) and other climate change impacts to inform risk management</a:t>
            </a:r>
          </a:p>
          <a:p>
            <a:pPr lvl="1"/>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dirty="0"/>
          </a:p>
        </p:txBody>
      </p:sp>
      <p:pic>
        <p:nvPicPr>
          <p:cNvPr id="6" name="Picture 5">
            <a:extLst>
              <a:ext uri="{FF2B5EF4-FFF2-40B4-BE49-F238E27FC236}">
                <a16:creationId xmlns:a16="http://schemas.microsoft.com/office/drawing/2014/main" id="{884E538C-51EC-4BCF-9A48-D71895D5C92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0558037">
            <a:off x="6720020" y="1499541"/>
            <a:ext cx="2606595" cy="3711467"/>
          </a:xfrm>
          <a:prstGeom prst="rect">
            <a:avLst/>
          </a:prstGeom>
          <a:effectLst>
            <a:outerShdw blurRad="292100" dist="139700" dir="2700000" algn="ctr" rotWithShape="0">
              <a:srgbClr val="000000">
                <a:alpha val="65000"/>
              </a:srgbClr>
            </a:outerShdw>
          </a:effectLst>
        </p:spPr>
      </p:pic>
      <p:graphicFrame>
        <p:nvGraphicFramePr>
          <p:cNvPr id="4" name="Diagram 3">
            <a:extLst>
              <a:ext uri="{FF2B5EF4-FFF2-40B4-BE49-F238E27FC236}">
                <a16:creationId xmlns:a16="http://schemas.microsoft.com/office/drawing/2014/main" id="{ABE7DA9C-A6E1-0212-9CA8-C1F3B4D234D3}"/>
              </a:ext>
            </a:extLst>
          </p:cNvPr>
          <p:cNvGraphicFramePr/>
          <p:nvPr>
            <p:extLst>
              <p:ext uri="{D42A27DB-BD31-4B8C-83A1-F6EECF244321}">
                <p14:modId xmlns:p14="http://schemas.microsoft.com/office/powerpoint/2010/main" val="2985678837"/>
              </p:ext>
            </p:extLst>
          </p:nvPr>
        </p:nvGraphicFramePr>
        <p:xfrm>
          <a:off x="8666105" y="4152899"/>
          <a:ext cx="2440045" cy="22383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321035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8AC31FA4-EC6A-4658-A80D-CE5732DAB7A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TextBox 2">
            <a:extLst>
              <a:ext uri="{FF2B5EF4-FFF2-40B4-BE49-F238E27FC236}">
                <a16:creationId xmlns:a16="http://schemas.microsoft.com/office/drawing/2014/main" id="{9E9FBE38-C142-483C-BD5B-6ECFAD4AD4D9}"/>
              </a:ext>
            </a:extLst>
          </p:cNvPr>
          <p:cNvSpPr txBox="1"/>
          <p:nvPr/>
        </p:nvSpPr>
        <p:spPr>
          <a:xfrm>
            <a:off x="6223518" y="2015412"/>
            <a:ext cx="5533053" cy="4604011"/>
          </a:xfrm>
          <a:prstGeom prst="rect">
            <a:avLst/>
          </a:prstGeom>
        </p:spPr>
        <p:txBody>
          <a:bodyPr vert="horz" lIns="91440" tIns="45720" rIns="91440" bIns="45720" rtlCol="0">
            <a:normAutofit fontScale="62500" lnSpcReduction="20000"/>
          </a:bodyPr>
          <a:lstStyle/>
          <a:p>
            <a:pPr marL="457200" indent="-457200">
              <a:lnSpc>
                <a:spcPct val="90000"/>
              </a:lnSpc>
              <a:spcAft>
                <a:spcPts val="600"/>
              </a:spcAft>
              <a:buFont typeface="Arial" panose="020B0604020202020204" pitchFamily="34" charset="0"/>
              <a:buChar char="•"/>
            </a:pPr>
            <a:r>
              <a:rPr lang="en-GB" sz="2800" dirty="0"/>
              <a:t>Does your organisation have the leadership, systems, resources and competencies required to manage climate relevant risks and opportunities?</a:t>
            </a:r>
          </a:p>
          <a:p>
            <a:pPr marL="1371600" lvl="2" indent="-457200">
              <a:lnSpc>
                <a:spcPct val="90000"/>
              </a:lnSpc>
              <a:spcAft>
                <a:spcPts val="600"/>
              </a:spcAft>
              <a:buFont typeface="Wingdings" panose="05000000000000000000" pitchFamily="2" charset="2"/>
              <a:buChar char="Ø"/>
            </a:pPr>
            <a:r>
              <a:rPr lang="en-GB" sz="2800" dirty="0"/>
              <a:t>See ISO 14090, Clause 5</a:t>
            </a:r>
          </a:p>
          <a:p>
            <a:pPr lvl="2">
              <a:lnSpc>
                <a:spcPct val="90000"/>
              </a:lnSpc>
              <a:spcAft>
                <a:spcPts val="600"/>
              </a:spcAft>
            </a:pPr>
            <a:r>
              <a:rPr lang="en-GB" sz="2800" dirty="0"/>
              <a:t> </a:t>
            </a:r>
            <a:endParaRPr lang="en-US" sz="2800" dirty="0"/>
          </a:p>
          <a:p>
            <a:pPr marL="457200" indent="-457200">
              <a:lnSpc>
                <a:spcPct val="90000"/>
              </a:lnSpc>
              <a:spcAft>
                <a:spcPts val="600"/>
              </a:spcAft>
              <a:buFont typeface="Arial" panose="020B0604020202020204" pitchFamily="34" charset="0"/>
              <a:buChar char="•"/>
            </a:pPr>
            <a:r>
              <a:rPr lang="en-US" sz="2800" dirty="0"/>
              <a:t>Have you assessed the safety and environmental risks to your business, exploring how it might be vulnerable to the range of climate impacts predicted by Met Office to occur under a 4°C global warming scenario? This is sometimes called ‘stress testing’ the organisation to possible climate impacts</a:t>
            </a:r>
          </a:p>
          <a:p>
            <a:pPr marL="1371600" lvl="2" indent="-457200">
              <a:lnSpc>
                <a:spcPct val="90000"/>
              </a:lnSpc>
              <a:spcAft>
                <a:spcPts val="600"/>
              </a:spcAft>
              <a:buFont typeface="Wingdings" panose="05000000000000000000" pitchFamily="2" charset="2"/>
              <a:buChar char="Ø"/>
            </a:pPr>
            <a:r>
              <a:rPr lang="en-US" sz="2800" dirty="0"/>
              <a:t>See ISO 14090, Clause 6 and ISO 14091</a:t>
            </a:r>
          </a:p>
          <a:p>
            <a:pPr marL="457200" indent="-457200">
              <a:lnSpc>
                <a:spcPct val="90000"/>
              </a:lnSpc>
              <a:spcAft>
                <a:spcPts val="600"/>
              </a:spcAft>
              <a:buFont typeface="Arial" panose="020B0604020202020204" pitchFamily="34" charset="0"/>
              <a:buChar char="•"/>
            </a:pPr>
            <a:endParaRPr lang="en-US" sz="2800" dirty="0"/>
          </a:p>
          <a:p>
            <a:pPr marL="457200" indent="-457200">
              <a:lnSpc>
                <a:spcPct val="90000"/>
              </a:lnSpc>
              <a:spcAft>
                <a:spcPts val="600"/>
              </a:spcAft>
              <a:buFont typeface="Arial" panose="020B0604020202020204" pitchFamily="34" charset="0"/>
              <a:buChar char="•"/>
            </a:pPr>
            <a:r>
              <a:rPr lang="en-US" sz="2800" dirty="0"/>
              <a:t>Have you exercised your emergency plans to see how they would cope with various extreme weather accident scenarios?</a:t>
            </a:r>
          </a:p>
          <a:p>
            <a:pPr marL="1371600" lvl="2" indent="-457200">
              <a:lnSpc>
                <a:spcPct val="90000"/>
              </a:lnSpc>
              <a:spcAft>
                <a:spcPts val="600"/>
              </a:spcAft>
              <a:buFont typeface="Wingdings" panose="05000000000000000000" pitchFamily="2" charset="2"/>
              <a:buChar char="Ø"/>
            </a:pPr>
            <a:r>
              <a:rPr lang="en-US" sz="2800" dirty="0"/>
              <a:t>This could be a joint multi-agency test to explore off-site vulnerabilities</a:t>
            </a:r>
          </a:p>
        </p:txBody>
      </p:sp>
      <p:sp>
        <p:nvSpPr>
          <p:cNvPr id="5" name="Title 1">
            <a:extLst>
              <a:ext uri="{FF2B5EF4-FFF2-40B4-BE49-F238E27FC236}">
                <a16:creationId xmlns:a16="http://schemas.microsoft.com/office/drawing/2014/main" id="{FEDACA64-09BF-461F-8620-A8055D280DD9}"/>
              </a:ext>
            </a:extLst>
          </p:cNvPr>
          <p:cNvSpPr txBox="1">
            <a:spLocks/>
          </p:cNvSpPr>
          <p:nvPr/>
        </p:nvSpPr>
        <p:spPr>
          <a:xfrm>
            <a:off x="5915608" y="453181"/>
            <a:ext cx="5533053" cy="9650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2E75B6"/>
                </a:solidFill>
                <a:ea typeface="Calibri" panose="020F0502020204030204" pitchFamily="34" charset="0"/>
                <a:cs typeface="Times New Roman" panose="02020603050405020304" pitchFamily="18" charset="0"/>
              </a:rPr>
              <a:t>Getting started….</a:t>
            </a:r>
          </a:p>
          <a:p>
            <a:r>
              <a:rPr lang="en-GB" dirty="0">
                <a:solidFill>
                  <a:srgbClr val="2E75B6"/>
                </a:solidFill>
                <a:cs typeface="Times New Roman" panose="02020603050405020304" pitchFamily="18" charset="0"/>
              </a:rPr>
              <a:t> 		…..ask yourself:</a:t>
            </a:r>
            <a:endParaRPr lang="en-GB" dirty="0">
              <a:solidFill>
                <a:srgbClr val="2E75B6"/>
              </a:solidFill>
            </a:endParaRPr>
          </a:p>
        </p:txBody>
      </p:sp>
      <p:sp>
        <p:nvSpPr>
          <p:cNvPr id="4" name="Rectangle: Rounded Corners 3">
            <a:extLst>
              <a:ext uri="{FF2B5EF4-FFF2-40B4-BE49-F238E27FC236}">
                <a16:creationId xmlns:a16="http://schemas.microsoft.com/office/drawing/2014/main" id="{03D6BC2D-CE41-4785-A771-141F4F1DA2E6}"/>
              </a:ext>
            </a:extLst>
          </p:cNvPr>
          <p:cNvSpPr/>
          <p:nvPr/>
        </p:nvSpPr>
        <p:spPr>
          <a:xfrm>
            <a:off x="9803958" y="1948070"/>
            <a:ext cx="1089330" cy="318052"/>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2320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5BD824-258F-4CD9-8E29-343E31D8134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tretch>
            <a:fillRect/>
          </a:stretch>
        </p:blipFill>
        <p:spPr>
          <a:xfrm>
            <a:off x="0" y="-208545"/>
            <a:ext cx="12712488" cy="8539453"/>
          </a:xfrm>
          <a:prstGeom prst="rect">
            <a:avLst/>
          </a:prstGeom>
        </p:spPr>
      </p:pic>
      <p:sp>
        <p:nvSpPr>
          <p:cNvPr id="2" name="Title 1"/>
          <p:cNvSpPr>
            <a:spLocks noGrp="1"/>
          </p:cNvSpPr>
          <p:nvPr>
            <p:ph type="ctrTitle" idx="4294967295"/>
          </p:nvPr>
        </p:nvSpPr>
        <p:spPr>
          <a:xfrm>
            <a:off x="123610" y="2286263"/>
            <a:ext cx="8458916" cy="1070729"/>
          </a:xfrm>
        </p:spPr>
        <p:txBody>
          <a:bodyPr>
            <a:noAutofit/>
          </a:bodyPr>
          <a:lstStyle/>
          <a:p>
            <a:pPr algn="ctr"/>
            <a:r>
              <a:rPr lang="en-GB" b="1" dirty="0">
                <a:solidFill>
                  <a:schemeClr val="bg1"/>
                </a:solidFill>
                <a:latin typeface="+mn-lt"/>
              </a:rPr>
              <a:t>“</a:t>
            </a:r>
            <a:r>
              <a:rPr lang="en-GB" b="1" i="1" dirty="0">
                <a:solidFill>
                  <a:schemeClr val="bg1"/>
                </a:solidFill>
                <a:latin typeface="+mn-lt"/>
              </a:rPr>
              <a:t>Our thinking needs to change faster than the climate</a:t>
            </a:r>
            <a:r>
              <a:rPr lang="en-GB" b="1" dirty="0">
                <a:solidFill>
                  <a:schemeClr val="bg1"/>
                </a:solidFill>
                <a:latin typeface="+mn-lt"/>
              </a:rPr>
              <a:t>”</a:t>
            </a:r>
            <a:br>
              <a:rPr lang="en-GB" b="1" dirty="0">
                <a:solidFill>
                  <a:schemeClr val="bg1"/>
                </a:solidFill>
                <a:latin typeface="+mn-lt"/>
              </a:rPr>
            </a:br>
            <a:br>
              <a:rPr lang="en-GB" sz="3200" dirty="0">
                <a:solidFill>
                  <a:schemeClr val="bg1"/>
                </a:solidFill>
                <a:latin typeface="+mn-lt"/>
              </a:rPr>
            </a:br>
            <a:endParaRPr lang="en-GB" sz="3200" dirty="0">
              <a:solidFill>
                <a:schemeClr val="bg1"/>
              </a:solidFill>
              <a:latin typeface="+mn-lt"/>
            </a:endParaRPr>
          </a:p>
        </p:txBody>
      </p:sp>
      <p:sp>
        <p:nvSpPr>
          <p:cNvPr id="3" name="Rectangle 2"/>
          <p:cNvSpPr/>
          <p:nvPr/>
        </p:nvSpPr>
        <p:spPr>
          <a:xfrm>
            <a:off x="1703512" y="3356992"/>
            <a:ext cx="8812333" cy="523220"/>
          </a:xfrm>
          <a:prstGeom prst="rect">
            <a:avLst/>
          </a:prstGeom>
        </p:spPr>
        <p:txBody>
          <a:bodyPr wrap="square">
            <a:spAutoFit/>
          </a:bodyPr>
          <a:lstStyle/>
          <a:p>
            <a:br>
              <a:rPr lang="en-GB" sz="1400" dirty="0">
                <a:solidFill>
                  <a:srgbClr val="F8F8F8"/>
                </a:solidFill>
              </a:rPr>
            </a:br>
            <a:endParaRPr lang="en-GB" sz="1400" dirty="0"/>
          </a:p>
        </p:txBody>
      </p:sp>
    </p:spTree>
    <p:extLst>
      <p:ext uri="{BB962C8B-B14F-4D97-AF65-F5344CB8AC3E}">
        <p14:creationId xmlns:p14="http://schemas.microsoft.com/office/powerpoint/2010/main" val="532925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9A36457-A5F4-4103-A443-02581C091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DC5FB7E8-B636-40FA-BE8D-48145C0F5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12192000" cy="2295238"/>
          </a:xfrm>
          <a:custGeom>
            <a:avLst/>
            <a:gdLst>
              <a:gd name="connsiteX0" fmla="*/ 12160143 w 12192000"/>
              <a:gd name="connsiteY0" fmla="*/ 831692 h 2079137"/>
              <a:gd name="connsiteX1" fmla="*/ 12159112 w 12192000"/>
              <a:gd name="connsiteY1" fmla="*/ 833361 h 2079137"/>
              <a:gd name="connsiteX2" fmla="*/ 12158912 w 12192000"/>
              <a:gd name="connsiteY2" fmla="*/ 832430 h 2079137"/>
              <a:gd name="connsiteX3" fmla="*/ 0 w 12192000"/>
              <a:gd name="connsiteY3" fmla="*/ 0 h 2079137"/>
              <a:gd name="connsiteX4" fmla="*/ 12192000 w 12192000"/>
              <a:gd name="connsiteY4" fmla="*/ 0 h 2079137"/>
              <a:gd name="connsiteX5" fmla="*/ 12192000 w 12192000"/>
              <a:gd name="connsiteY5" fmla="*/ 558063 h 2079137"/>
              <a:gd name="connsiteX6" fmla="*/ 12189259 w 12192000"/>
              <a:gd name="connsiteY6" fmla="*/ 810508 h 2079137"/>
              <a:gd name="connsiteX7" fmla="*/ 12170847 w 12192000"/>
              <a:gd name="connsiteY7" fmla="*/ 825280 h 2079137"/>
              <a:gd name="connsiteX8" fmla="*/ 12160143 w 12192000"/>
              <a:gd name="connsiteY8" fmla="*/ 831692 h 2079137"/>
              <a:gd name="connsiteX9" fmla="*/ 12163806 w 12192000"/>
              <a:gd name="connsiteY9" fmla="*/ 825759 h 2079137"/>
              <a:gd name="connsiteX10" fmla="*/ 12056557 w 12192000"/>
              <a:gd name="connsiteY10" fmla="*/ 810176 h 2079137"/>
              <a:gd name="connsiteX11" fmla="*/ 11900316 w 12192000"/>
              <a:gd name="connsiteY11" fmla="*/ 789618 h 2079137"/>
              <a:gd name="connsiteX12" fmla="*/ 11791206 w 12192000"/>
              <a:gd name="connsiteY12" fmla="*/ 824176 h 2079137"/>
              <a:gd name="connsiteX13" fmla="*/ 11659257 w 12192000"/>
              <a:gd name="connsiteY13" fmla="*/ 800841 h 2079137"/>
              <a:gd name="connsiteX14" fmla="*/ 11569789 w 12192000"/>
              <a:gd name="connsiteY14" fmla="*/ 797135 h 2079137"/>
              <a:gd name="connsiteX15" fmla="*/ 11367885 w 12192000"/>
              <a:gd name="connsiteY15" fmla="*/ 791985 h 2079137"/>
              <a:gd name="connsiteX16" fmla="*/ 11174663 w 12192000"/>
              <a:gd name="connsiteY16" fmla="*/ 788721 h 2079137"/>
              <a:gd name="connsiteX17" fmla="*/ 11068220 w 12192000"/>
              <a:gd name="connsiteY17" fmla="*/ 786994 h 2079137"/>
              <a:gd name="connsiteX18" fmla="*/ 10893266 w 12192000"/>
              <a:gd name="connsiteY18" fmla="*/ 794013 h 2079137"/>
              <a:gd name="connsiteX19" fmla="*/ 10844025 w 12192000"/>
              <a:gd name="connsiteY19" fmla="*/ 789857 h 2079137"/>
              <a:gd name="connsiteX20" fmla="*/ 10814353 w 12192000"/>
              <a:gd name="connsiteY20" fmla="*/ 789010 h 2079137"/>
              <a:gd name="connsiteX21" fmla="*/ 10748393 w 12192000"/>
              <a:gd name="connsiteY21" fmla="*/ 806738 h 2079137"/>
              <a:gd name="connsiteX22" fmla="*/ 10468256 w 12192000"/>
              <a:gd name="connsiteY22" fmla="*/ 778733 h 2079137"/>
              <a:gd name="connsiteX23" fmla="*/ 10256131 w 12192000"/>
              <a:gd name="connsiteY23" fmla="*/ 788332 h 2079137"/>
              <a:gd name="connsiteX24" fmla="*/ 10177442 w 12192000"/>
              <a:gd name="connsiteY24" fmla="*/ 777371 h 2079137"/>
              <a:gd name="connsiteX25" fmla="*/ 10006086 w 12192000"/>
              <a:gd name="connsiteY25" fmla="*/ 792651 h 2079137"/>
              <a:gd name="connsiteX26" fmla="*/ 9952382 w 12192000"/>
              <a:gd name="connsiteY26" fmla="*/ 815411 h 2079137"/>
              <a:gd name="connsiteX27" fmla="*/ 9926457 w 12192000"/>
              <a:gd name="connsiteY27" fmla="*/ 827295 h 2079137"/>
              <a:gd name="connsiteX28" fmla="*/ 9843405 w 12192000"/>
              <a:gd name="connsiteY28" fmla="*/ 867046 h 2079137"/>
              <a:gd name="connsiteX29" fmla="*/ 9830866 w 12192000"/>
              <a:gd name="connsiteY29" fmla="*/ 875047 h 2079137"/>
              <a:gd name="connsiteX30" fmla="*/ 9801807 w 12192000"/>
              <a:gd name="connsiteY30" fmla="*/ 872272 h 2079137"/>
              <a:gd name="connsiteX31" fmla="*/ 9785653 w 12192000"/>
              <a:gd name="connsiteY31" fmla="*/ 861743 h 2079137"/>
              <a:gd name="connsiteX32" fmla="*/ 9781177 w 12192000"/>
              <a:gd name="connsiteY32" fmla="*/ 864820 h 2079137"/>
              <a:gd name="connsiteX33" fmla="*/ 9768640 w 12192000"/>
              <a:gd name="connsiteY33" fmla="*/ 869379 h 2079137"/>
              <a:gd name="connsiteX34" fmla="*/ 9712211 w 12192000"/>
              <a:gd name="connsiteY34" fmla="*/ 900283 h 2079137"/>
              <a:gd name="connsiteX35" fmla="*/ 9689465 w 12192000"/>
              <a:gd name="connsiteY35" fmla="*/ 899268 h 2079137"/>
              <a:gd name="connsiteX36" fmla="*/ 9600339 w 12192000"/>
              <a:gd name="connsiteY36" fmla="*/ 922112 h 2079137"/>
              <a:gd name="connsiteX37" fmla="*/ 9582850 w 12192000"/>
              <a:gd name="connsiteY37" fmla="*/ 925510 h 2079137"/>
              <a:gd name="connsiteX38" fmla="*/ 9549638 w 12192000"/>
              <a:gd name="connsiteY38" fmla="*/ 940845 h 2079137"/>
              <a:gd name="connsiteX39" fmla="*/ 9539471 w 12192000"/>
              <a:gd name="connsiteY39" fmla="*/ 941799 h 2079137"/>
              <a:gd name="connsiteX40" fmla="*/ 9505592 w 12192000"/>
              <a:gd name="connsiteY40" fmla="*/ 955533 h 2079137"/>
              <a:gd name="connsiteX41" fmla="*/ 9432569 w 12192000"/>
              <a:gd name="connsiteY41" fmla="*/ 985377 h 2079137"/>
              <a:gd name="connsiteX42" fmla="*/ 9414216 w 12192000"/>
              <a:gd name="connsiteY42" fmla="*/ 992655 h 2079137"/>
              <a:gd name="connsiteX43" fmla="*/ 9397106 w 12192000"/>
              <a:gd name="connsiteY43" fmla="*/ 992980 h 2079137"/>
              <a:gd name="connsiteX44" fmla="*/ 9305108 w 12192000"/>
              <a:gd name="connsiteY44" fmla="*/ 1007767 h 2079137"/>
              <a:gd name="connsiteX45" fmla="*/ 9282434 w 12192000"/>
              <a:gd name="connsiteY45" fmla="*/ 1007523 h 2079137"/>
              <a:gd name="connsiteX46" fmla="*/ 9271941 w 12192000"/>
              <a:gd name="connsiteY46" fmla="*/ 1002839 h 2079137"/>
              <a:gd name="connsiteX47" fmla="*/ 9238227 w 12192000"/>
              <a:gd name="connsiteY47" fmla="*/ 1017668 h 2079137"/>
              <a:gd name="connsiteX48" fmla="*/ 9184265 w 12192000"/>
              <a:gd name="connsiteY48" fmla="*/ 1031275 h 2079137"/>
              <a:gd name="connsiteX49" fmla="*/ 9159000 w 12192000"/>
              <a:gd name="connsiteY49" fmla="*/ 1039569 h 2079137"/>
              <a:gd name="connsiteX50" fmla="*/ 9137031 w 12192000"/>
              <a:gd name="connsiteY50" fmla="*/ 1038699 h 2079137"/>
              <a:gd name="connsiteX51" fmla="*/ 9015702 w 12192000"/>
              <a:gd name="connsiteY51" fmla="*/ 1051400 h 2079137"/>
              <a:gd name="connsiteX52" fmla="*/ 8971403 w 12192000"/>
              <a:gd name="connsiteY52" fmla="*/ 1040542 h 2079137"/>
              <a:gd name="connsiteX53" fmla="*/ 8961826 w 12192000"/>
              <a:gd name="connsiteY53" fmla="*/ 1045364 h 2079137"/>
              <a:gd name="connsiteX54" fmla="*/ 8888623 w 12192000"/>
              <a:gd name="connsiteY54" fmla="*/ 1053908 h 2079137"/>
              <a:gd name="connsiteX55" fmla="*/ 8841066 w 12192000"/>
              <a:gd name="connsiteY55" fmla="*/ 1060421 h 2079137"/>
              <a:gd name="connsiteX56" fmla="*/ 8752342 w 12192000"/>
              <a:gd name="connsiteY56" fmla="*/ 1080646 h 2079137"/>
              <a:gd name="connsiteX57" fmla="*/ 8699139 w 12192000"/>
              <a:gd name="connsiteY57" fmla="*/ 1087885 h 2079137"/>
              <a:gd name="connsiteX58" fmla="*/ 8667273 w 12192000"/>
              <a:gd name="connsiteY58" fmla="*/ 1092062 h 2079137"/>
              <a:gd name="connsiteX59" fmla="*/ 8586064 w 12192000"/>
              <a:gd name="connsiteY59" fmla="*/ 1114603 h 2079137"/>
              <a:gd name="connsiteX60" fmla="*/ 8460312 w 12192000"/>
              <a:gd name="connsiteY60" fmla="*/ 1179878 h 2079137"/>
              <a:gd name="connsiteX61" fmla="*/ 8419023 w 12192000"/>
              <a:gd name="connsiteY61" fmla="*/ 1191748 h 2079137"/>
              <a:gd name="connsiteX62" fmla="*/ 8410939 w 12192000"/>
              <a:gd name="connsiteY62" fmla="*/ 1189696 h 2079137"/>
              <a:gd name="connsiteX63" fmla="*/ 8362040 w 12192000"/>
              <a:gd name="connsiteY63" fmla="*/ 1220820 h 2079137"/>
              <a:gd name="connsiteX64" fmla="*/ 8273677 w 12192000"/>
              <a:gd name="connsiteY64" fmla="*/ 1236495 h 2079137"/>
              <a:gd name="connsiteX65" fmla="*/ 8204283 w 12192000"/>
              <a:gd name="connsiteY65" fmla="*/ 1243537 h 2079137"/>
              <a:gd name="connsiteX66" fmla="*/ 8166550 w 12192000"/>
              <a:gd name="connsiteY66" fmla="*/ 1249551 h 2079137"/>
              <a:gd name="connsiteX67" fmla="*/ 8137785 w 12192000"/>
              <a:gd name="connsiteY67" fmla="*/ 1251636 h 2079137"/>
              <a:gd name="connsiteX68" fmla="*/ 8071596 w 12192000"/>
              <a:gd name="connsiteY68" fmla="*/ 1269274 h 2079137"/>
              <a:gd name="connsiteX69" fmla="*/ 7964816 w 12192000"/>
              <a:gd name="connsiteY69" fmla="*/ 1303668 h 2079137"/>
              <a:gd name="connsiteX70" fmla="*/ 7941495 w 12192000"/>
              <a:gd name="connsiteY70" fmla="*/ 1309821 h 2079137"/>
              <a:gd name="connsiteX71" fmla="*/ 7919123 w 12192000"/>
              <a:gd name="connsiteY71" fmla="*/ 1310466 h 2079137"/>
              <a:gd name="connsiteX72" fmla="*/ 7911902 w 12192000"/>
              <a:gd name="connsiteY72" fmla="*/ 1306569 h 2079137"/>
              <a:gd name="connsiteX73" fmla="*/ 7898703 w 12192000"/>
              <a:gd name="connsiteY73" fmla="*/ 1309208 h 2079137"/>
              <a:gd name="connsiteX74" fmla="*/ 7894703 w 12192000"/>
              <a:gd name="connsiteY74" fmla="*/ 1308939 h 2079137"/>
              <a:gd name="connsiteX75" fmla="*/ 7872267 w 12192000"/>
              <a:gd name="connsiteY75" fmla="*/ 1308370 h 2079137"/>
              <a:gd name="connsiteX76" fmla="*/ 7836454 w 12192000"/>
              <a:gd name="connsiteY76" fmla="*/ 1331265 h 2079137"/>
              <a:gd name="connsiteX77" fmla="*/ 7782451 w 12192000"/>
              <a:gd name="connsiteY77" fmla="*/ 1339601 h 2079137"/>
              <a:gd name="connsiteX78" fmla="*/ 7542969 w 12192000"/>
              <a:gd name="connsiteY78" fmla="*/ 1372495 h 2079137"/>
              <a:gd name="connsiteX79" fmla="*/ 7476832 w 12192000"/>
              <a:gd name="connsiteY79" fmla="*/ 1431655 h 2079137"/>
              <a:gd name="connsiteX80" fmla="*/ 7370237 w 12192000"/>
              <a:gd name="connsiteY80" fmla="*/ 1474339 h 2079137"/>
              <a:gd name="connsiteX81" fmla="*/ 7222223 w 12192000"/>
              <a:gd name="connsiteY81" fmla="*/ 1510199 h 2079137"/>
              <a:gd name="connsiteX82" fmla="*/ 7215703 w 12192000"/>
              <a:gd name="connsiteY82" fmla="*/ 1520424 h 2079137"/>
              <a:gd name="connsiteX83" fmla="*/ 7204548 w 12192000"/>
              <a:gd name="connsiteY83" fmla="*/ 1528145 h 2079137"/>
              <a:gd name="connsiteX84" fmla="*/ 7202038 w 12192000"/>
              <a:gd name="connsiteY84" fmla="*/ 1527954 h 2079137"/>
              <a:gd name="connsiteX85" fmla="*/ 7173860 w 12192000"/>
              <a:gd name="connsiteY85" fmla="*/ 1541605 h 2079137"/>
              <a:gd name="connsiteX86" fmla="*/ 7155079 w 12192000"/>
              <a:gd name="connsiteY86" fmla="*/ 1552495 h 2079137"/>
              <a:gd name="connsiteX87" fmla="*/ 7149757 w 12192000"/>
              <a:gd name="connsiteY87" fmla="*/ 1552732 h 2079137"/>
              <a:gd name="connsiteX88" fmla="*/ 7104804 w 12192000"/>
              <a:gd name="connsiteY88" fmla="*/ 1565792 h 2079137"/>
              <a:gd name="connsiteX89" fmla="*/ 7082824 w 12192000"/>
              <a:gd name="connsiteY89" fmla="*/ 1567947 h 2079137"/>
              <a:gd name="connsiteX90" fmla="*/ 7021520 w 12192000"/>
              <a:gd name="connsiteY90" fmla="*/ 1562334 h 2079137"/>
              <a:gd name="connsiteX91" fmla="*/ 6988956 w 12192000"/>
              <a:gd name="connsiteY91" fmla="*/ 1576442 h 2079137"/>
              <a:gd name="connsiteX92" fmla="*/ 6981922 w 12192000"/>
              <a:gd name="connsiteY92" fmla="*/ 1578821 h 2079137"/>
              <a:gd name="connsiteX93" fmla="*/ 6981583 w 12192000"/>
              <a:gd name="connsiteY93" fmla="*/ 1578678 h 2079137"/>
              <a:gd name="connsiteX94" fmla="*/ 6973762 w 12192000"/>
              <a:gd name="connsiteY94" fmla="*/ 1580811 h 2079137"/>
              <a:gd name="connsiteX95" fmla="*/ 6969093 w 12192000"/>
              <a:gd name="connsiteY95" fmla="*/ 1583157 h 2079137"/>
              <a:gd name="connsiteX96" fmla="*/ 6890037 w 12192000"/>
              <a:gd name="connsiteY96" fmla="*/ 1575825 h 2079137"/>
              <a:gd name="connsiteX97" fmla="*/ 6785054 w 12192000"/>
              <a:gd name="connsiteY97" fmla="*/ 1582200 h 2079137"/>
              <a:gd name="connsiteX98" fmla="*/ 6681692 w 12192000"/>
              <a:gd name="connsiteY98" fmla="*/ 1591296 h 2079137"/>
              <a:gd name="connsiteX99" fmla="*/ 6644556 w 12192000"/>
              <a:gd name="connsiteY99" fmla="*/ 1595940 h 2079137"/>
              <a:gd name="connsiteX100" fmla="*/ 6577106 w 12192000"/>
              <a:gd name="connsiteY100" fmla="*/ 1598261 h 2079137"/>
              <a:gd name="connsiteX101" fmla="*/ 6544183 w 12192000"/>
              <a:gd name="connsiteY101" fmla="*/ 1596149 h 2079137"/>
              <a:gd name="connsiteX102" fmla="*/ 6540921 w 12192000"/>
              <a:gd name="connsiteY102" fmla="*/ 1593857 h 2079137"/>
              <a:gd name="connsiteX103" fmla="*/ 6535046 w 12192000"/>
              <a:gd name="connsiteY103" fmla="*/ 1593283 h 2079137"/>
              <a:gd name="connsiteX104" fmla="*/ 6519853 w 12192000"/>
              <a:gd name="connsiteY104" fmla="*/ 1595771 h 2079137"/>
              <a:gd name="connsiteX105" fmla="*/ 6514280 w 12192000"/>
              <a:gd name="connsiteY105" fmla="*/ 1597376 h 2079137"/>
              <a:gd name="connsiteX106" fmla="*/ 6505824 w 12192000"/>
              <a:gd name="connsiteY106" fmla="*/ 1598298 h 2079137"/>
              <a:gd name="connsiteX107" fmla="*/ 6505573 w 12192000"/>
              <a:gd name="connsiteY107" fmla="*/ 1598109 h 2079137"/>
              <a:gd name="connsiteX108" fmla="*/ 6497741 w 12192000"/>
              <a:gd name="connsiteY108" fmla="*/ 1599392 h 2079137"/>
              <a:gd name="connsiteX109" fmla="*/ 6459992 w 12192000"/>
              <a:gd name="connsiteY109" fmla="*/ 1608358 h 2079137"/>
              <a:gd name="connsiteX110" fmla="*/ 6404572 w 12192000"/>
              <a:gd name="connsiteY110" fmla="*/ 1593771 h 2079137"/>
              <a:gd name="connsiteX111" fmla="*/ 6382671 w 12192000"/>
              <a:gd name="connsiteY111" fmla="*/ 1592612 h 2079137"/>
              <a:gd name="connsiteX112" fmla="*/ 6369843 w 12192000"/>
              <a:gd name="connsiteY112" fmla="*/ 1590015 h 2079137"/>
              <a:gd name="connsiteX113" fmla="*/ 6269740 w 12192000"/>
              <a:gd name="connsiteY113" fmla="*/ 1614633 h 2079137"/>
              <a:gd name="connsiteX114" fmla="*/ 6255405 w 12192000"/>
              <a:gd name="connsiteY114" fmla="*/ 1620529 h 2079137"/>
              <a:gd name="connsiteX115" fmla="*/ 6244248 w 12192000"/>
              <a:gd name="connsiteY115" fmla="*/ 1629561 h 2079137"/>
              <a:gd name="connsiteX116" fmla="*/ 6086396 w 12192000"/>
              <a:gd name="connsiteY116" fmla="*/ 1642666 h 2079137"/>
              <a:gd name="connsiteX117" fmla="*/ 5867429 w 12192000"/>
              <a:gd name="connsiteY117" fmla="*/ 1695554 h 2079137"/>
              <a:gd name="connsiteX118" fmla="*/ 5772864 w 12192000"/>
              <a:gd name="connsiteY118" fmla="*/ 1689002 h 2079137"/>
              <a:gd name="connsiteX119" fmla="*/ 5629833 w 12192000"/>
              <a:gd name="connsiteY119" fmla="*/ 1713273 h 2079137"/>
              <a:gd name="connsiteX120" fmla="*/ 5504771 w 12192000"/>
              <a:gd name="connsiteY120" fmla="*/ 1725744 h 2079137"/>
              <a:gd name="connsiteX121" fmla="*/ 5490967 w 12192000"/>
              <a:gd name="connsiteY121" fmla="*/ 1726367 h 2079137"/>
              <a:gd name="connsiteX122" fmla="*/ 5486015 w 12192000"/>
              <a:gd name="connsiteY122" fmla="*/ 1721481 h 2079137"/>
              <a:gd name="connsiteX123" fmla="*/ 5439364 w 12192000"/>
              <a:gd name="connsiteY123" fmla="*/ 1721349 h 2079137"/>
              <a:gd name="connsiteX124" fmla="*/ 5350025 w 12192000"/>
              <a:gd name="connsiteY124" fmla="*/ 1729885 h 2079137"/>
              <a:gd name="connsiteX125" fmla="*/ 5336104 w 12192000"/>
              <a:gd name="connsiteY125" fmla="*/ 1734377 h 2079137"/>
              <a:gd name="connsiteX126" fmla="*/ 5245234 w 12192000"/>
              <a:gd name="connsiteY126" fmla="*/ 1738520 h 2079137"/>
              <a:gd name="connsiteX127" fmla="*/ 5182955 w 12192000"/>
              <a:gd name="connsiteY127" fmla="*/ 1744622 h 2079137"/>
              <a:gd name="connsiteX128" fmla="*/ 5169506 w 12192000"/>
              <a:gd name="connsiteY128" fmla="*/ 1748993 h 2079137"/>
              <a:gd name="connsiteX129" fmla="*/ 5154299 w 12192000"/>
              <a:gd name="connsiteY129" fmla="*/ 1744080 h 2079137"/>
              <a:gd name="connsiteX130" fmla="*/ 5149917 w 12192000"/>
              <a:gd name="connsiteY130" fmla="*/ 1739727 h 2079137"/>
              <a:gd name="connsiteX131" fmla="*/ 5100319 w 12192000"/>
              <a:gd name="connsiteY131" fmla="*/ 1745797 h 2079137"/>
              <a:gd name="connsiteX132" fmla="*/ 5094361 w 12192000"/>
              <a:gd name="connsiteY132" fmla="*/ 1745767 h 2079137"/>
              <a:gd name="connsiteX133" fmla="*/ 5053410 w 12192000"/>
              <a:gd name="connsiteY133" fmla="*/ 1742790 h 2079137"/>
              <a:gd name="connsiteX134" fmla="*/ 4992711 w 12192000"/>
              <a:gd name="connsiteY134" fmla="*/ 1734075 h 2079137"/>
              <a:gd name="connsiteX135" fmla="*/ 4930098 w 12192000"/>
              <a:gd name="connsiteY135" fmla="*/ 1717312 h 2079137"/>
              <a:gd name="connsiteX136" fmla="*/ 4893834 w 12192000"/>
              <a:gd name="connsiteY136" fmla="*/ 1710028 h 2079137"/>
              <a:gd name="connsiteX137" fmla="*/ 4868730 w 12192000"/>
              <a:gd name="connsiteY137" fmla="*/ 1702384 h 2079137"/>
              <a:gd name="connsiteX138" fmla="*/ 4797925 w 12192000"/>
              <a:gd name="connsiteY138" fmla="*/ 1695535 h 2079137"/>
              <a:gd name="connsiteX139" fmla="*/ 4677670 w 12192000"/>
              <a:gd name="connsiteY139" fmla="*/ 1689453 h 2079137"/>
              <a:gd name="connsiteX140" fmla="*/ 4634248 w 12192000"/>
              <a:gd name="connsiteY140" fmla="*/ 1680227 h 2079137"/>
              <a:gd name="connsiteX141" fmla="*/ 4632434 w 12192000"/>
              <a:gd name="connsiteY141" fmla="*/ 1674607 h 2079137"/>
              <a:gd name="connsiteX142" fmla="*/ 4619204 w 12192000"/>
              <a:gd name="connsiteY142" fmla="*/ 1672507 h 2079137"/>
              <a:gd name="connsiteX143" fmla="*/ 4616283 w 12192000"/>
              <a:gd name="connsiteY143" fmla="*/ 1670977 h 2079137"/>
              <a:gd name="connsiteX144" fmla="*/ 4598926 w 12192000"/>
              <a:gd name="connsiteY144" fmla="*/ 1663178 h 2079137"/>
              <a:gd name="connsiteX145" fmla="*/ 4547069 w 12192000"/>
              <a:gd name="connsiteY145" fmla="*/ 1670642 h 2079137"/>
              <a:gd name="connsiteX146" fmla="*/ 4523516 w 12192000"/>
              <a:gd name="connsiteY146" fmla="*/ 1669785 h 2079137"/>
              <a:gd name="connsiteX147" fmla="*/ 4500586 w 12192000"/>
              <a:gd name="connsiteY147" fmla="*/ 1675912 h 2079137"/>
              <a:gd name="connsiteX148" fmla="*/ 4488196 w 12192000"/>
              <a:gd name="connsiteY148" fmla="*/ 1683463 h 2079137"/>
              <a:gd name="connsiteX149" fmla="*/ 4445463 w 12192000"/>
              <a:gd name="connsiteY149" fmla="*/ 1695634 h 2079137"/>
              <a:gd name="connsiteX150" fmla="*/ 4446550 w 12192000"/>
              <a:gd name="connsiteY150" fmla="*/ 1680538 h 2079137"/>
              <a:gd name="connsiteX151" fmla="*/ 4365375 w 12192000"/>
              <a:gd name="connsiteY151" fmla="*/ 1697935 h 2079137"/>
              <a:gd name="connsiteX152" fmla="*/ 4305123 w 12192000"/>
              <a:gd name="connsiteY152" fmla="*/ 1714185 h 2079137"/>
              <a:gd name="connsiteX153" fmla="*/ 4292665 w 12192000"/>
              <a:gd name="connsiteY153" fmla="*/ 1720703 h 2079137"/>
              <a:gd name="connsiteX154" fmla="*/ 4276789 w 12192000"/>
              <a:gd name="connsiteY154" fmla="*/ 1718367 h 2079137"/>
              <a:gd name="connsiteX155" fmla="*/ 4271683 w 12192000"/>
              <a:gd name="connsiteY155" fmla="*/ 1714801 h 2079137"/>
              <a:gd name="connsiteX156" fmla="*/ 4223918 w 12192000"/>
              <a:gd name="connsiteY156" fmla="*/ 1728936 h 2079137"/>
              <a:gd name="connsiteX157" fmla="*/ 4218039 w 12192000"/>
              <a:gd name="connsiteY157" fmla="*/ 1729885 h 2079137"/>
              <a:gd name="connsiteX158" fmla="*/ 4177153 w 12192000"/>
              <a:gd name="connsiteY158" fmla="*/ 1733691 h 2079137"/>
              <a:gd name="connsiteX159" fmla="*/ 4051032 w 12192000"/>
              <a:gd name="connsiteY159" fmla="*/ 1728886 h 2079137"/>
              <a:gd name="connsiteX160" fmla="*/ 4013978 w 12192000"/>
              <a:gd name="connsiteY160" fmla="*/ 1727679 h 2079137"/>
              <a:gd name="connsiteX161" fmla="*/ 3987857 w 12192000"/>
              <a:gd name="connsiteY161" fmla="*/ 1724282 h 2079137"/>
              <a:gd name="connsiteX162" fmla="*/ 3916852 w 12192000"/>
              <a:gd name="connsiteY162" fmla="*/ 1729184 h 2079137"/>
              <a:gd name="connsiteX163" fmla="*/ 3797263 w 12192000"/>
              <a:gd name="connsiteY163" fmla="*/ 1742976 h 2079137"/>
              <a:gd name="connsiteX164" fmla="*/ 3752806 w 12192000"/>
              <a:gd name="connsiteY164" fmla="*/ 1741033 h 2079137"/>
              <a:gd name="connsiteX165" fmla="*/ 3749997 w 12192000"/>
              <a:gd name="connsiteY165" fmla="*/ 1735799 h 2079137"/>
              <a:gd name="connsiteX166" fmla="*/ 3736582 w 12192000"/>
              <a:gd name="connsiteY166" fmla="*/ 1735907 h 2079137"/>
              <a:gd name="connsiteX167" fmla="*/ 3733428 w 12192000"/>
              <a:gd name="connsiteY167" fmla="*/ 1734881 h 2079137"/>
              <a:gd name="connsiteX168" fmla="*/ 3714911 w 12192000"/>
              <a:gd name="connsiteY168" fmla="*/ 1730056 h 2079137"/>
              <a:gd name="connsiteX169" fmla="*/ 3665172 w 12192000"/>
              <a:gd name="connsiteY169" fmla="*/ 1745936 h 2079137"/>
              <a:gd name="connsiteX170" fmla="*/ 3552006 w 12192000"/>
              <a:gd name="connsiteY170" fmla="*/ 1755220 h 2079137"/>
              <a:gd name="connsiteX171" fmla="*/ 3390301 w 12192000"/>
              <a:gd name="connsiteY171" fmla="*/ 1762546 h 2079137"/>
              <a:gd name="connsiteX172" fmla="*/ 3264312 w 12192000"/>
              <a:gd name="connsiteY172" fmla="*/ 1774620 h 2079137"/>
              <a:gd name="connsiteX173" fmla="*/ 3106901 w 12192000"/>
              <a:gd name="connsiteY173" fmla="*/ 1804264 h 2079137"/>
              <a:gd name="connsiteX174" fmla="*/ 2993303 w 12192000"/>
              <a:gd name="connsiteY174" fmla="*/ 1806542 h 2079137"/>
              <a:gd name="connsiteX175" fmla="*/ 2979115 w 12192000"/>
              <a:gd name="connsiteY175" fmla="*/ 1815432 h 2079137"/>
              <a:gd name="connsiteX176" fmla="*/ 2963118 w 12192000"/>
              <a:gd name="connsiteY176" fmla="*/ 1820962 h 2079137"/>
              <a:gd name="connsiteX177" fmla="*/ 2961156 w 12192000"/>
              <a:gd name="connsiteY177" fmla="*/ 1820297 h 2079137"/>
              <a:gd name="connsiteX178" fmla="*/ 2925719 w 12192000"/>
              <a:gd name="connsiteY178" fmla="*/ 1828468 h 2079137"/>
              <a:gd name="connsiteX179" fmla="*/ 2857951 w 12192000"/>
              <a:gd name="connsiteY179" fmla="*/ 1842496 h 2079137"/>
              <a:gd name="connsiteX180" fmla="*/ 2857427 w 12192000"/>
              <a:gd name="connsiteY180" fmla="*/ 1841591 h 2079137"/>
              <a:gd name="connsiteX181" fmla="*/ 2846731 w 12192000"/>
              <a:gd name="connsiteY181" fmla="*/ 1839316 h 2079137"/>
              <a:gd name="connsiteX182" fmla="*/ 2826290 w 12192000"/>
              <a:gd name="connsiteY182" fmla="*/ 1837274 h 2079137"/>
              <a:gd name="connsiteX183" fmla="*/ 2779146 w 12192000"/>
              <a:gd name="connsiteY183" fmla="*/ 1820071 h 2079137"/>
              <a:gd name="connsiteX184" fmla="*/ 2739608 w 12192000"/>
              <a:gd name="connsiteY184" fmla="*/ 1827861 h 2079137"/>
              <a:gd name="connsiteX185" fmla="*/ 2731631 w 12192000"/>
              <a:gd name="connsiteY185" fmla="*/ 1828881 h 2079137"/>
              <a:gd name="connsiteX186" fmla="*/ 2731464 w 12192000"/>
              <a:gd name="connsiteY186" fmla="*/ 1828677 h 2079137"/>
              <a:gd name="connsiteX187" fmla="*/ 2723037 w 12192000"/>
              <a:gd name="connsiteY187" fmla="*/ 1829303 h 2079137"/>
              <a:gd name="connsiteX188" fmla="*/ 2701616 w 12192000"/>
              <a:gd name="connsiteY188" fmla="*/ 1832725 h 2079137"/>
              <a:gd name="connsiteX189" fmla="*/ 2696239 w 12192000"/>
              <a:gd name="connsiteY189" fmla="*/ 1831904 h 2079137"/>
              <a:gd name="connsiteX190" fmla="*/ 2663445 w 12192000"/>
              <a:gd name="connsiteY190" fmla="*/ 1825958 h 2079137"/>
              <a:gd name="connsiteX191" fmla="*/ 2560925 w 12192000"/>
              <a:gd name="connsiteY191" fmla="*/ 1829094 h 2079137"/>
              <a:gd name="connsiteX192" fmla="*/ 2458739 w 12192000"/>
              <a:gd name="connsiteY192" fmla="*/ 1834479 h 2079137"/>
              <a:gd name="connsiteX193" fmla="*/ 2356074 w 12192000"/>
              <a:gd name="connsiteY193" fmla="*/ 1836991 h 2079137"/>
              <a:gd name="connsiteX194" fmla="*/ 2304241 w 12192000"/>
              <a:gd name="connsiteY194" fmla="*/ 1822021 h 2079137"/>
              <a:gd name="connsiteX195" fmla="*/ 2298362 w 12192000"/>
              <a:gd name="connsiteY195" fmla="*/ 1822125 h 2079137"/>
              <a:gd name="connsiteX196" fmla="*/ 2283527 w 12192000"/>
              <a:gd name="connsiteY196" fmla="*/ 1826361 h 2079137"/>
              <a:gd name="connsiteX197" fmla="*/ 2278150 w 12192000"/>
              <a:gd name="connsiteY197" fmla="*/ 1828604 h 2079137"/>
              <a:gd name="connsiteX198" fmla="*/ 2269853 w 12192000"/>
              <a:gd name="connsiteY198" fmla="*/ 1830502 h 2079137"/>
              <a:gd name="connsiteX199" fmla="*/ 2269585 w 12192000"/>
              <a:gd name="connsiteY199" fmla="*/ 1830341 h 2079137"/>
              <a:gd name="connsiteX200" fmla="*/ 2225332 w 12192000"/>
              <a:gd name="connsiteY200" fmla="*/ 1845825 h 2079137"/>
              <a:gd name="connsiteX201" fmla="*/ 2169048 w 12192000"/>
              <a:gd name="connsiteY201" fmla="*/ 1837658 h 2079137"/>
              <a:gd name="connsiteX202" fmla="*/ 2147231 w 12192000"/>
              <a:gd name="connsiteY202" fmla="*/ 1839027 h 2079137"/>
              <a:gd name="connsiteX203" fmla="*/ 2135241 w 12192000"/>
              <a:gd name="connsiteY203" fmla="*/ 1838652 h 2079137"/>
              <a:gd name="connsiteX204" fmla="*/ 2099215 w 12192000"/>
              <a:gd name="connsiteY204" fmla="*/ 1850768 h 2079137"/>
              <a:gd name="connsiteX205" fmla="*/ 2094046 w 12192000"/>
              <a:gd name="connsiteY205" fmla="*/ 1850806 h 2079137"/>
              <a:gd name="connsiteX206" fmla="*/ 2071850 w 12192000"/>
              <a:gd name="connsiteY206" fmla="*/ 1861319 h 2079137"/>
              <a:gd name="connsiteX207" fmla="*/ 2039607 w 12192000"/>
              <a:gd name="connsiteY207" fmla="*/ 1874318 h 2079137"/>
              <a:gd name="connsiteX208" fmla="*/ 2037289 w 12192000"/>
              <a:gd name="connsiteY208" fmla="*/ 1874025 h 2079137"/>
              <a:gd name="connsiteX209" fmla="*/ 2023615 w 12192000"/>
              <a:gd name="connsiteY209" fmla="*/ 1881562 h 2079137"/>
              <a:gd name="connsiteX210" fmla="*/ 1957176 w 12192000"/>
              <a:gd name="connsiteY210" fmla="*/ 1898709 h 2079137"/>
              <a:gd name="connsiteX211" fmla="*/ 1858081 w 12192000"/>
              <a:gd name="connsiteY211" fmla="*/ 1923144 h 2079137"/>
              <a:gd name="connsiteX212" fmla="*/ 1738865 w 12192000"/>
              <a:gd name="connsiteY212" fmla="*/ 1944965 h 2079137"/>
              <a:gd name="connsiteX213" fmla="*/ 1616692 w 12192000"/>
              <a:gd name="connsiteY213" fmla="*/ 1989107 h 2079137"/>
              <a:gd name="connsiteX214" fmla="*/ 1411898 w 12192000"/>
              <a:gd name="connsiteY214" fmla="*/ 2046254 h 2079137"/>
              <a:gd name="connsiteX215" fmla="*/ 1375780 w 12192000"/>
              <a:gd name="connsiteY215" fmla="*/ 2047961 h 2079137"/>
              <a:gd name="connsiteX216" fmla="*/ 1375707 w 12192000"/>
              <a:gd name="connsiteY216" fmla="*/ 2047981 h 2079137"/>
              <a:gd name="connsiteX217" fmla="*/ 1285585 w 12192000"/>
              <a:gd name="connsiteY217" fmla="*/ 2047113 h 2079137"/>
              <a:gd name="connsiteX218" fmla="*/ 1263658 w 12192000"/>
              <a:gd name="connsiteY218" fmla="*/ 2041397 h 2079137"/>
              <a:gd name="connsiteX219" fmla="*/ 1170403 w 12192000"/>
              <a:gd name="connsiteY219" fmla="*/ 2033399 h 2079137"/>
              <a:gd name="connsiteX220" fmla="*/ 1153718 w 12192000"/>
              <a:gd name="connsiteY220" fmla="*/ 2029576 h 2079137"/>
              <a:gd name="connsiteX221" fmla="*/ 1133937 w 12192000"/>
              <a:gd name="connsiteY221" fmla="*/ 2032149 h 2079137"/>
              <a:gd name="connsiteX222" fmla="*/ 1054999 w 12192000"/>
              <a:gd name="connsiteY222" fmla="*/ 2043242 h 2079137"/>
              <a:gd name="connsiteX223" fmla="*/ 1018405 w 12192000"/>
              <a:gd name="connsiteY223" fmla="*/ 2048281 h 2079137"/>
              <a:gd name="connsiteX224" fmla="*/ 1016563 w 12192000"/>
              <a:gd name="connsiteY224" fmla="*/ 2051718 h 2079137"/>
              <a:gd name="connsiteX225" fmla="*/ 1008284 w 12192000"/>
              <a:gd name="connsiteY225" fmla="*/ 2046742 h 2079137"/>
              <a:gd name="connsiteX226" fmla="*/ 981974 w 12192000"/>
              <a:gd name="connsiteY226" fmla="*/ 2048363 h 2079137"/>
              <a:gd name="connsiteX227" fmla="*/ 971903 w 12192000"/>
              <a:gd name="connsiteY227" fmla="*/ 2053484 h 2079137"/>
              <a:gd name="connsiteX228" fmla="*/ 954015 w 12192000"/>
              <a:gd name="connsiteY228" fmla="*/ 2052529 h 2079137"/>
              <a:gd name="connsiteX229" fmla="*/ 839571 w 12192000"/>
              <a:gd name="connsiteY229" fmla="*/ 2046509 h 2079137"/>
              <a:gd name="connsiteX230" fmla="*/ 823321 w 12192000"/>
              <a:gd name="connsiteY230" fmla="*/ 2054296 h 2079137"/>
              <a:gd name="connsiteX231" fmla="*/ 800990 w 12192000"/>
              <a:gd name="connsiteY231" fmla="*/ 2051523 h 2079137"/>
              <a:gd name="connsiteX232" fmla="*/ 776439 w 12192000"/>
              <a:gd name="connsiteY232" fmla="*/ 2062634 h 2079137"/>
              <a:gd name="connsiteX233" fmla="*/ 763041 w 12192000"/>
              <a:gd name="connsiteY233" fmla="*/ 2063995 h 2079137"/>
              <a:gd name="connsiteX234" fmla="*/ 757863 w 12192000"/>
              <a:gd name="connsiteY234" fmla="*/ 2065877 h 2079137"/>
              <a:gd name="connsiteX235" fmla="*/ 745053 w 12192000"/>
              <a:gd name="connsiteY235" fmla="*/ 2051831 h 2079137"/>
              <a:gd name="connsiteX236" fmla="*/ 722609 w 12192000"/>
              <a:gd name="connsiteY236" fmla="*/ 2049504 h 2079137"/>
              <a:gd name="connsiteX237" fmla="*/ 717618 w 12192000"/>
              <a:gd name="connsiteY237" fmla="*/ 2042131 h 2079137"/>
              <a:gd name="connsiteX238" fmla="*/ 703285 w 12192000"/>
              <a:gd name="connsiteY238" fmla="*/ 2046808 h 2079137"/>
              <a:gd name="connsiteX239" fmla="*/ 680199 w 12192000"/>
              <a:gd name="connsiteY239" fmla="*/ 2051947 h 2079137"/>
              <a:gd name="connsiteX240" fmla="*/ 667351 w 12192000"/>
              <a:gd name="connsiteY240" fmla="*/ 2054469 h 2079137"/>
              <a:gd name="connsiteX241" fmla="*/ 660961 w 12192000"/>
              <a:gd name="connsiteY241" fmla="*/ 2049404 h 2079137"/>
              <a:gd name="connsiteX242" fmla="*/ 638282 w 12192000"/>
              <a:gd name="connsiteY242" fmla="*/ 2060093 h 2079137"/>
              <a:gd name="connsiteX243" fmla="*/ 583551 w 12192000"/>
              <a:gd name="connsiteY243" fmla="*/ 2070197 h 2079137"/>
              <a:gd name="connsiteX244" fmla="*/ 525274 w 12192000"/>
              <a:gd name="connsiteY244" fmla="*/ 2079137 h 2079137"/>
              <a:gd name="connsiteX245" fmla="*/ 405635 w 12192000"/>
              <a:gd name="connsiteY245" fmla="*/ 2059339 h 2079137"/>
              <a:gd name="connsiteX246" fmla="*/ 281555 w 12192000"/>
              <a:gd name="connsiteY246" fmla="*/ 2022847 h 2079137"/>
              <a:gd name="connsiteX247" fmla="*/ 98513 w 12192000"/>
              <a:gd name="connsiteY247" fmla="*/ 1969504 h 2079137"/>
              <a:gd name="connsiteX248" fmla="*/ 56191 w 12192000"/>
              <a:gd name="connsiteY248" fmla="*/ 1950709 h 2079137"/>
              <a:gd name="connsiteX249" fmla="*/ 0 w 12192000"/>
              <a:gd name="connsiteY249" fmla="*/ 1935789 h 20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Lst>
            <a:rect l="l" t="t" r="r" b="b"/>
            <a:pathLst>
              <a:path w="12192000" h="2079137">
                <a:moveTo>
                  <a:pt x="12160143" y="831692"/>
                </a:moveTo>
                <a:lnTo>
                  <a:pt x="12159112" y="833361"/>
                </a:lnTo>
                <a:cubicBezTo>
                  <a:pt x="12157915" y="833832"/>
                  <a:pt x="12157402" y="833649"/>
                  <a:pt x="12158912" y="832430"/>
                </a:cubicBezTo>
                <a:close/>
                <a:moveTo>
                  <a:pt x="0" y="0"/>
                </a:moveTo>
                <a:lnTo>
                  <a:pt x="12192000" y="0"/>
                </a:lnTo>
                <a:lnTo>
                  <a:pt x="12192000" y="558063"/>
                </a:lnTo>
                <a:lnTo>
                  <a:pt x="12189259" y="810508"/>
                </a:lnTo>
                <a:lnTo>
                  <a:pt x="12170847" y="825280"/>
                </a:lnTo>
                <a:lnTo>
                  <a:pt x="12160143" y="831692"/>
                </a:lnTo>
                <a:lnTo>
                  <a:pt x="12163806" y="825759"/>
                </a:lnTo>
                <a:cubicBezTo>
                  <a:pt x="12125449" y="821525"/>
                  <a:pt x="12082203" y="824698"/>
                  <a:pt x="12056557" y="810176"/>
                </a:cubicBezTo>
                <a:cubicBezTo>
                  <a:pt x="12050902" y="790976"/>
                  <a:pt x="11923731" y="799312"/>
                  <a:pt x="11900316" y="789618"/>
                </a:cubicBezTo>
                <a:cubicBezTo>
                  <a:pt x="11841702" y="803374"/>
                  <a:pt x="11823963" y="832645"/>
                  <a:pt x="11791206" y="824176"/>
                </a:cubicBezTo>
                <a:cubicBezTo>
                  <a:pt x="11768977" y="817380"/>
                  <a:pt x="11683857" y="828947"/>
                  <a:pt x="11659257" y="800841"/>
                </a:cubicBezTo>
                <a:cubicBezTo>
                  <a:pt x="11617173" y="818107"/>
                  <a:pt x="11602556" y="790694"/>
                  <a:pt x="11569789" y="797135"/>
                </a:cubicBezTo>
                <a:cubicBezTo>
                  <a:pt x="11498310" y="795094"/>
                  <a:pt x="11458472" y="819882"/>
                  <a:pt x="11367885" y="791985"/>
                </a:cubicBezTo>
                <a:cubicBezTo>
                  <a:pt x="11325508" y="798158"/>
                  <a:pt x="11266580" y="755023"/>
                  <a:pt x="11174663" y="788721"/>
                </a:cubicBezTo>
                <a:cubicBezTo>
                  <a:pt x="11122703" y="792192"/>
                  <a:pt x="11150009" y="775410"/>
                  <a:pt x="11068220" y="786994"/>
                </a:cubicBezTo>
                <a:cubicBezTo>
                  <a:pt x="11046931" y="759861"/>
                  <a:pt x="10919185" y="793102"/>
                  <a:pt x="10893266" y="794013"/>
                </a:cubicBezTo>
                <a:cubicBezTo>
                  <a:pt x="10874184" y="776189"/>
                  <a:pt x="10862860" y="788743"/>
                  <a:pt x="10844025" y="789857"/>
                </a:cubicBezTo>
                <a:cubicBezTo>
                  <a:pt x="10836453" y="779294"/>
                  <a:pt x="10820690" y="778184"/>
                  <a:pt x="10814353" y="789010"/>
                </a:cubicBezTo>
                <a:cubicBezTo>
                  <a:pt x="10819669" y="816016"/>
                  <a:pt x="10754019" y="789067"/>
                  <a:pt x="10748393" y="806738"/>
                </a:cubicBezTo>
                <a:cubicBezTo>
                  <a:pt x="10687156" y="807873"/>
                  <a:pt x="10550299" y="781800"/>
                  <a:pt x="10468256" y="778733"/>
                </a:cubicBezTo>
                <a:cubicBezTo>
                  <a:pt x="10436666" y="770025"/>
                  <a:pt x="10371995" y="797252"/>
                  <a:pt x="10256131" y="788332"/>
                </a:cubicBezTo>
                <a:cubicBezTo>
                  <a:pt x="10240995" y="781626"/>
                  <a:pt x="10182664" y="765742"/>
                  <a:pt x="10177442" y="777371"/>
                </a:cubicBezTo>
                <a:cubicBezTo>
                  <a:pt x="10141447" y="775683"/>
                  <a:pt x="10030323" y="810071"/>
                  <a:pt x="10006086" y="792651"/>
                </a:cubicBezTo>
                <a:cubicBezTo>
                  <a:pt x="10009448" y="818833"/>
                  <a:pt x="9960389" y="791426"/>
                  <a:pt x="9952382" y="815411"/>
                </a:cubicBezTo>
                <a:lnTo>
                  <a:pt x="9926457" y="827295"/>
                </a:lnTo>
                <a:lnTo>
                  <a:pt x="9843405" y="867046"/>
                </a:lnTo>
                <a:lnTo>
                  <a:pt x="9830866" y="875047"/>
                </a:lnTo>
                <a:lnTo>
                  <a:pt x="9801807" y="872272"/>
                </a:lnTo>
                <a:lnTo>
                  <a:pt x="9785653" y="861743"/>
                </a:lnTo>
                <a:lnTo>
                  <a:pt x="9781177" y="864820"/>
                </a:lnTo>
                <a:cubicBezTo>
                  <a:pt x="9776153" y="871003"/>
                  <a:pt x="9773556" y="874842"/>
                  <a:pt x="9768640" y="869379"/>
                </a:cubicBezTo>
                <a:lnTo>
                  <a:pt x="9712211" y="900283"/>
                </a:lnTo>
                <a:cubicBezTo>
                  <a:pt x="9706243" y="902750"/>
                  <a:pt x="9698952" y="902954"/>
                  <a:pt x="9689465" y="899268"/>
                </a:cubicBezTo>
                <a:cubicBezTo>
                  <a:pt x="9670819" y="902906"/>
                  <a:pt x="9618108" y="917739"/>
                  <a:pt x="9600339" y="922112"/>
                </a:cubicBezTo>
                <a:lnTo>
                  <a:pt x="9582850" y="925510"/>
                </a:lnTo>
                <a:cubicBezTo>
                  <a:pt x="9574400" y="928631"/>
                  <a:pt x="9556868" y="938130"/>
                  <a:pt x="9549638" y="940845"/>
                </a:cubicBezTo>
                <a:cubicBezTo>
                  <a:pt x="9543792" y="942327"/>
                  <a:pt x="9546812" y="939351"/>
                  <a:pt x="9539471" y="941799"/>
                </a:cubicBezTo>
                <a:cubicBezTo>
                  <a:pt x="9538994" y="947702"/>
                  <a:pt x="9536009" y="953248"/>
                  <a:pt x="9505592" y="955533"/>
                </a:cubicBezTo>
                <a:cubicBezTo>
                  <a:pt x="9486013" y="968563"/>
                  <a:pt x="9460860" y="978842"/>
                  <a:pt x="9432569" y="985377"/>
                </a:cubicBezTo>
                <a:cubicBezTo>
                  <a:pt x="9426990" y="980335"/>
                  <a:pt x="9418918" y="990185"/>
                  <a:pt x="9414216" y="992655"/>
                </a:cubicBezTo>
                <a:cubicBezTo>
                  <a:pt x="9412644" y="989014"/>
                  <a:pt x="9400057" y="989255"/>
                  <a:pt x="9397106" y="992980"/>
                </a:cubicBezTo>
                <a:cubicBezTo>
                  <a:pt x="9314093" y="1020862"/>
                  <a:pt x="9349678" y="978420"/>
                  <a:pt x="9305108" y="1007767"/>
                </a:cubicBezTo>
                <a:cubicBezTo>
                  <a:pt x="9296670" y="1010324"/>
                  <a:pt x="9289251" y="1009612"/>
                  <a:pt x="9282434" y="1007523"/>
                </a:cubicBezTo>
                <a:lnTo>
                  <a:pt x="9271941" y="1002839"/>
                </a:lnTo>
                <a:lnTo>
                  <a:pt x="9238227" y="1017668"/>
                </a:lnTo>
                <a:cubicBezTo>
                  <a:pt x="9221294" y="1023415"/>
                  <a:pt x="9203166" y="1027997"/>
                  <a:pt x="9184265" y="1031275"/>
                </a:cubicBezTo>
                <a:cubicBezTo>
                  <a:pt x="9178371" y="1024135"/>
                  <a:pt x="9165618" y="1036637"/>
                  <a:pt x="9159000" y="1039569"/>
                </a:cubicBezTo>
                <a:cubicBezTo>
                  <a:pt x="9157881" y="1034602"/>
                  <a:pt x="9141725" y="1033964"/>
                  <a:pt x="9137031" y="1038699"/>
                </a:cubicBezTo>
                <a:cubicBezTo>
                  <a:pt x="9023973" y="1069523"/>
                  <a:pt x="9079946" y="1015706"/>
                  <a:pt x="9015702" y="1051400"/>
                </a:cubicBezTo>
                <a:lnTo>
                  <a:pt x="8971403" y="1040542"/>
                </a:lnTo>
                <a:lnTo>
                  <a:pt x="8961826" y="1045364"/>
                </a:lnTo>
                <a:cubicBezTo>
                  <a:pt x="8922837" y="1050010"/>
                  <a:pt x="8909116" y="1040754"/>
                  <a:pt x="8888623" y="1053908"/>
                </a:cubicBezTo>
                <a:cubicBezTo>
                  <a:pt x="8850424" y="1035587"/>
                  <a:pt x="8865892" y="1054194"/>
                  <a:pt x="8841066" y="1060421"/>
                </a:cubicBezTo>
                <a:cubicBezTo>
                  <a:pt x="8818353" y="1064878"/>
                  <a:pt x="8775995" y="1076068"/>
                  <a:pt x="8752342" y="1080646"/>
                </a:cubicBezTo>
                <a:cubicBezTo>
                  <a:pt x="8736966" y="1099406"/>
                  <a:pt x="8723186" y="1079948"/>
                  <a:pt x="8699139" y="1087885"/>
                </a:cubicBezTo>
                <a:cubicBezTo>
                  <a:pt x="8688630" y="1095506"/>
                  <a:pt x="8680324" y="1097539"/>
                  <a:pt x="8667273" y="1092062"/>
                </a:cubicBezTo>
                <a:cubicBezTo>
                  <a:pt x="8619205" y="1128818"/>
                  <a:pt x="8634590" y="1097116"/>
                  <a:pt x="8586064" y="1114603"/>
                </a:cubicBezTo>
                <a:cubicBezTo>
                  <a:pt x="8544721" y="1131913"/>
                  <a:pt x="8496602" y="1145520"/>
                  <a:pt x="8460312" y="1179878"/>
                </a:cubicBezTo>
                <a:cubicBezTo>
                  <a:pt x="8454266" y="1189140"/>
                  <a:pt x="8435781" y="1194455"/>
                  <a:pt x="8419023" y="1191748"/>
                </a:cubicBezTo>
                <a:cubicBezTo>
                  <a:pt x="8416138" y="1191283"/>
                  <a:pt x="8413416" y="1190591"/>
                  <a:pt x="8410939" y="1189696"/>
                </a:cubicBezTo>
                <a:cubicBezTo>
                  <a:pt x="8390077" y="1213458"/>
                  <a:pt x="8370324" y="1205397"/>
                  <a:pt x="8362040" y="1220820"/>
                </a:cubicBezTo>
                <a:cubicBezTo>
                  <a:pt x="8320616" y="1231942"/>
                  <a:pt x="8281663" y="1222882"/>
                  <a:pt x="8273677" y="1236495"/>
                </a:cubicBezTo>
                <a:cubicBezTo>
                  <a:pt x="8251358" y="1238573"/>
                  <a:pt x="8216738" y="1228341"/>
                  <a:pt x="8204283" y="1243537"/>
                </a:cubicBezTo>
                <a:cubicBezTo>
                  <a:pt x="8198634" y="1233135"/>
                  <a:pt x="8181550" y="1254947"/>
                  <a:pt x="8166550" y="1249551"/>
                </a:cubicBezTo>
                <a:cubicBezTo>
                  <a:pt x="8155570" y="1244572"/>
                  <a:pt x="8147825" y="1250027"/>
                  <a:pt x="8137785" y="1251636"/>
                </a:cubicBezTo>
                <a:cubicBezTo>
                  <a:pt x="8123427" y="1248361"/>
                  <a:pt x="8081662" y="1261833"/>
                  <a:pt x="8071596" y="1269274"/>
                </a:cubicBezTo>
                <a:cubicBezTo>
                  <a:pt x="8048949" y="1293759"/>
                  <a:pt x="7983924" y="1284712"/>
                  <a:pt x="7964816" y="1303668"/>
                </a:cubicBezTo>
                <a:cubicBezTo>
                  <a:pt x="7957137" y="1306992"/>
                  <a:pt x="7949335" y="1308861"/>
                  <a:pt x="7941495" y="1309821"/>
                </a:cubicBezTo>
                <a:lnTo>
                  <a:pt x="7919123" y="1310466"/>
                </a:lnTo>
                <a:lnTo>
                  <a:pt x="7911902" y="1306569"/>
                </a:lnTo>
                <a:lnTo>
                  <a:pt x="7898703" y="1309208"/>
                </a:lnTo>
                <a:lnTo>
                  <a:pt x="7894703" y="1308939"/>
                </a:lnTo>
                <a:lnTo>
                  <a:pt x="7872267" y="1308370"/>
                </a:lnTo>
                <a:cubicBezTo>
                  <a:pt x="7886550" y="1330359"/>
                  <a:pt x="7812648" y="1314851"/>
                  <a:pt x="7836454" y="1331265"/>
                </a:cubicBezTo>
                <a:cubicBezTo>
                  <a:pt x="7798907" y="1336933"/>
                  <a:pt x="7831419" y="1351068"/>
                  <a:pt x="7782451" y="1339601"/>
                </a:cubicBezTo>
                <a:cubicBezTo>
                  <a:pt x="7727636" y="1365002"/>
                  <a:pt x="7583002" y="1338768"/>
                  <a:pt x="7542969" y="1372495"/>
                </a:cubicBezTo>
                <a:cubicBezTo>
                  <a:pt x="7546396" y="1360942"/>
                  <a:pt x="7492851" y="1424323"/>
                  <a:pt x="7476832" y="1431655"/>
                </a:cubicBezTo>
                <a:cubicBezTo>
                  <a:pt x="7439619" y="1443703"/>
                  <a:pt x="7425596" y="1454661"/>
                  <a:pt x="7370237" y="1474339"/>
                </a:cubicBezTo>
                <a:cubicBezTo>
                  <a:pt x="7316246" y="1485928"/>
                  <a:pt x="7281903" y="1512712"/>
                  <a:pt x="7222223" y="1510199"/>
                </a:cubicBezTo>
                <a:cubicBezTo>
                  <a:pt x="7221190" y="1514030"/>
                  <a:pt x="7218885" y="1517398"/>
                  <a:pt x="7215703" y="1520424"/>
                </a:cubicBezTo>
                <a:lnTo>
                  <a:pt x="7204548" y="1528145"/>
                </a:lnTo>
                <a:lnTo>
                  <a:pt x="7202038" y="1527954"/>
                </a:lnTo>
                <a:lnTo>
                  <a:pt x="7173860" y="1541605"/>
                </a:lnTo>
                <a:lnTo>
                  <a:pt x="7155079" y="1552495"/>
                </a:lnTo>
                <a:lnTo>
                  <a:pt x="7149757" y="1552732"/>
                </a:lnTo>
                <a:cubicBezTo>
                  <a:pt x="7141378" y="1554948"/>
                  <a:pt x="7115959" y="1563256"/>
                  <a:pt x="7104804" y="1565792"/>
                </a:cubicBezTo>
                <a:cubicBezTo>
                  <a:pt x="7099811" y="1550850"/>
                  <a:pt x="7096935" y="1561973"/>
                  <a:pt x="7082824" y="1567947"/>
                </a:cubicBezTo>
                <a:cubicBezTo>
                  <a:pt x="7071919" y="1546070"/>
                  <a:pt x="7039417" y="1570606"/>
                  <a:pt x="7021520" y="1562334"/>
                </a:cubicBezTo>
                <a:cubicBezTo>
                  <a:pt x="7011400" y="1567217"/>
                  <a:pt x="7000495" y="1571981"/>
                  <a:pt x="6988956" y="1576442"/>
                </a:cubicBezTo>
                <a:lnTo>
                  <a:pt x="6981922" y="1578821"/>
                </a:lnTo>
                <a:lnTo>
                  <a:pt x="6981583" y="1578678"/>
                </a:lnTo>
                <a:cubicBezTo>
                  <a:pt x="6979627" y="1578791"/>
                  <a:pt x="6977153" y="1579421"/>
                  <a:pt x="6973762" y="1580811"/>
                </a:cubicBezTo>
                <a:lnTo>
                  <a:pt x="6969093" y="1583157"/>
                </a:lnTo>
                <a:lnTo>
                  <a:pt x="6890037" y="1575825"/>
                </a:lnTo>
                <a:cubicBezTo>
                  <a:pt x="6849459" y="1579997"/>
                  <a:pt x="6820022" y="1566922"/>
                  <a:pt x="6785054" y="1582200"/>
                </a:cubicBezTo>
                <a:cubicBezTo>
                  <a:pt x="6747047" y="1586037"/>
                  <a:pt x="6712794" y="1582954"/>
                  <a:pt x="6681692" y="1591296"/>
                </a:cubicBezTo>
                <a:cubicBezTo>
                  <a:pt x="6667557" y="1587501"/>
                  <a:pt x="6654822" y="1586753"/>
                  <a:pt x="6644556" y="1595940"/>
                </a:cubicBezTo>
                <a:cubicBezTo>
                  <a:pt x="6608615" y="1597269"/>
                  <a:pt x="6597697" y="1587005"/>
                  <a:pt x="6577106" y="1598261"/>
                </a:cubicBezTo>
                <a:lnTo>
                  <a:pt x="6544183" y="1596149"/>
                </a:lnTo>
                <a:lnTo>
                  <a:pt x="6540921" y="1593857"/>
                </a:lnTo>
                <a:lnTo>
                  <a:pt x="6535046" y="1593283"/>
                </a:lnTo>
                <a:lnTo>
                  <a:pt x="6519853" y="1595771"/>
                </a:lnTo>
                <a:lnTo>
                  <a:pt x="6514280" y="1597376"/>
                </a:lnTo>
                <a:cubicBezTo>
                  <a:pt x="6510385" y="1598232"/>
                  <a:pt x="6507735" y="1598481"/>
                  <a:pt x="6505824" y="1598298"/>
                </a:cubicBezTo>
                <a:lnTo>
                  <a:pt x="6505573" y="1598109"/>
                </a:lnTo>
                <a:lnTo>
                  <a:pt x="6497741" y="1599392"/>
                </a:lnTo>
                <a:cubicBezTo>
                  <a:pt x="6484628" y="1602044"/>
                  <a:pt x="6471968" y="1605085"/>
                  <a:pt x="6459992" y="1608358"/>
                </a:cubicBezTo>
                <a:cubicBezTo>
                  <a:pt x="6447037" y="1597612"/>
                  <a:pt x="6404274" y="1616787"/>
                  <a:pt x="6404572" y="1593771"/>
                </a:cubicBezTo>
                <a:cubicBezTo>
                  <a:pt x="6388277" y="1597519"/>
                  <a:pt x="6380141" y="1607970"/>
                  <a:pt x="6382671" y="1592612"/>
                </a:cubicBezTo>
                <a:lnTo>
                  <a:pt x="6369843" y="1590015"/>
                </a:lnTo>
                <a:lnTo>
                  <a:pt x="6269740" y="1614633"/>
                </a:lnTo>
                <a:lnTo>
                  <a:pt x="6255405" y="1620529"/>
                </a:lnTo>
                <a:cubicBezTo>
                  <a:pt x="6250911" y="1623016"/>
                  <a:pt x="6247090" y="1625968"/>
                  <a:pt x="6244248" y="1629561"/>
                </a:cubicBezTo>
                <a:cubicBezTo>
                  <a:pt x="6188859" y="1618246"/>
                  <a:pt x="6143250" y="1639346"/>
                  <a:pt x="6086396" y="1642666"/>
                </a:cubicBezTo>
                <a:cubicBezTo>
                  <a:pt x="6024311" y="1653696"/>
                  <a:pt x="5889522" y="1686499"/>
                  <a:pt x="5867429" y="1695554"/>
                </a:cubicBezTo>
                <a:cubicBezTo>
                  <a:pt x="5848669" y="1700350"/>
                  <a:pt x="5763994" y="1699795"/>
                  <a:pt x="5772864" y="1689002"/>
                </a:cubicBezTo>
                <a:cubicBezTo>
                  <a:pt x="5718480" y="1716048"/>
                  <a:pt x="5694188" y="1696562"/>
                  <a:pt x="5629833" y="1713273"/>
                </a:cubicBezTo>
                <a:lnTo>
                  <a:pt x="5504771" y="1725744"/>
                </a:lnTo>
                <a:lnTo>
                  <a:pt x="5490967" y="1726367"/>
                </a:lnTo>
                <a:lnTo>
                  <a:pt x="5486015" y="1721481"/>
                </a:lnTo>
                <a:lnTo>
                  <a:pt x="5439364" y="1721349"/>
                </a:lnTo>
                <a:cubicBezTo>
                  <a:pt x="5418850" y="1733129"/>
                  <a:pt x="5381503" y="1725668"/>
                  <a:pt x="5350025" y="1729885"/>
                </a:cubicBezTo>
                <a:lnTo>
                  <a:pt x="5336104" y="1734377"/>
                </a:lnTo>
                <a:lnTo>
                  <a:pt x="5245234" y="1738520"/>
                </a:lnTo>
                <a:lnTo>
                  <a:pt x="5182955" y="1744622"/>
                </a:lnTo>
                <a:lnTo>
                  <a:pt x="5169506" y="1748993"/>
                </a:lnTo>
                <a:lnTo>
                  <a:pt x="5154299" y="1744080"/>
                </a:lnTo>
                <a:cubicBezTo>
                  <a:pt x="5152463" y="1742751"/>
                  <a:pt x="5150989" y="1741283"/>
                  <a:pt x="5149917" y="1739727"/>
                </a:cubicBezTo>
                <a:lnTo>
                  <a:pt x="5100319" y="1745797"/>
                </a:lnTo>
                <a:lnTo>
                  <a:pt x="5094361" y="1745767"/>
                </a:lnTo>
                <a:lnTo>
                  <a:pt x="5053410" y="1742790"/>
                </a:lnTo>
                <a:lnTo>
                  <a:pt x="4992711" y="1734075"/>
                </a:lnTo>
                <a:cubicBezTo>
                  <a:pt x="4972764" y="1728527"/>
                  <a:pt x="4955480" y="1708667"/>
                  <a:pt x="4930098" y="1717312"/>
                </a:cubicBezTo>
                <a:cubicBezTo>
                  <a:pt x="4936142" y="1706767"/>
                  <a:pt x="4900350" y="1719438"/>
                  <a:pt x="4893834" y="1710028"/>
                </a:cubicBezTo>
                <a:cubicBezTo>
                  <a:pt x="4890113" y="1702277"/>
                  <a:pt x="4878389" y="1704314"/>
                  <a:pt x="4868730" y="1702384"/>
                </a:cubicBezTo>
                <a:cubicBezTo>
                  <a:pt x="4860577" y="1694955"/>
                  <a:pt x="4813519" y="1692594"/>
                  <a:pt x="4797925" y="1695535"/>
                </a:cubicBezTo>
                <a:cubicBezTo>
                  <a:pt x="4754973" y="1708626"/>
                  <a:pt x="4712186" y="1679830"/>
                  <a:pt x="4677670" y="1689453"/>
                </a:cubicBezTo>
                <a:cubicBezTo>
                  <a:pt x="4650390" y="1686902"/>
                  <a:pt x="4641786" y="1682702"/>
                  <a:pt x="4634248" y="1680227"/>
                </a:cubicBezTo>
                <a:lnTo>
                  <a:pt x="4632434" y="1674607"/>
                </a:lnTo>
                <a:lnTo>
                  <a:pt x="4619204" y="1672507"/>
                </a:lnTo>
                <a:lnTo>
                  <a:pt x="4616283" y="1670977"/>
                </a:lnTo>
                <a:cubicBezTo>
                  <a:pt x="4610716" y="1668036"/>
                  <a:pt x="4605090" y="1665277"/>
                  <a:pt x="4598926" y="1663178"/>
                </a:cubicBezTo>
                <a:cubicBezTo>
                  <a:pt x="4588025" y="1686237"/>
                  <a:pt x="4544698" y="1649138"/>
                  <a:pt x="4547069" y="1670642"/>
                </a:cubicBezTo>
                <a:lnTo>
                  <a:pt x="4523516" y="1669785"/>
                </a:lnTo>
                <a:lnTo>
                  <a:pt x="4500586" y="1675912"/>
                </a:lnTo>
                <a:lnTo>
                  <a:pt x="4488196" y="1683463"/>
                </a:lnTo>
                <a:lnTo>
                  <a:pt x="4445463" y="1695634"/>
                </a:lnTo>
                <a:lnTo>
                  <a:pt x="4446550" y="1680538"/>
                </a:lnTo>
                <a:lnTo>
                  <a:pt x="4365375" y="1697935"/>
                </a:lnTo>
                <a:lnTo>
                  <a:pt x="4305123" y="1714185"/>
                </a:lnTo>
                <a:lnTo>
                  <a:pt x="4292665" y="1720703"/>
                </a:lnTo>
                <a:lnTo>
                  <a:pt x="4276789" y="1718367"/>
                </a:lnTo>
                <a:cubicBezTo>
                  <a:pt x="4274740" y="1717359"/>
                  <a:pt x="4273021" y="1716157"/>
                  <a:pt x="4271683" y="1714801"/>
                </a:cubicBezTo>
                <a:lnTo>
                  <a:pt x="4223918" y="1728936"/>
                </a:lnTo>
                <a:lnTo>
                  <a:pt x="4218039" y="1729885"/>
                </a:lnTo>
                <a:lnTo>
                  <a:pt x="4177153" y="1733691"/>
                </a:lnTo>
                <a:lnTo>
                  <a:pt x="4051032" y="1728886"/>
                </a:lnTo>
                <a:cubicBezTo>
                  <a:pt x="4055072" y="1717510"/>
                  <a:pt x="4022108" y="1735873"/>
                  <a:pt x="4013978" y="1727679"/>
                </a:cubicBezTo>
                <a:cubicBezTo>
                  <a:pt x="4008905" y="1720660"/>
                  <a:pt x="3997723" y="1724594"/>
                  <a:pt x="3987857" y="1724282"/>
                </a:cubicBezTo>
                <a:cubicBezTo>
                  <a:pt x="3978476" y="1718309"/>
                  <a:pt x="3931683" y="1723723"/>
                  <a:pt x="3916852" y="1729184"/>
                </a:cubicBezTo>
                <a:cubicBezTo>
                  <a:pt x="3876910" y="1749138"/>
                  <a:pt x="3829523" y="1727824"/>
                  <a:pt x="3797263" y="1742976"/>
                </a:cubicBezTo>
                <a:cubicBezTo>
                  <a:pt x="3769922" y="1744951"/>
                  <a:pt x="3760682" y="1742230"/>
                  <a:pt x="3752806" y="1741033"/>
                </a:cubicBezTo>
                <a:lnTo>
                  <a:pt x="3749997" y="1735799"/>
                </a:lnTo>
                <a:lnTo>
                  <a:pt x="3736582" y="1735907"/>
                </a:lnTo>
                <a:lnTo>
                  <a:pt x="3733428" y="1734881"/>
                </a:lnTo>
                <a:cubicBezTo>
                  <a:pt x="3727408" y="1732899"/>
                  <a:pt x="3721365" y="1731108"/>
                  <a:pt x="3714911" y="1730056"/>
                </a:cubicBezTo>
                <a:cubicBezTo>
                  <a:pt x="3708355" y="1754554"/>
                  <a:pt x="3658933" y="1725152"/>
                  <a:pt x="3665172" y="1745936"/>
                </a:cubicBezTo>
                <a:cubicBezTo>
                  <a:pt x="3628569" y="1744420"/>
                  <a:pt x="3583742" y="1775884"/>
                  <a:pt x="3552006" y="1755220"/>
                </a:cubicBezTo>
                <a:cubicBezTo>
                  <a:pt x="3497522" y="1758390"/>
                  <a:pt x="3448310" y="1757433"/>
                  <a:pt x="3390301" y="1762546"/>
                </a:cubicBezTo>
                <a:cubicBezTo>
                  <a:pt x="3345266" y="1774524"/>
                  <a:pt x="3297039" y="1758531"/>
                  <a:pt x="3264312" y="1774620"/>
                </a:cubicBezTo>
                <a:cubicBezTo>
                  <a:pt x="3212634" y="1771139"/>
                  <a:pt x="3147905" y="1780248"/>
                  <a:pt x="3106901" y="1804264"/>
                </a:cubicBezTo>
                <a:cubicBezTo>
                  <a:pt x="3051355" y="1805490"/>
                  <a:pt x="3041708" y="1820368"/>
                  <a:pt x="2993303" y="1806542"/>
                </a:cubicBezTo>
                <a:cubicBezTo>
                  <a:pt x="2989182" y="1810139"/>
                  <a:pt x="2984377" y="1813039"/>
                  <a:pt x="2979115" y="1815432"/>
                </a:cubicBezTo>
                <a:lnTo>
                  <a:pt x="2963118" y="1820962"/>
                </a:lnTo>
                <a:lnTo>
                  <a:pt x="2961156" y="1820297"/>
                </a:lnTo>
                <a:lnTo>
                  <a:pt x="2925719" y="1828468"/>
                </a:lnTo>
                <a:lnTo>
                  <a:pt x="2857951" y="1842496"/>
                </a:lnTo>
                <a:lnTo>
                  <a:pt x="2857427" y="1841591"/>
                </a:lnTo>
                <a:cubicBezTo>
                  <a:pt x="2855386" y="1839734"/>
                  <a:pt x="2852250" y="1838690"/>
                  <a:pt x="2846731" y="1839316"/>
                </a:cubicBezTo>
                <a:cubicBezTo>
                  <a:pt x="2855175" y="1823564"/>
                  <a:pt x="2843311" y="1834035"/>
                  <a:pt x="2826290" y="1837274"/>
                </a:cubicBezTo>
                <a:cubicBezTo>
                  <a:pt x="2835609" y="1813530"/>
                  <a:pt x="2787284" y="1831665"/>
                  <a:pt x="2779146" y="1820071"/>
                </a:cubicBezTo>
                <a:cubicBezTo>
                  <a:pt x="2766432" y="1822985"/>
                  <a:pt x="2753158" y="1825635"/>
                  <a:pt x="2739608" y="1827861"/>
                </a:cubicBezTo>
                <a:lnTo>
                  <a:pt x="2731631" y="1828881"/>
                </a:lnTo>
                <a:cubicBezTo>
                  <a:pt x="2731575" y="1828813"/>
                  <a:pt x="2731521" y="1828744"/>
                  <a:pt x="2731464" y="1828677"/>
                </a:cubicBezTo>
                <a:cubicBezTo>
                  <a:pt x="2729715" y="1828415"/>
                  <a:pt x="2727085" y="1828569"/>
                  <a:pt x="2723037" y="1829303"/>
                </a:cubicBezTo>
                <a:lnTo>
                  <a:pt x="2701616" y="1832725"/>
                </a:lnTo>
                <a:lnTo>
                  <a:pt x="2696239" y="1831904"/>
                </a:lnTo>
                <a:lnTo>
                  <a:pt x="2663445" y="1825958"/>
                </a:lnTo>
                <a:cubicBezTo>
                  <a:pt x="2641260" y="1825904"/>
                  <a:pt x="2595040" y="1827674"/>
                  <a:pt x="2560925" y="1829094"/>
                </a:cubicBezTo>
                <a:cubicBezTo>
                  <a:pt x="2527977" y="1836499"/>
                  <a:pt x="2496507" y="1831991"/>
                  <a:pt x="2458739" y="1834479"/>
                </a:cubicBezTo>
                <a:cubicBezTo>
                  <a:pt x="2419379" y="1848893"/>
                  <a:pt x="2396428" y="1834257"/>
                  <a:pt x="2356074" y="1836991"/>
                </a:cubicBezTo>
                <a:cubicBezTo>
                  <a:pt x="2323435" y="1857644"/>
                  <a:pt x="2325610" y="1826053"/>
                  <a:pt x="2304241" y="1822021"/>
                </a:cubicBezTo>
                <a:lnTo>
                  <a:pt x="2298362" y="1822125"/>
                </a:lnTo>
                <a:lnTo>
                  <a:pt x="2283527" y="1826361"/>
                </a:lnTo>
                <a:lnTo>
                  <a:pt x="2278150" y="1828604"/>
                </a:lnTo>
                <a:cubicBezTo>
                  <a:pt x="2274371" y="1829907"/>
                  <a:pt x="2271762" y="1830461"/>
                  <a:pt x="2269853" y="1830502"/>
                </a:cubicBezTo>
                <a:lnTo>
                  <a:pt x="2269585" y="1830341"/>
                </a:lnTo>
                <a:lnTo>
                  <a:pt x="2225332" y="1845825"/>
                </a:lnTo>
                <a:cubicBezTo>
                  <a:pt x="2211505" y="1836594"/>
                  <a:pt x="2170867" y="1860661"/>
                  <a:pt x="2169048" y="1837658"/>
                </a:cubicBezTo>
                <a:cubicBezTo>
                  <a:pt x="2153238" y="1843278"/>
                  <a:pt x="2146132" y="1854645"/>
                  <a:pt x="2147231" y="1839027"/>
                </a:cubicBezTo>
                <a:cubicBezTo>
                  <a:pt x="2141901" y="1840465"/>
                  <a:pt x="2138205" y="1840014"/>
                  <a:pt x="2135241" y="1838652"/>
                </a:cubicBezTo>
                <a:lnTo>
                  <a:pt x="2099215" y="1850768"/>
                </a:lnTo>
                <a:lnTo>
                  <a:pt x="2094046" y="1850806"/>
                </a:lnTo>
                <a:lnTo>
                  <a:pt x="2071850" y="1861319"/>
                </a:lnTo>
                <a:lnTo>
                  <a:pt x="2039607" y="1874318"/>
                </a:lnTo>
                <a:lnTo>
                  <a:pt x="2037289" y="1874025"/>
                </a:lnTo>
                <a:lnTo>
                  <a:pt x="2023615" y="1881562"/>
                </a:lnTo>
                <a:cubicBezTo>
                  <a:pt x="2019390" y="1884562"/>
                  <a:pt x="1959668" y="1894795"/>
                  <a:pt x="1957176" y="1898709"/>
                </a:cubicBezTo>
                <a:cubicBezTo>
                  <a:pt x="1901224" y="1893805"/>
                  <a:pt x="1914145" y="1913274"/>
                  <a:pt x="1858081" y="1923144"/>
                </a:cubicBezTo>
                <a:cubicBezTo>
                  <a:pt x="1819487" y="1923227"/>
                  <a:pt x="1798952" y="1929741"/>
                  <a:pt x="1738865" y="1944965"/>
                </a:cubicBezTo>
                <a:cubicBezTo>
                  <a:pt x="1698633" y="1955957"/>
                  <a:pt x="1670491" y="1978862"/>
                  <a:pt x="1616692" y="1989107"/>
                </a:cubicBezTo>
                <a:cubicBezTo>
                  <a:pt x="1565257" y="2022368"/>
                  <a:pt x="1474172" y="2022156"/>
                  <a:pt x="1411898" y="2046254"/>
                </a:cubicBezTo>
                <a:cubicBezTo>
                  <a:pt x="1380237" y="2035952"/>
                  <a:pt x="1386648" y="2042292"/>
                  <a:pt x="1375780" y="2047961"/>
                </a:cubicBezTo>
                <a:cubicBezTo>
                  <a:pt x="1375756" y="2047968"/>
                  <a:pt x="1375731" y="2047974"/>
                  <a:pt x="1375707" y="2047981"/>
                </a:cubicBezTo>
                <a:lnTo>
                  <a:pt x="1285585" y="2047113"/>
                </a:lnTo>
                <a:cubicBezTo>
                  <a:pt x="1279541" y="2043453"/>
                  <a:pt x="1272537" y="2040974"/>
                  <a:pt x="1263658" y="2041397"/>
                </a:cubicBezTo>
                <a:cubicBezTo>
                  <a:pt x="1212454" y="2058890"/>
                  <a:pt x="1258499" y="2026611"/>
                  <a:pt x="1170403" y="2033399"/>
                </a:cubicBezTo>
                <a:cubicBezTo>
                  <a:pt x="1166530" y="2036274"/>
                  <a:pt x="1154254" y="2033463"/>
                  <a:pt x="1153718" y="2029576"/>
                </a:cubicBezTo>
                <a:cubicBezTo>
                  <a:pt x="1148486" y="2030819"/>
                  <a:pt x="1137980" y="2038354"/>
                  <a:pt x="1133937" y="2032149"/>
                </a:cubicBezTo>
                <a:cubicBezTo>
                  <a:pt x="1104720" y="2031606"/>
                  <a:pt x="1077532" y="2035424"/>
                  <a:pt x="1054999" y="2043242"/>
                </a:cubicBezTo>
                <a:cubicBezTo>
                  <a:pt x="1024875" y="2038090"/>
                  <a:pt x="1020473" y="2042711"/>
                  <a:pt x="1018405" y="2048281"/>
                </a:cubicBezTo>
                <a:lnTo>
                  <a:pt x="1016563" y="2051718"/>
                </a:lnTo>
                <a:lnTo>
                  <a:pt x="1008284" y="2046742"/>
                </a:lnTo>
                <a:cubicBezTo>
                  <a:pt x="999244" y="2043620"/>
                  <a:pt x="990505" y="2044937"/>
                  <a:pt x="981974" y="2048363"/>
                </a:cubicBezTo>
                <a:lnTo>
                  <a:pt x="971903" y="2053484"/>
                </a:lnTo>
                <a:lnTo>
                  <a:pt x="954015" y="2052529"/>
                </a:lnTo>
                <a:cubicBezTo>
                  <a:pt x="931960" y="2051365"/>
                  <a:pt x="861352" y="2046214"/>
                  <a:pt x="839571" y="2046509"/>
                </a:cubicBezTo>
                <a:lnTo>
                  <a:pt x="823321" y="2054296"/>
                </a:lnTo>
                <a:lnTo>
                  <a:pt x="800990" y="2051523"/>
                </a:lnTo>
                <a:cubicBezTo>
                  <a:pt x="790723" y="2052171"/>
                  <a:pt x="782268" y="2055403"/>
                  <a:pt x="776439" y="2062634"/>
                </a:cubicBezTo>
                <a:cubicBezTo>
                  <a:pt x="773155" y="2056184"/>
                  <a:pt x="769593" y="2059253"/>
                  <a:pt x="763041" y="2063995"/>
                </a:cubicBezTo>
                <a:lnTo>
                  <a:pt x="757863" y="2065877"/>
                </a:lnTo>
                <a:lnTo>
                  <a:pt x="745053" y="2051831"/>
                </a:lnTo>
                <a:lnTo>
                  <a:pt x="722609" y="2049504"/>
                </a:lnTo>
                <a:lnTo>
                  <a:pt x="717618" y="2042131"/>
                </a:lnTo>
                <a:lnTo>
                  <a:pt x="703285" y="2046808"/>
                </a:lnTo>
                <a:cubicBezTo>
                  <a:pt x="698219" y="2048137"/>
                  <a:pt x="690058" y="2049926"/>
                  <a:pt x="680199" y="2051947"/>
                </a:cubicBezTo>
                <a:lnTo>
                  <a:pt x="667351" y="2054469"/>
                </a:lnTo>
                <a:lnTo>
                  <a:pt x="660961" y="2049404"/>
                </a:lnTo>
                <a:lnTo>
                  <a:pt x="638282" y="2060093"/>
                </a:lnTo>
                <a:lnTo>
                  <a:pt x="583551" y="2070197"/>
                </a:lnTo>
                <a:cubicBezTo>
                  <a:pt x="569268" y="2091365"/>
                  <a:pt x="529124" y="2053106"/>
                  <a:pt x="525274" y="2079137"/>
                </a:cubicBezTo>
                <a:cubicBezTo>
                  <a:pt x="506495" y="2056498"/>
                  <a:pt x="440091" y="2069666"/>
                  <a:pt x="405635" y="2059339"/>
                </a:cubicBezTo>
                <a:cubicBezTo>
                  <a:pt x="397410" y="2069278"/>
                  <a:pt x="294416" y="2032966"/>
                  <a:pt x="281555" y="2022847"/>
                </a:cubicBezTo>
                <a:cubicBezTo>
                  <a:pt x="171589" y="1986245"/>
                  <a:pt x="126791" y="1985528"/>
                  <a:pt x="98513" y="1969504"/>
                </a:cubicBezTo>
                <a:cubicBezTo>
                  <a:pt x="85544" y="1965247"/>
                  <a:pt x="73324" y="1958000"/>
                  <a:pt x="56191" y="1950709"/>
                </a:cubicBezTo>
                <a:lnTo>
                  <a:pt x="0" y="193578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47A1F5E-7553-4905-BBF6-9508B3A75B8A}"/>
              </a:ext>
            </a:extLst>
          </p:cNvPr>
          <p:cNvSpPr>
            <a:spLocks noGrp="1"/>
          </p:cNvSpPr>
          <p:nvPr>
            <p:ph type="title"/>
          </p:nvPr>
        </p:nvSpPr>
        <p:spPr>
          <a:xfrm>
            <a:off x="456847" y="219418"/>
            <a:ext cx="9543405" cy="1188720"/>
          </a:xfrm>
        </p:spPr>
        <p:txBody>
          <a:bodyPr>
            <a:normAutofit/>
          </a:bodyPr>
          <a:lstStyle/>
          <a:p>
            <a:r>
              <a:rPr lang="en-GB" b="1" dirty="0">
                <a:solidFill>
                  <a:srgbClr val="2E75B6"/>
                </a:solidFill>
              </a:rPr>
              <a:t>Contents</a:t>
            </a:r>
          </a:p>
        </p:txBody>
      </p:sp>
      <p:sp>
        <p:nvSpPr>
          <p:cNvPr id="3" name="Content Placeholder 2">
            <a:extLst>
              <a:ext uri="{FF2B5EF4-FFF2-40B4-BE49-F238E27FC236}">
                <a16:creationId xmlns:a16="http://schemas.microsoft.com/office/drawing/2014/main" id="{94F3FC7A-26B8-4B5B-BBDF-61DF77AF10C3}"/>
              </a:ext>
            </a:extLst>
          </p:cNvPr>
          <p:cNvSpPr>
            <a:spLocks noGrp="1"/>
          </p:cNvSpPr>
          <p:nvPr>
            <p:ph idx="1"/>
          </p:nvPr>
        </p:nvSpPr>
        <p:spPr>
          <a:xfrm>
            <a:off x="456847" y="1235242"/>
            <a:ext cx="7959841" cy="5327811"/>
          </a:xfrm>
        </p:spPr>
        <p:txBody>
          <a:bodyPr anchor="ctr">
            <a:normAutofit fontScale="85000" lnSpcReduction="20000"/>
          </a:bodyPr>
          <a:lstStyle/>
          <a:p>
            <a:pPr marL="0" indent="0">
              <a:buNone/>
            </a:pPr>
            <a:r>
              <a:rPr lang="en-GB" sz="2400" dirty="0">
                <a:solidFill>
                  <a:srgbClr val="4472C4"/>
                </a:solidFill>
                <a:hlinkClick r:id="rId2" action="ppaction://hlinksldjump"/>
              </a:rPr>
              <a:t>Section1: Natech risk management and climate change adaptation</a:t>
            </a:r>
            <a:endParaRPr lang="en-GB" sz="2400" dirty="0">
              <a:solidFill>
                <a:srgbClr val="4472C4"/>
              </a:solidFill>
            </a:endParaRPr>
          </a:p>
          <a:p>
            <a:r>
              <a:rPr lang="en-GB" sz="2100" dirty="0">
                <a:solidFill>
                  <a:schemeClr val="tx1">
                    <a:lumMod val="85000"/>
                    <a:lumOff val="15000"/>
                  </a:schemeClr>
                </a:solidFill>
              </a:rPr>
              <a:t>What is a Natech?</a:t>
            </a:r>
          </a:p>
          <a:p>
            <a:r>
              <a:rPr lang="en-GB" sz="2100" dirty="0">
                <a:solidFill>
                  <a:schemeClr val="tx1">
                    <a:lumMod val="85000"/>
                    <a:lumOff val="15000"/>
                  </a:schemeClr>
                </a:solidFill>
              </a:rPr>
              <a:t>How does climate change impact safety and environmental protection?</a:t>
            </a:r>
          </a:p>
          <a:p>
            <a:r>
              <a:rPr lang="en-GB" sz="2100" dirty="0">
                <a:solidFill>
                  <a:schemeClr val="tx1">
                    <a:lumMod val="85000"/>
                    <a:lumOff val="15000"/>
                  </a:schemeClr>
                </a:solidFill>
              </a:rPr>
              <a:t>What is the priority for action?</a:t>
            </a:r>
          </a:p>
          <a:p>
            <a:r>
              <a:rPr lang="en-GB" sz="2100" dirty="0"/>
              <a:t>What is the difference between adaptation and mitigation?</a:t>
            </a:r>
          </a:p>
          <a:p>
            <a:r>
              <a:rPr lang="en-GB" sz="2100" dirty="0">
                <a:solidFill>
                  <a:schemeClr val="tx1">
                    <a:lumMod val="85000"/>
                    <a:lumOff val="15000"/>
                  </a:schemeClr>
                </a:solidFill>
              </a:rPr>
              <a:t>How can risks be managed safely?</a:t>
            </a:r>
          </a:p>
          <a:p>
            <a:r>
              <a:rPr lang="en-GB" sz="2100" dirty="0">
                <a:solidFill>
                  <a:schemeClr val="tx1">
                    <a:lumMod val="85000"/>
                    <a:lumOff val="15000"/>
                  </a:schemeClr>
                </a:solidFill>
              </a:rPr>
              <a:t>How can uncertainty be managed?</a:t>
            </a:r>
          </a:p>
          <a:p>
            <a:r>
              <a:rPr lang="en-GB" sz="2100" dirty="0">
                <a:solidFill>
                  <a:schemeClr val="tx1">
                    <a:lumMod val="85000"/>
                    <a:lumOff val="15000"/>
                  </a:schemeClr>
                </a:solidFill>
              </a:rPr>
              <a:t>What do regulators expect to see?</a:t>
            </a:r>
          </a:p>
          <a:p>
            <a:r>
              <a:rPr lang="en-GB" sz="2100" dirty="0">
                <a:solidFill>
                  <a:schemeClr val="tx1">
                    <a:lumMod val="85000"/>
                    <a:lumOff val="15000"/>
                  </a:schemeClr>
                </a:solidFill>
              </a:rPr>
              <a:t>Where can I get further information?</a:t>
            </a:r>
          </a:p>
          <a:p>
            <a:endParaRPr lang="en-GB" sz="2200" dirty="0">
              <a:solidFill>
                <a:schemeClr val="tx1">
                  <a:lumMod val="85000"/>
                  <a:lumOff val="15000"/>
                </a:schemeClr>
              </a:solidFill>
            </a:endParaRPr>
          </a:p>
          <a:p>
            <a:pPr marL="0" indent="0">
              <a:buNone/>
            </a:pPr>
            <a:r>
              <a:rPr lang="en-GB" sz="2200" dirty="0">
                <a:solidFill>
                  <a:srgbClr val="4472C4"/>
                </a:solidFill>
                <a:hlinkClick r:id="rId3" action="ppaction://hlinksldjump"/>
              </a:rPr>
              <a:t>Section 2: A closer look at the major hazard management system cycle</a:t>
            </a:r>
            <a:r>
              <a:rPr lang="en-GB" sz="2200" dirty="0">
                <a:solidFill>
                  <a:srgbClr val="4472C4"/>
                </a:solidFill>
              </a:rPr>
              <a:t> </a:t>
            </a:r>
          </a:p>
          <a:p>
            <a:r>
              <a:rPr lang="en-GB" sz="2100" dirty="0">
                <a:solidFill>
                  <a:schemeClr val="tx1">
                    <a:lumMod val="85000"/>
                    <a:lumOff val="15000"/>
                  </a:schemeClr>
                </a:solidFill>
              </a:rPr>
              <a:t>Major hazard management systems </a:t>
            </a:r>
          </a:p>
          <a:p>
            <a:endParaRPr lang="en-GB" sz="2100" dirty="0">
              <a:solidFill>
                <a:schemeClr val="tx1">
                  <a:lumMod val="85000"/>
                  <a:lumOff val="15000"/>
                </a:schemeClr>
              </a:solidFill>
            </a:endParaRPr>
          </a:p>
          <a:p>
            <a:pPr marL="0" indent="0">
              <a:buNone/>
            </a:pPr>
            <a:r>
              <a:rPr lang="en-GB" sz="2200" dirty="0">
                <a:solidFill>
                  <a:srgbClr val="4472C4"/>
                </a:solidFill>
              </a:rPr>
              <a:t>Section 3 Natech case studies</a:t>
            </a:r>
          </a:p>
          <a:p>
            <a:r>
              <a:rPr lang="en-GB" sz="2100" dirty="0">
                <a:solidFill>
                  <a:schemeClr val="tx1">
                    <a:lumMod val="85000"/>
                    <a:lumOff val="15000"/>
                  </a:schemeClr>
                </a:solidFill>
                <a:hlinkClick r:id="rId4" action="ppaction://hlinksldjump"/>
              </a:rPr>
              <a:t>Pt.1 – Accidents that have occurred</a:t>
            </a:r>
            <a:endParaRPr lang="en-GB" sz="2100" dirty="0">
              <a:solidFill>
                <a:schemeClr val="tx1">
                  <a:lumMod val="85000"/>
                  <a:lumOff val="15000"/>
                </a:schemeClr>
              </a:solidFill>
            </a:endParaRPr>
          </a:p>
          <a:p>
            <a:r>
              <a:rPr lang="en-GB" sz="2100" dirty="0">
                <a:solidFill>
                  <a:schemeClr val="tx1">
                    <a:lumMod val="85000"/>
                    <a:lumOff val="15000"/>
                  </a:schemeClr>
                </a:solidFill>
                <a:hlinkClick r:id="rId5" action="ppaction://hlinksldjump"/>
              </a:rPr>
              <a:t>Pt.2 – Lessons learned</a:t>
            </a:r>
            <a:endParaRPr lang="en-GB" sz="1400" dirty="0">
              <a:solidFill>
                <a:schemeClr val="tx1">
                  <a:lumMod val="85000"/>
                  <a:lumOff val="15000"/>
                </a:schemeClr>
              </a:solidFill>
            </a:endParaRPr>
          </a:p>
          <a:p>
            <a:endParaRPr lang="en-GB" sz="1400" dirty="0">
              <a:solidFill>
                <a:schemeClr val="tx1">
                  <a:lumMod val="85000"/>
                  <a:lumOff val="15000"/>
                </a:schemeClr>
              </a:solidFill>
            </a:endParaRPr>
          </a:p>
        </p:txBody>
      </p:sp>
      <p:sp>
        <p:nvSpPr>
          <p:cNvPr id="12" name="Freeform: Shape 11">
            <a:extLst>
              <a:ext uri="{FF2B5EF4-FFF2-40B4-BE49-F238E27FC236}">
                <a16:creationId xmlns:a16="http://schemas.microsoft.com/office/drawing/2014/main" id="{142DCE2C-2863-46FA-9BE7-24365A24D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24586" y="5970896"/>
            <a:ext cx="9967416" cy="887104"/>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AFFD7BD-B00A-0A37-2B70-53923B924F34}"/>
              </a:ext>
            </a:extLst>
          </p:cNvPr>
          <p:cNvSpPr txBox="1"/>
          <p:nvPr/>
        </p:nvSpPr>
        <p:spPr>
          <a:xfrm>
            <a:off x="8039455" y="1408138"/>
            <a:ext cx="3848453" cy="4031873"/>
          </a:xfrm>
          <a:prstGeom prst="rect">
            <a:avLst/>
          </a:prstGeom>
          <a:noFill/>
        </p:spPr>
        <p:txBody>
          <a:bodyPr wrap="square" rtlCol="0">
            <a:spAutoFit/>
          </a:bodyPr>
          <a:lstStyle/>
          <a:p>
            <a:r>
              <a:rPr lang="en-GB" sz="1600" dirty="0"/>
              <a:t>Note:</a:t>
            </a:r>
          </a:p>
          <a:p>
            <a:r>
              <a:rPr lang="en-GB" sz="1600" dirty="0"/>
              <a:t>These slides contain 3 sections and not all slides suit all audiences</a:t>
            </a:r>
          </a:p>
          <a:p>
            <a:endParaRPr lang="en-GB" sz="1600" dirty="0"/>
          </a:p>
          <a:p>
            <a:r>
              <a:rPr lang="en-GB" sz="1600" dirty="0"/>
              <a:t>Section 1 provides an introductory overview, suitable for all levels of management</a:t>
            </a:r>
          </a:p>
          <a:p>
            <a:endParaRPr lang="en-GB" sz="1600" dirty="0"/>
          </a:p>
          <a:p>
            <a:r>
              <a:rPr lang="en-GB" sz="1600" dirty="0"/>
              <a:t>Section 2 provides detail on how adaptation can be embedded into management systems, for management system leads</a:t>
            </a:r>
          </a:p>
          <a:p>
            <a:endParaRPr lang="en-GB" sz="1600" dirty="0"/>
          </a:p>
          <a:p>
            <a:r>
              <a:rPr lang="en-GB" sz="1600" dirty="0"/>
              <a:t>Section 3 provides a general reference resource of case studies and further information which can be referred to where relevant to a specific installation</a:t>
            </a:r>
          </a:p>
        </p:txBody>
      </p:sp>
    </p:spTree>
    <p:extLst>
      <p:ext uri="{BB962C8B-B14F-4D97-AF65-F5344CB8AC3E}">
        <p14:creationId xmlns:p14="http://schemas.microsoft.com/office/powerpoint/2010/main" val="22583588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Title 1">
            <a:extLst>
              <a:ext uri="{FF2B5EF4-FFF2-40B4-BE49-F238E27FC236}">
                <a16:creationId xmlns:a16="http://schemas.microsoft.com/office/drawing/2014/main" id="{0F0525A9-0C16-4A6D-83B6-AADE3ABD17A8}"/>
              </a:ext>
            </a:extLst>
          </p:cNvPr>
          <p:cNvSpPr>
            <a:spLocks noGrp="1"/>
          </p:cNvSpPr>
          <p:nvPr>
            <p:ph type="title"/>
          </p:nvPr>
        </p:nvSpPr>
        <p:spPr>
          <a:xfrm>
            <a:off x="584200" y="388937"/>
            <a:ext cx="10515600" cy="1325563"/>
          </a:xfrm>
        </p:spPr>
        <p:txBody>
          <a:bodyPr/>
          <a:lstStyle/>
          <a:p>
            <a:r>
              <a:rPr lang="en-GB" dirty="0">
                <a:solidFill>
                  <a:srgbClr val="2E75B6"/>
                </a:solidFill>
                <a:latin typeface="+mn-lt"/>
              </a:rPr>
              <a:t>Climate science – future projections based on differing emissions scenarios/pathways</a:t>
            </a:r>
          </a:p>
        </p:txBody>
      </p:sp>
      <p:sp>
        <p:nvSpPr>
          <p:cNvPr id="12" name="TextBox 11">
            <a:extLst>
              <a:ext uri="{FF2B5EF4-FFF2-40B4-BE49-F238E27FC236}">
                <a16:creationId xmlns:a16="http://schemas.microsoft.com/office/drawing/2014/main" id="{310569B6-0E23-4211-80FF-0F159ABC2030}"/>
              </a:ext>
            </a:extLst>
          </p:cNvPr>
          <p:cNvSpPr txBox="1"/>
          <p:nvPr/>
        </p:nvSpPr>
        <p:spPr>
          <a:xfrm>
            <a:off x="142290" y="2056439"/>
            <a:ext cx="4597360" cy="923330"/>
          </a:xfrm>
          <a:prstGeom prst="rect">
            <a:avLst/>
          </a:prstGeom>
          <a:noFill/>
        </p:spPr>
        <p:txBody>
          <a:bodyPr wrap="square" rtlCol="0">
            <a:spAutoFit/>
          </a:bodyPr>
          <a:lstStyle/>
          <a:p>
            <a:r>
              <a:rPr lang="en-GB" b="1" i="0" dirty="0">
                <a:solidFill>
                  <a:srgbClr val="333333"/>
                </a:solidFill>
                <a:effectLst/>
                <a:latin typeface="Arial" panose="020B0604020202020204" pitchFamily="34" charset="0"/>
              </a:rPr>
              <a:t>Predicted global </a:t>
            </a:r>
            <a:r>
              <a:rPr lang="en-GB" b="1" dirty="0">
                <a:solidFill>
                  <a:srgbClr val="333333"/>
                </a:solidFill>
                <a:latin typeface="Arial" panose="020B0604020202020204" pitchFamily="34" charset="0"/>
              </a:rPr>
              <a:t>w</a:t>
            </a:r>
            <a:r>
              <a:rPr lang="en-GB" b="1" i="0" dirty="0">
                <a:solidFill>
                  <a:srgbClr val="333333"/>
                </a:solidFill>
                <a:effectLst/>
                <a:latin typeface="Arial" panose="020B0604020202020204" pitchFamily="34" charset="0"/>
              </a:rPr>
              <a:t>arming ….</a:t>
            </a:r>
          </a:p>
          <a:p>
            <a:r>
              <a:rPr lang="en-GB" b="1" dirty="0">
                <a:solidFill>
                  <a:srgbClr val="333333"/>
                </a:solidFill>
                <a:latin typeface="Arial" panose="020B0604020202020204" pitchFamily="34" charset="0"/>
              </a:rPr>
              <a:t>…</a:t>
            </a:r>
            <a:r>
              <a:rPr lang="en-GB" dirty="0">
                <a:solidFill>
                  <a:srgbClr val="333333"/>
                </a:solidFill>
                <a:latin typeface="Arial" panose="020B0604020202020204" pitchFamily="34" charset="0"/>
              </a:rPr>
              <a:t>for</a:t>
            </a:r>
            <a:r>
              <a:rPr lang="en-GB" i="0" dirty="0">
                <a:solidFill>
                  <a:srgbClr val="333333"/>
                </a:solidFill>
                <a:effectLst/>
                <a:latin typeface="Arial" panose="020B0604020202020204" pitchFamily="34" charset="0"/>
              </a:rPr>
              <a:t> different Representative Concentration Pathways (</a:t>
            </a:r>
            <a:r>
              <a:rPr lang="en-GB" i="0" dirty="0">
                <a:solidFill>
                  <a:srgbClr val="333333"/>
                </a:solidFill>
                <a:effectLst/>
                <a:latin typeface="Arial" panose="020B0604020202020204" pitchFamily="34" charset="0"/>
                <a:hlinkClick r:id="rId2"/>
              </a:rPr>
              <a:t>RCPs</a:t>
            </a:r>
            <a:r>
              <a:rPr lang="en-GB" i="0" dirty="0">
                <a:solidFill>
                  <a:srgbClr val="333333"/>
                </a:solidFill>
                <a:effectLst/>
                <a:latin typeface="Arial" panose="020B0604020202020204" pitchFamily="34" charset="0"/>
              </a:rPr>
              <a:t>)….</a:t>
            </a:r>
            <a:endParaRPr lang="en-GB" dirty="0"/>
          </a:p>
        </p:txBody>
      </p:sp>
      <p:pic>
        <p:nvPicPr>
          <p:cNvPr id="13" name="Picture 12">
            <a:extLst>
              <a:ext uri="{FF2B5EF4-FFF2-40B4-BE49-F238E27FC236}">
                <a16:creationId xmlns:a16="http://schemas.microsoft.com/office/drawing/2014/main" id="{41BA6403-044F-46E2-B5A7-5AC84C8677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311" y="3037136"/>
            <a:ext cx="4982275" cy="2201711"/>
          </a:xfrm>
          <a:prstGeom prst="rect">
            <a:avLst/>
          </a:prstGeom>
        </p:spPr>
      </p:pic>
      <p:grpSp>
        <p:nvGrpSpPr>
          <p:cNvPr id="14" name="Group 13">
            <a:extLst>
              <a:ext uri="{FF2B5EF4-FFF2-40B4-BE49-F238E27FC236}">
                <a16:creationId xmlns:a16="http://schemas.microsoft.com/office/drawing/2014/main" id="{0383544B-949E-4E48-ACD2-3201EA2073E3}"/>
              </a:ext>
            </a:extLst>
          </p:cNvPr>
          <p:cNvGrpSpPr/>
          <p:nvPr/>
        </p:nvGrpSpPr>
        <p:grpSpPr>
          <a:xfrm>
            <a:off x="5192887" y="2056439"/>
            <a:ext cx="6684987" cy="4462787"/>
            <a:chOff x="5316699" y="2226228"/>
            <a:chExt cx="6684987" cy="4462787"/>
          </a:xfrm>
        </p:grpSpPr>
        <p:pic>
          <p:nvPicPr>
            <p:cNvPr id="16" name="Picture 15">
              <a:extLst>
                <a:ext uri="{FF2B5EF4-FFF2-40B4-BE49-F238E27FC236}">
                  <a16:creationId xmlns:a16="http://schemas.microsoft.com/office/drawing/2014/main" id="{0D64A7C6-CCDE-47B6-A64C-8435F36E03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16699" y="2226228"/>
              <a:ext cx="6684987" cy="4462787"/>
            </a:xfrm>
            <a:prstGeom prst="rect">
              <a:avLst/>
            </a:prstGeom>
          </p:spPr>
        </p:pic>
        <p:sp>
          <p:nvSpPr>
            <p:cNvPr id="17" name="TextBox 16">
              <a:extLst>
                <a:ext uri="{FF2B5EF4-FFF2-40B4-BE49-F238E27FC236}">
                  <a16:creationId xmlns:a16="http://schemas.microsoft.com/office/drawing/2014/main" id="{00116A17-EAB4-4161-9038-1C9593725044}"/>
                </a:ext>
              </a:extLst>
            </p:cNvPr>
            <p:cNvSpPr txBox="1"/>
            <p:nvPr/>
          </p:nvSpPr>
          <p:spPr>
            <a:xfrm>
              <a:off x="5462772" y="2366215"/>
              <a:ext cx="6096000" cy="369332"/>
            </a:xfrm>
            <a:prstGeom prst="rect">
              <a:avLst/>
            </a:prstGeom>
            <a:solidFill>
              <a:schemeClr val="bg1"/>
            </a:solidFill>
          </p:spPr>
          <p:txBody>
            <a:bodyPr wrap="square">
              <a:spAutoFit/>
            </a:bodyPr>
            <a:lstStyle/>
            <a:p>
              <a:r>
                <a:rPr lang="en-GB" sz="1800" i="0" dirty="0">
                  <a:solidFill>
                    <a:srgbClr val="333333"/>
                  </a:solidFill>
                  <a:effectLst/>
                  <a:latin typeface="Arial" panose="020B0604020202020204" pitchFamily="34" charset="0"/>
                </a:rPr>
                <a:t>…..and Shared Socioeconomic Pathways (</a:t>
              </a:r>
              <a:r>
                <a:rPr lang="en-GB" sz="1800" i="0" dirty="0">
                  <a:solidFill>
                    <a:srgbClr val="333333"/>
                  </a:solidFill>
                  <a:effectLst/>
                  <a:latin typeface="Arial" panose="020B0604020202020204" pitchFamily="34" charset="0"/>
                  <a:hlinkClick r:id="rId5"/>
                </a:rPr>
                <a:t>SSPs</a:t>
              </a:r>
              <a:r>
                <a:rPr lang="en-GB" sz="1800" i="0" dirty="0">
                  <a:solidFill>
                    <a:srgbClr val="333333"/>
                  </a:solidFill>
                  <a:effectLst/>
                  <a:latin typeface="Arial" panose="020B0604020202020204" pitchFamily="34" charset="0"/>
                </a:rPr>
                <a:t>)</a:t>
              </a:r>
            </a:p>
          </p:txBody>
        </p:sp>
      </p:grpSp>
      <p:sp>
        <p:nvSpPr>
          <p:cNvPr id="2" name="Thought Bubble: Cloud 1">
            <a:extLst>
              <a:ext uri="{FF2B5EF4-FFF2-40B4-BE49-F238E27FC236}">
                <a16:creationId xmlns:a16="http://schemas.microsoft.com/office/drawing/2014/main" id="{39AF196A-A1C7-498E-933B-35F825143AC7}"/>
              </a:ext>
            </a:extLst>
          </p:cNvPr>
          <p:cNvSpPr/>
          <p:nvPr/>
        </p:nvSpPr>
        <p:spPr>
          <a:xfrm flipH="1">
            <a:off x="5702975" y="3564411"/>
            <a:ext cx="2157116" cy="1051816"/>
          </a:xfrm>
          <a:prstGeom prst="cloudCallout">
            <a:avLst>
              <a:gd name="adj1" fmla="val -53999"/>
              <a:gd name="adj2" fmla="val 61958"/>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The climate has already changed</a:t>
            </a:r>
          </a:p>
        </p:txBody>
      </p:sp>
      <p:sp>
        <p:nvSpPr>
          <p:cNvPr id="15" name="Thought Bubble: Cloud 14">
            <a:extLst>
              <a:ext uri="{FF2B5EF4-FFF2-40B4-BE49-F238E27FC236}">
                <a16:creationId xmlns:a16="http://schemas.microsoft.com/office/drawing/2014/main" id="{ACAA58CA-41C6-4314-8B62-14D8B1482BED}"/>
              </a:ext>
            </a:extLst>
          </p:cNvPr>
          <p:cNvSpPr/>
          <p:nvPr/>
        </p:nvSpPr>
        <p:spPr>
          <a:xfrm flipH="1">
            <a:off x="8006163" y="2565758"/>
            <a:ext cx="2805259" cy="1164864"/>
          </a:xfrm>
          <a:prstGeom prst="cloudCallout">
            <a:avLst>
              <a:gd name="adj1" fmla="val -58108"/>
              <a:gd name="adj2" fmla="val 34232"/>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By 2100 warming could reach 4°C</a:t>
            </a:r>
          </a:p>
        </p:txBody>
      </p:sp>
      <p:sp>
        <p:nvSpPr>
          <p:cNvPr id="18" name="Thought Bubble: Cloud 17">
            <a:extLst>
              <a:ext uri="{FF2B5EF4-FFF2-40B4-BE49-F238E27FC236}">
                <a16:creationId xmlns:a16="http://schemas.microsoft.com/office/drawing/2014/main" id="{124BC762-7B04-48B9-84DA-FEADB9F8129F}"/>
              </a:ext>
            </a:extLst>
          </p:cNvPr>
          <p:cNvSpPr/>
          <p:nvPr/>
        </p:nvSpPr>
        <p:spPr>
          <a:xfrm flipH="1">
            <a:off x="8534399" y="4882158"/>
            <a:ext cx="2805259" cy="1051816"/>
          </a:xfrm>
          <a:prstGeom prst="cloudCallout">
            <a:avLst>
              <a:gd name="adj1" fmla="val 25852"/>
              <a:gd name="adj2" fmla="val -81586"/>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By 2050 a 2 °C rise </a:t>
            </a:r>
          </a:p>
          <a:p>
            <a:pPr algn="ctr"/>
            <a:r>
              <a:rPr lang="en-GB" sz="1600" dirty="0">
                <a:solidFill>
                  <a:schemeClr val="tx1"/>
                </a:solidFill>
              </a:rPr>
              <a:t>is credible</a:t>
            </a:r>
          </a:p>
        </p:txBody>
      </p:sp>
      <p:sp>
        <p:nvSpPr>
          <p:cNvPr id="3" name="TextBox 2">
            <a:extLst>
              <a:ext uri="{FF2B5EF4-FFF2-40B4-BE49-F238E27FC236}">
                <a16:creationId xmlns:a16="http://schemas.microsoft.com/office/drawing/2014/main" id="{631829C9-0655-47DF-AE46-4A8433ABC563}"/>
              </a:ext>
            </a:extLst>
          </p:cNvPr>
          <p:cNvSpPr txBox="1"/>
          <p:nvPr/>
        </p:nvSpPr>
        <p:spPr>
          <a:xfrm>
            <a:off x="2353991" y="5872269"/>
            <a:ext cx="2599045" cy="646331"/>
          </a:xfrm>
          <a:prstGeom prst="rect">
            <a:avLst/>
          </a:prstGeom>
          <a:noFill/>
        </p:spPr>
        <p:txBody>
          <a:bodyPr wrap="none" rtlCol="0">
            <a:spAutoFit/>
          </a:bodyPr>
          <a:lstStyle/>
          <a:p>
            <a:r>
              <a:rPr lang="en-GB" dirty="0"/>
              <a:t>Change in global temp </a:t>
            </a:r>
          </a:p>
          <a:p>
            <a:r>
              <a:rPr lang="en-GB" dirty="0"/>
              <a:t>c.f. pre-industrial baseline</a:t>
            </a:r>
          </a:p>
        </p:txBody>
      </p:sp>
      <p:cxnSp>
        <p:nvCxnSpPr>
          <p:cNvPr id="5" name="Straight Arrow Connector 4">
            <a:extLst>
              <a:ext uri="{FF2B5EF4-FFF2-40B4-BE49-F238E27FC236}">
                <a16:creationId xmlns:a16="http://schemas.microsoft.com/office/drawing/2014/main" id="{4B58CE1B-B706-45EA-8234-A555A5714FB7}"/>
              </a:ext>
            </a:extLst>
          </p:cNvPr>
          <p:cNvCxnSpPr>
            <a:cxnSpLocks/>
          </p:cNvCxnSpPr>
          <p:nvPr/>
        </p:nvCxnSpPr>
        <p:spPr>
          <a:xfrm flipV="1">
            <a:off x="4217551" y="5327559"/>
            <a:ext cx="857259" cy="455999"/>
          </a:xfrm>
          <a:prstGeom prst="straightConnector1">
            <a:avLst/>
          </a:prstGeom>
          <a:ln>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C99F968-A392-4091-A836-4CFE3D08DCDB}"/>
              </a:ext>
            </a:extLst>
          </p:cNvPr>
          <p:cNvCxnSpPr>
            <a:cxnSpLocks/>
          </p:cNvCxnSpPr>
          <p:nvPr/>
        </p:nvCxnSpPr>
        <p:spPr>
          <a:xfrm flipH="1" flipV="1">
            <a:off x="3416536" y="5200870"/>
            <a:ext cx="313347" cy="582687"/>
          </a:xfrm>
          <a:prstGeom prst="straightConnector1">
            <a:avLst/>
          </a:prstGeom>
          <a:ln>
            <a:headEnd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542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767328-0DE6-4172-B14D-FCEF716B252F}"/>
              </a:ext>
            </a:extLst>
          </p:cNvPr>
          <p:cNvSpPr>
            <a:spLocks noGrp="1"/>
          </p:cNvSpPr>
          <p:nvPr>
            <p:ph type="title"/>
          </p:nvPr>
        </p:nvSpPr>
        <p:spPr>
          <a:xfrm>
            <a:off x="943277" y="712269"/>
            <a:ext cx="3370998" cy="5502264"/>
          </a:xfrm>
        </p:spPr>
        <p:txBody>
          <a:bodyPr>
            <a:normAutofit/>
          </a:bodyPr>
          <a:lstStyle/>
          <a:p>
            <a:r>
              <a:rPr lang="en-GB" dirty="0">
                <a:solidFill>
                  <a:srgbClr val="FFFFFF"/>
                </a:solidFill>
              </a:rPr>
              <a:t>What do regulators expect to see?</a:t>
            </a:r>
            <a:endParaRPr lang="en-GB" dirty="0">
              <a:solidFill>
                <a:schemeClr val="bg1"/>
              </a:solidFill>
            </a:endParaRPr>
          </a:p>
        </p:txBody>
      </p:sp>
      <p:cxnSp>
        <p:nvCxnSpPr>
          <p:cNvPr id="24" name="Straight Connector 23">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8231C0B1-B4C6-4047-8363-6C9103F8A536}"/>
              </a:ext>
            </a:extLst>
          </p:cNvPr>
          <p:cNvGraphicFramePr>
            <a:graphicFrameLocks noGrp="1"/>
          </p:cNvGraphicFramePr>
          <p:nvPr>
            <p:ph idx="1"/>
            <p:extLst>
              <p:ext uri="{D42A27DB-BD31-4B8C-83A1-F6EECF244321}">
                <p14:modId xmlns:p14="http://schemas.microsoft.com/office/powerpoint/2010/main" val="206900004"/>
              </p:ext>
            </p:extLst>
          </p:nvPr>
        </p:nvGraphicFramePr>
        <p:xfrm>
          <a:off x="4994068" y="336883"/>
          <a:ext cx="6355249" cy="61922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9338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6897DEB4-4A88-4293-A935-9B25506C1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FBE42BC3-6707-4CBF-9386-048B994A4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886" y="0"/>
            <a:ext cx="7538114" cy="6858000"/>
          </a:xfrm>
          <a:custGeom>
            <a:avLst/>
            <a:gdLst>
              <a:gd name="connsiteX0" fmla="*/ 366246 w 7538114"/>
              <a:gd name="connsiteY0" fmla="*/ 0 h 6858000"/>
              <a:gd name="connsiteX1" fmla="*/ 2830292 w 7538114"/>
              <a:gd name="connsiteY1" fmla="*/ 0 h 6858000"/>
              <a:gd name="connsiteX2" fmla="*/ 3903260 w 7538114"/>
              <a:gd name="connsiteY2" fmla="*/ 0 h 6858000"/>
              <a:gd name="connsiteX3" fmla="*/ 4597266 w 7538114"/>
              <a:gd name="connsiteY3" fmla="*/ 0 h 6858000"/>
              <a:gd name="connsiteX4" fmla="*/ 7192370 w 7538114"/>
              <a:gd name="connsiteY4" fmla="*/ 0 h 6858000"/>
              <a:gd name="connsiteX5" fmla="*/ 7538114 w 7538114"/>
              <a:gd name="connsiteY5" fmla="*/ 0 h 6858000"/>
              <a:gd name="connsiteX6" fmla="*/ 7538114 w 7538114"/>
              <a:gd name="connsiteY6" fmla="*/ 6858000 h 6858000"/>
              <a:gd name="connsiteX7" fmla="*/ 7192370 w 7538114"/>
              <a:gd name="connsiteY7" fmla="*/ 6858000 h 6858000"/>
              <a:gd name="connsiteX8" fmla="*/ 4597266 w 7538114"/>
              <a:gd name="connsiteY8" fmla="*/ 6858000 h 6858000"/>
              <a:gd name="connsiteX9" fmla="*/ 3903260 w 7538114"/>
              <a:gd name="connsiteY9" fmla="*/ 6858000 h 6858000"/>
              <a:gd name="connsiteX10" fmla="*/ 2830292 w 7538114"/>
              <a:gd name="connsiteY10" fmla="*/ 6858000 h 6858000"/>
              <a:gd name="connsiteX11" fmla="*/ 170314 w 7538114"/>
              <a:gd name="connsiteY11" fmla="*/ 6858000 h 6858000"/>
              <a:gd name="connsiteX12" fmla="*/ 170341 w 7538114"/>
              <a:gd name="connsiteY12" fmla="*/ 6857759 h 6858000"/>
              <a:gd name="connsiteX13" fmla="*/ 173485 w 7538114"/>
              <a:gd name="connsiteY13" fmla="*/ 6852129 h 6858000"/>
              <a:gd name="connsiteX14" fmla="*/ 167544 w 7538114"/>
              <a:gd name="connsiteY14" fmla="*/ 6830335 h 6858000"/>
              <a:gd name="connsiteX15" fmla="*/ 163472 w 7538114"/>
              <a:gd name="connsiteY15" fmla="*/ 6796707 h 6858000"/>
              <a:gd name="connsiteX16" fmla="*/ 160535 w 7538114"/>
              <a:gd name="connsiteY16" fmla="*/ 6780725 h 6858000"/>
              <a:gd name="connsiteX17" fmla="*/ 162318 w 7538114"/>
              <a:gd name="connsiteY17" fmla="*/ 6767829 h 6858000"/>
              <a:gd name="connsiteX18" fmla="*/ 162771 w 7538114"/>
              <a:gd name="connsiteY18" fmla="*/ 6694444 h 6858000"/>
              <a:gd name="connsiteX19" fmla="*/ 165604 w 7538114"/>
              <a:gd name="connsiteY19" fmla="*/ 6677569 h 6858000"/>
              <a:gd name="connsiteX20" fmla="*/ 171255 w 7538114"/>
              <a:gd name="connsiteY20" fmla="*/ 6669571 h 6858000"/>
              <a:gd name="connsiteX21" fmla="*/ 169240 w 7538114"/>
              <a:gd name="connsiteY21" fmla="*/ 6663304 h 6858000"/>
              <a:gd name="connsiteX22" fmla="*/ 169039 w 7538114"/>
              <a:gd name="connsiteY22" fmla="*/ 6618916 h 6858000"/>
              <a:gd name="connsiteX23" fmla="*/ 168392 w 7538114"/>
              <a:gd name="connsiteY23" fmla="*/ 6589960 h 6858000"/>
              <a:gd name="connsiteX24" fmla="*/ 160636 w 7538114"/>
              <a:gd name="connsiteY24" fmla="*/ 6588200 h 6858000"/>
              <a:gd name="connsiteX25" fmla="*/ 157872 w 7538114"/>
              <a:gd name="connsiteY25" fmla="*/ 6562416 h 6858000"/>
              <a:gd name="connsiteX26" fmla="*/ 162851 w 7538114"/>
              <a:gd name="connsiteY26" fmla="*/ 6534939 h 6858000"/>
              <a:gd name="connsiteX27" fmla="*/ 162153 w 7538114"/>
              <a:gd name="connsiteY27" fmla="*/ 6502552 h 6858000"/>
              <a:gd name="connsiteX28" fmla="*/ 161821 w 7538114"/>
              <a:gd name="connsiteY28" fmla="*/ 6483172 h 6858000"/>
              <a:gd name="connsiteX29" fmla="*/ 154586 w 7538114"/>
              <a:gd name="connsiteY29" fmla="*/ 6432309 h 6858000"/>
              <a:gd name="connsiteX30" fmla="*/ 127078 w 7538114"/>
              <a:gd name="connsiteY30" fmla="*/ 6349783 h 6858000"/>
              <a:gd name="connsiteX31" fmla="*/ 123181 w 7538114"/>
              <a:gd name="connsiteY31" fmla="*/ 6323872 h 6858000"/>
              <a:gd name="connsiteX32" fmla="*/ 124767 w 7538114"/>
              <a:gd name="connsiteY32" fmla="*/ 6319343 h 6858000"/>
              <a:gd name="connsiteX33" fmla="*/ 108246 w 7538114"/>
              <a:gd name="connsiteY33" fmla="*/ 6190348 h 6858000"/>
              <a:gd name="connsiteX34" fmla="*/ 107279 w 7538114"/>
              <a:gd name="connsiteY34" fmla="*/ 6167269 h 6858000"/>
              <a:gd name="connsiteX35" fmla="*/ 107883 w 7538114"/>
              <a:gd name="connsiteY35" fmla="*/ 6149986 h 6858000"/>
              <a:gd name="connsiteX36" fmla="*/ 102380 w 7538114"/>
              <a:gd name="connsiteY36" fmla="*/ 6108622 h 6858000"/>
              <a:gd name="connsiteX37" fmla="*/ 90314 w 7538114"/>
              <a:gd name="connsiteY37" fmla="*/ 6041155 h 6858000"/>
              <a:gd name="connsiteX38" fmla="*/ 88409 w 7538114"/>
              <a:gd name="connsiteY38" fmla="*/ 6026587 h 6858000"/>
              <a:gd name="connsiteX39" fmla="*/ 89403 w 7538114"/>
              <a:gd name="connsiteY39" fmla="*/ 6013265 h 6858000"/>
              <a:gd name="connsiteX40" fmla="*/ 91927 w 7538114"/>
              <a:gd name="connsiteY40" fmla="*/ 6009478 h 6858000"/>
              <a:gd name="connsiteX41" fmla="*/ 91302 w 7538114"/>
              <a:gd name="connsiteY41" fmla="*/ 6001336 h 6858000"/>
              <a:gd name="connsiteX42" fmla="*/ 91687 w 7538114"/>
              <a:gd name="connsiteY42" fmla="*/ 5999003 h 6858000"/>
              <a:gd name="connsiteX43" fmla="*/ 93336 w 7538114"/>
              <a:gd name="connsiteY43" fmla="*/ 5985795 h 6858000"/>
              <a:gd name="connsiteX44" fmla="*/ 83190 w 7538114"/>
              <a:gd name="connsiteY44" fmla="*/ 5961758 h 6858000"/>
              <a:gd name="connsiteX45" fmla="*/ 81952 w 7538114"/>
              <a:gd name="connsiteY45" fmla="*/ 5928761 h 6858000"/>
              <a:gd name="connsiteX46" fmla="*/ 67420 w 7538114"/>
              <a:gd name="connsiteY46" fmla="*/ 5787247 h 6858000"/>
              <a:gd name="connsiteX47" fmla="*/ 50760 w 7538114"/>
              <a:gd name="connsiteY47" fmla="*/ 5710700 h 6858000"/>
              <a:gd name="connsiteX48" fmla="*/ 42956 w 7538114"/>
              <a:gd name="connsiteY48" fmla="*/ 5641754 h 6858000"/>
              <a:gd name="connsiteX49" fmla="*/ 29695 w 7538114"/>
              <a:gd name="connsiteY49" fmla="*/ 5602326 h 6858000"/>
              <a:gd name="connsiteX50" fmla="*/ 18841 w 7538114"/>
              <a:gd name="connsiteY50" fmla="*/ 5570885 h 6858000"/>
              <a:gd name="connsiteX51" fmla="*/ 9977 w 7538114"/>
              <a:gd name="connsiteY51" fmla="*/ 5543492 h 6858000"/>
              <a:gd name="connsiteX52" fmla="*/ 5255 w 7538114"/>
              <a:gd name="connsiteY52" fmla="*/ 5531024 h 6858000"/>
              <a:gd name="connsiteX53" fmla="*/ 5447 w 7538114"/>
              <a:gd name="connsiteY53" fmla="*/ 5527845 h 6858000"/>
              <a:gd name="connsiteX54" fmla="*/ 0 w 7538114"/>
              <a:gd name="connsiteY54" fmla="*/ 5507724 h 6858000"/>
              <a:gd name="connsiteX55" fmla="*/ 435 w 7538114"/>
              <a:gd name="connsiteY55" fmla="*/ 5507045 h 6858000"/>
              <a:gd name="connsiteX56" fmla="*/ 1128 w 7538114"/>
              <a:gd name="connsiteY56" fmla="*/ 5499619 h 6858000"/>
              <a:gd name="connsiteX57" fmla="*/ 1291 w 7538114"/>
              <a:gd name="connsiteY57" fmla="*/ 5486342 h 6858000"/>
              <a:gd name="connsiteX58" fmla="*/ 7976 w 7538114"/>
              <a:gd name="connsiteY58" fmla="*/ 5450755 h 6858000"/>
              <a:gd name="connsiteX59" fmla="*/ 2355 w 7538114"/>
              <a:gd name="connsiteY59" fmla="*/ 5429732 h 6858000"/>
              <a:gd name="connsiteX60" fmla="*/ 1499 w 7538114"/>
              <a:gd name="connsiteY60" fmla="*/ 5370432 h 6858000"/>
              <a:gd name="connsiteX61" fmla="*/ 11483 w 7538114"/>
              <a:gd name="connsiteY61" fmla="*/ 5308330 h 6858000"/>
              <a:gd name="connsiteX62" fmla="*/ 12793 w 7538114"/>
              <a:gd name="connsiteY62" fmla="*/ 5246026 h 6858000"/>
              <a:gd name="connsiteX63" fmla="*/ 12525 w 7538114"/>
              <a:gd name="connsiteY63" fmla="*/ 5223468 h 6858000"/>
              <a:gd name="connsiteX64" fmla="*/ 15322 w 7538114"/>
              <a:gd name="connsiteY64" fmla="*/ 5183258 h 6858000"/>
              <a:gd name="connsiteX65" fmla="*/ 18633 w 7538114"/>
              <a:gd name="connsiteY65" fmla="*/ 5164842 h 6858000"/>
              <a:gd name="connsiteX66" fmla="*/ 18428 w 7538114"/>
              <a:gd name="connsiteY66" fmla="*/ 5164034 h 6858000"/>
              <a:gd name="connsiteX67" fmla="*/ 19854 w 7538114"/>
              <a:gd name="connsiteY67" fmla="*/ 5162388 h 6858000"/>
              <a:gd name="connsiteX68" fmla="*/ 20514 w 7538114"/>
              <a:gd name="connsiteY68" fmla="*/ 5158981 h 6858000"/>
              <a:gd name="connsiteX69" fmla="*/ 20089 w 7538114"/>
              <a:gd name="connsiteY69" fmla="*/ 5149681 h 6858000"/>
              <a:gd name="connsiteX70" fmla="*/ 19561 w 7538114"/>
              <a:gd name="connsiteY70" fmla="*/ 5146183 h 6858000"/>
              <a:gd name="connsiteX71" fmla="*/ 19571 w 7538114"/>
              <a:gd name="connsiteY71" fmla="*/ 5141065 h 6858000"/>
              <a:gd name="connsiteX72" fmla="*/ 19690 w 7538114"/>
              <a:gd name="connsiteY72" fmla="*/ 5140937 h 6858000"/>
              <a:gd name="connsiteX73" fmla="*/ 19471 w 7538114"/>
              <a:gd name="connsiteY73" fmla="*/ 5136144 h 6858000"/>
              <a:gd name="connsiteX74" fmla="*/ 16918 w 7538114"/>
              <a:gd name="connsiteY74" fmla="*/ 5112689 h 6858000"/>
              <a:gd name="connsiteX75" fmla="*/ 28071 w 7538114"/>
              <a:gd name="connsiteY75" fmla="*/ 5081696 h 6858000"/>
              <a:gd name="connsiteX76" fmla="*/ 30005 w 7538114"/>
              <a:gd name="connsiteY76" fmla="*/ 5068879 h 6858000"/>
              <a:gd name="connsiteX77" fmla="*/ 31661 w 7538114"/>
              <a:gd name="connsiteY77" fmla="*/ 5062033 h 6858000"/>
              <a:gd name="connsiteX78" fmla="*/ 32169 w 7538114"/>
              <a:gd name="connsiteY78" fmla="*/ 5061608 h 6858000"/>
              <a:gd name="connsiteX79" fmla="*/ 27436 w 7538114"/>
              <a:gd name="connsiteY79" fmla="*/ 5021480 h 6858000"/>
              <a:gd name="connsiteX80" fmla="*/ 26614 w 7538114"/>
              <a:gd name="connsiteY80" fmla="*/ 5013906 h 6858000"/>
              <a:gd name="connsiteX81" fmla="*/ 25056 w 7538114"/>
              <a:gd name="connsiteY81" fmla="*/ 5011767 h 6858000"/>
              <a:gd name="connsiteX82" fmla="*/ 24513 w 7538114"/>
              <a:gd name="connsiteY82" fmla="*/ 5000592 h 6858000"/>
              <a:gd name="connsiteX83" fmla="*/ 24951 w 7538114"/>
              <a:gd name="connsiteY83" fmla="*/ 4999307 h 6858000"/>
              <a:gd name="connsiteX84" fmla="*/ 22644 w 7538114"/>
              <a:gd name="connsiteY84" fmla="*/ 4990090 h 6858000"/>
              <a:gd name="connsiteX85" fmla="*/ 18465 w 7538114"/>
              <a:gd name="connsiteY85" fmla="*/ 4982366 h 6858000"/>
              <a:gd name="connsiteX86" fmla="*/ 20888 w 7538114"/>
              <a:gd name="connsiteY86" fmla="*/ 4887310 h 6858000"/>
              <a:gd name="connsiteX87" fmla="*/ 15781 w 7538114"/>
              <a:gd name="connsiteY87" fmla="*/ 4807298 h 6858000"/>
              <a:gd name="connsiteX88" fmla="*/ 19649 w 7538114"/>
              <a:gd name="connsiteY88" fmla="*/ 4779990 h 6858000"/>
              <a:gd name="connsiteX89" fmla="*/ 21858 w 7538114"/>
              <a:gd name="connsiteY89" fmla="*/ 4664237 h 6858000"/>
              <a:gd name="connsiteX90" fmla="*/ 13583 w 7538114"/>
              <a:gd name="connsiteY90" fmla="*/ 4598607 h 6858000"/>
              <a:gd name="connsiteX91" fmla="*/ 7118 w 7538114"/>
              <a:gd name="connsiteY91" fmla="*/ 4546768 h 6858000"/>
              <a:gd name="connsiteX92" fmla="*/ 14555 w 7538114"/>
              <a:gd name="connsiteY92" fmla="*/ 4522182 h 6858000"/>
              <a:gd name="connsiteX93" fmla="*/ 17290 w 7538114"/>
              <a:gd name="connsiteY93" fmla="*/ 4509768 h 6858000"/>
              <a:gd name="connsiteX94" fmla="*/ 17421 w 7538114"/>
              <a:gd name="connsiteY94" fmla="*/ 4494586 h 6858000"/>
              <a:gd name="connsiteX95" fmla="*/ 18193 w 7538114"/>
              <a:gd name="connsiteY95" fmla="*/ 4440649 h 6858000"/>
              <a:gd name="connsiteX96" fmla="*/ 16616 w 7538114"/>
              <a:gd name="connsiteY96" fmla="*/ 4431853 h 6858000"/>
              <a:gd name="connsiteX97" fmla="*/ 19246 w 7538114"/>
              <a:gd name="connsiteY97" fmla="*/ 4403141 h 6858000"/>
              <a:gd name="connsiteX98" fmla="*/ 19623 w 7538114"/>
              <a:gd name="connsiteY98" fmla="*/ 4356631 h 6858000"/>
              <a:gd name="connsiteX99" fmla="*/ 20293 w 7538114"/>
              <a:gd name="connsiteY99" fmla="*/ 4339937 h 6858000"/>
              <a:gd name="connsiteX100" fmla="*/ 18752 w 7538114"/>
              <a:gd name="connsiteY100" fmla="*/ 4331435 h 6858000"/>
              <a:gd name="connsiteX101" fmla="*/ 24901 w 7538114"/>
              <a:gd name="connsiteY101" fmla="*/ 4320990 h 6858000"/>
              <a:gd name="connsiteX102" fmla="*/ 23734 w 7538114"/>
              <a:gd name="connsiteY102" fmla="*/ 4309111 h 6858000"/>
              <a:gd name="connsiteX103" fmla="*/ 29040 w 7538114"/>
              <a:gd name="connsiteY103" fmla="*/ 4263489 h 6858000"/>
              <a:gd name="connsiteX104" fmla="*/ 29429 w 7538114"/>
              <a:gd name="connsiteY104" fmla="*/ 4258775 h 6858000"/>
              <a:gd name="connsiteX105" fmla="*/ 33702 w 7538114"/>
              <a:gd name="connsiteY105" fmla="*/ 4248512 h 6858000"/>
              <a:gd name="connsiteX106" fmla="*/ 37356 w 7538114"/>
              <a:gd name="connsiteY106" fmla="*/ 4228644 h 6858000"/>
              <a:gd name="connsiteX107" fmla="*/ 50107 w 7538114"/>
              <a:gd name="connsiteY107" fmla="*/ 4193665 h 6858000"/>
              <a:gd name="connsiteX108" fmla="*/ 56192 w 7538114"/>
              <a:gd name="connsiteY108" fmla="*/ 4173105 h 6858000"/>
              <a:gd name="connsiteX109" fmla="*/ 61800 w 7538114"/>
              <a:gd name="connsiteY109" fmla="*/ 4159194 h 6858000"/>
              <a:gd name="connsiteX110" fmla="*/ 69720 w 7538114"/>
              <a:gd name="connsiteY110" fmla="*/ 4118135 h 6858000"/>
              <a:gd name="connsiteX111" fmla="*/ 80190 w 7538114"/>
              <a:gd name="connsiteY111" fmla="*/ 4047713 h 6858000"/>
              <a:gd name="connsiteX112" fmla="*/ 96666 w 7538114"/>
              <a:gd name="connsiteY112" fmla="*/ 3980780 h 6858000"/>
              <a:gd name="connsiteX113" fmla="*/ 107651 w 7538114"/>
              <a:gd name="connsiteY113" fmla="*/ 3941872 h 6858000"/>
              <a:gd name="connsiteX114" fmla="*/ 118444 w 7538114"/>
              <a:gd name="connsiteY114" fmla="*/ 3897465 h 6858000"/>
              <a:gd name="connsiteX115" fmla="*/ 134545 w 7538114"/>
              <a:gd name="connsiteY115" fmla="*/ 3811132 h 6858000"/>
              <a:gd name="connsiteX116" fmla="*/ 145381 w 7538114"/>
              <a:gd name="connsiteY116" fmla="*/ 3746540 h 6858000"/>
              <a:gd name="connsiteX117" fmla="*/ 146587 w 7538114"/>
              <a:gd name="connsiteY117" fmla="*/ 3670275 h 6858000"/>
              <a:gd name="connsiteX118" fmla="*/ 165690 w 7538114"/>
              <a:gd name="connsiteY118" fmla="*/ 3580981 h 6858000"/>
              <a:gd name="connsiteX119" fmla="*/ 163175 w 7538114"/>
              <a:gd name="connsiteY119" fmla="*/ 3570960 h 6858000"/>
              <a:gd name="connsiteX120" fmla="*/ 162665 w 7538114"/>
              <a:gd name="connsiteY120" fmla="*/ 3560693 h 6858000"/>
              <a:gd name="connsiteX121" fmla="*/ 163299 w 7538114"/>
              <a:gd name="connsiteY121" fmla="*/ 3559743 h 6858000"/>
              <a:gd name="connsiteX122" fmla="*/ 164777 w 7538114"/>
              <a:gd name="connsiteY122" fmla="*/ 3548721 h 6858000"/>
              <a:gd name="connsiteX123" fmla="*/ 163708 w 7538114"/>
              <a:gd name="connsiteY123" fmla="*/ 3545693 h 6858000"/>
              <a:gd name="connsiteX124" fmla="*/ 164286 w 7538114"/>
              <a:gd name="connsiteY124" fmla="*/ 3537938 h 6858000"/>
              <a:gd name="connsiteX125" fmla="*/ 164247 w 7538114"/>
              <a:gd name="connsiteY125" fmla="*/ 3522141 h 6858000"/>
              <a:gd name="connsiteX126" fmla="*/ 165343 w 7538114"/>
              <a:gd name="connsiteY126" fmla="*/ 3519672 h 6858000"/>
              <a:gd name="connsiteX127" fmla="*/ 167001 w 7538114"/>
              <a:gd name="connsiteY127" fmla="*/ 3496604 h 6858000"/>
              <a:gd name="connsiteX128" fmla="*/ 167547 w 7538114"/>
              <a:gd name="connsiteY128" fmla="*/ 3496517 h 6858000"/>
              <a:gd name="connsiteX129" fmla="*/ 170301 w 7538114"/>
              <a:gd name="connsiteY129" fmla="*/ 3491023 h 6858000"/>
              <a:gd name="connsiteX130" fmla="*/ 174371 w 7538114"/>
              <a:gd name="connsiteY130" fmla="*/ 3479998 h 6858000"/>
              <a:gd name="connsiteX131" fmla="*/ 190228 w 7538114"/>
              <a:gd name="connsiteY131" fmla="*/ 3457434 h 6858000"/>
              <a:gd name="connsiteX132" fmla="*/ 192016 w 7538114"/>
              <a:gd name="connsiteY132" fmla="*/ 3433411 h 6858000"/>
              <a:gd name="connsiteX133" fmla="*/ 192663 w 7538114"/>
              <a:gd name="connsiteY133" fmla="*/ 3428691 h 6858000"/>
              <a:gd name="connsiteX134" fmla="*/ 192793 w 7538114"/>
              <a:gd name="connsiteY134" fmla="*/ 3428643 h 6858000"/>
              <a:gd name="connsiteX135" fmla="*/ 193710 w 7538114"/>
              <a:gd name="connsiteY135" fmla="*/ 3423760 h 6858000"/>
              <a:gd name="connsiteX136" fmla="*/ 193839 w 7538114"/>
              <a:gd name="connsiteY136" fmla="*/ 3420085 h 6858000"/>
              <a:gd name="connsiteX137" fmla="*/ 195094 w 7538114"/>
              <a:gd name="connsiteY137" fmla="*/ 3410930 h 6858000"/>
              <a:gd name="connsiteX138" fmla="*/ 196311 w 7538114"/>
              <a:gd name="connsiteY138" fmla="*/ 3408092 h 6858000"/>
              <a:gd name="connsiteX139" fmla="*/ 197928 w 7538114"/>
              <a:gd name="connsiteY139" fmla="*/ 3407419 h 6858000"/>
              <a:gd name="connsiteX140" fmla="*/ 197881 w 7538114"/>
              <a:gd name="connsiteY140" fmla="*/ 3406520 h 6858000"/>
              <a:gd name="connsiteX141" fmla="*/ 204222 w 7538114"/>
              <a:gd name="connsiteY141" fmla="*/ 3391015 h 6858000"/>
              <a:gd name="connsiteX142" fmla="*/ 213950 w 7538114"/>
              <a:gd name="connsiteY142" fmla="*/ 3354361 h 6858000"/>
              <a:gd name="connsiteX143" fmla="*/ 217699 w 7538114"/>
              <a:gd name="connsiteY143" fmla="*/ 3332639 h 6858000"/>
              <a:gd name="connsiteX144" fmla="*/ 229963 w 7538114"/>
              <a:gd name="connsiteY144" fmla="*/ 3273935 h 6858000"/>
              <a:gd name="connsiteX145" fmla="*/ 243785 w 7538114"/>
              <a:gd name="connsiteY145" fmla="*/ 3215621 h 6858000"/>
              <a:gd name="connsiteX146" fmla="*/ 259175 w 7538114"/>
              <a:gd name="connsiteY146" fmla="*/ 3189909 h 6858000"/>
              <a:gd name="connsiteX147" fmla="*/ 259988 w 7538114"/>
              <a:gd name="connsiteY147" fmla="*/ 3186579 h 6858000"/>
              <a:gd name="connsiteX148" fmla="*/ 259980 w 7538114"/>
              <a:gd name="connsiteY148" fmla="*/ 3177264 h 6858000"/>
              <a:gd name="connsiteX149" fmla="*/ 259609 w 7538114"/>
              <a:gd name="connsiteY149" fmla="*/ 3173723 h 6858000"/>
              <a:gd name="connsiteX150" fmla="*/ 259848 w 7538114"/>
              <a:gd name="connsiteY150" fmla="*/ 3168622 h 6858000"/>
              <a:gd name="connsiteX151" fmla="*/ 259971 w 7538114"/>
              <a:gd name="connsiteY151" fmla="*/ 3168508 h 6858000"/>
              <a:gd name="connsiteX152" fmla="*/ 259966 w 7538114"/>
              <a:gd name="connsiteY152" fmla="*/ 3163706 h 6858000"/>
              <a:gd name="connsiteX153" fmla="*/ 258467 w 7538114"/>
              <a:gd name="connsiteY153" fmla="*/ 3140064 h 6858000"/>
              <a:gd name="connsiteX154" fmla="*/ 270990 w 7538114"/>
              <a:gd name="connsiteY154" fmla="*/ 3110288 h 6858000"/>
              <a:gd name="connsiteX155" fmla="*/ 273494 w 7538114"/>
              <a:gd name="connsiteY155" fmla="*/ 3097704 h 6858000"/>
              <a:gd name="connsiteX156" fmla="*/ 275456 w 7538114"/>
              <a:gd name="connsiteY156" fmla="*/ 3091047 h 6858000"/>
              <a:gd name="connsiteX157" fmla="*/ 275980 w 7538114"/>
              <a:gd name="connsiteY157" fmla="*/ 3090672 h 6858000"/>
              <a:gd name="connsiteX158" fmla="*/ 274486 w 7538114"/>
              <a:gd name="connsiteY158" fmla="*/ 3068004 h 6858000"/>
              <a:gd name="connsiteX159" fmla="*/ 275226 w 7538114"/>
              <a:gd name="connsiteY159" fmla="*/ 3065087 h 6858000"/>
              <a:gd name="connsiteX160" fmla="*/ 273050 w 7538114"/>
              <a:gd name="connsiteY160" fmla="*/ 3050191 h 6858000"/>
              <a:gd name="connsiteX161" fmla="*/ 272566 w 7538114"/>
              <a:gd name="connsiteY161" fmla="*/ 3042559 h 6858000"/>
              <a:gd name="connsiteX162" fmla="*/ 271107 w 7538114"/>
              <a:gd name="connsiteY162" fmla="*/ 3040271 h 6858000"/>
              <a:gd name="connsiteX163" fmla="*/ 271065 w 7538114"/>
              <a:gd name="connsiteY163" fmla="*/ 3029072 h 6858000"/>
              <a:gd name="connsiteX164" fmla="*/ 271558 w 7538114"/>
              <a:gd name="connsiteY164" fmla="*/ 3027835 h 6858000"/>
              <a:gd name="connsiteX165" fmla="*/ 268717 w 7538114"/>
              <a:gd name="connsiteY165" fmla="*/ 2964245 h 6858000"/>
              <a:gd name="connsiteX166" fmla="*/ 272511 w 7538114"/>
              <a:gd name="connsiteY166" fmla="*/ 2915772 h 6858000"/>
              <a:gd name="connsiteX167" fmla="*/ 270356 w 7538114"/>
              <a:gd name="connsiteY167" fmla="*/ 2825842 h 6858000"/>
              <a:gd name="connsiteX168" fmla="*/ 273897 w 7538114"/>
              <a:gd name="connsiteY168" fmla="*/ 2734957 h 6858000"/>
              <a:gd name="connsiteX169" fmla="*/ 274458 w 7538114"/>
              <a:gd name="connsiteY169" fmla="*/ 2636572 h 6858000"/>
              <a:gd name="connsiteX170" fmla="*/ 279157 w 7538114"/>
              <a:gd name="connsiteY170" fmla="*/ 2604260 h 6858000"/>
              <a:gd name="connsiteX171" fmla="*/ 288131 w 7538114"/>
              <a:gd name="connsiteY171" fmla="*/ 2582747 h 6858000"/>
              <a:gd name="connsiteX172" fmla="*/ 282516 w 7538114"/>
              <a:gd name="connsiteY172" fmla="*/ 2478755 h 6858000"/>
              <a:gd name="connsiteX173" fmla="*/ 287359 w 7538114"/>
              <a:gd name="connsiteY173" fmla="*/ 2451804 h 6858000"/>
              <a:gd name="connsiteX174" fmla="*/ 289577 w 7538114"/>
              <a:gd name="connsiteY174" fmla="*/ 2408801 h 6858000"/>
              <a:gd name="connsiteX175" fmla="*/ 293203 w 7538114"/>
              <a:gd name="connsiteY175" fmla="*/ 2392670 h 6858000"/>
              <a:gd name="connsiteX176" fmla="*/ 304183 w 7538114"/>
              <a:gd name="connsiteY176" fmla="*/ 2330165 h 6858000"/>
              <a:gd name="connsiteX177" fmla="*/ 310900 w 7538114"/>
              <a:gd name="connsiteY177" fmla="*/ 2276363 h 6858000"/>
              <a:gd name="connsiteX178" fmla="*/ 303909 w 7538114"/>
              <a:gd name="connsiteY178" fmla="*/ 2236310 h 6858000"/>
              <a:gd name="connsiteX179" fmla="*/ 306187 w 7538114"/>
              <a:gd name="connsiteY179" fmla="*/ 2232984 h 6858000"/>
              <a:gd name="connsiteX180" fmla="*/ 307158 w 7538114"/>
              <a:gd name="connsiteY180" fmla="*/ 2205763 h 6858000"/>
              <a:gd name="connsiteX181" fmla="*/ 304860 w 7538114"/>
              <a:gd name="connsiteY181" fmla="*/ 2145703 h 6858000"/>
              <a:gd name="connsiteX182" fmla="*/ 304273 w 7538114"/>
              <a:gd name="connsiteY182" fmla="*/ 2092533 h 6858000"/>
              <a:gd name="connsiteX183" fmla="*/ 301642 w 7538114"/>
              <a:gd name="connsiteY183" fmla="*/ 2057359 h 6858000"/>
              <a:gd name="connsiteX184" fmla="*/ 306736 w 7538114"/>
              <a:gd name="connsiteY184" fmla="*/ 2016105 h 6858000"/>
              <a:gd name="connsiteX185" fmla="*/ 316234 w 7538114"/>
              <a:gd name="connsiteY185" fmla="*/ 1983129 h 6858000"/>
              <a:gd name="connsiteX186" fmla="*/ 318238 w 7538114"/>
              <a:gd name="connsiteY186" fmla="*/ 1956745 h 6858000"/>
              <a:gd name="connsiteX187" fmla="*/ 311341 w 7538114"/>
              <a:gd name="connsiteY187" fmla="*/ 1950160 h 6858000"/>
              <a:gd name="connsiteX188" fmla="*/ 323556 w 7538114"/>
              <a:gd name="connsiteY188" fmla="*/ 1879546 h 6858000"/>
              <a:gd name="connsiteX189" fmla="*/ 326085 w 7538114"/>
              <a:gd name="connsiteY189" fmla="*/ 1854893 h 6858000"/>
              <a:gd name="connsiteX190" fmla="*/ 335058 w 7538114"/>
              <a:gd name="connsiteY190" fmla="*/ 1787684 h 6858000"/>
              <a:gd name="connsiteX191" fmla="*/ 345620 w 7538114"/>
              <a:gd name="connsiteY191" fmla="*/ 1720464 h 6858000"/>
              <a:gd name="connsiteX192" fmla="*/ 360760 w 7538114"/>
              <a:gd name="connsiteY192" fmla="*/ 1681196 h 6858000"/>
              <a:gd name="connsiteX193" fmla="*/ 368483 w 7538114"/>
              <a:gd name="connsiteY193" fmla="*/ 1625881 h 6858000"/>
              <a:gd name="connsiteX194" fmla="*/ 371077 w 7538114"/>
              <a:gd name="connsiteY194" fmla="*/ 1616704 h 6858000"/>
              <a:gd name="connsiteX195" fmla="*/ 383008 w 7538114"/>
              <a:gd name="connsiteY195" fmla="*/ 1551493 h 6858000"/>
              <a:gd name="connsiteX196" fmla="*/ 384834 w 7538114"/>
              <a:gd name="connsiteY196" fmla="*/ 1475233 h 6858000"/>
              <a:gd name="connsiteX197" fmla="*/ 418371 w 7538114"/>
              <a:gd name="connsiteY197" fmla="*/ 1380155 h 6858000"/>
              <a:gd name="connsiteX198" fmla="*/ 469641 w 7538114"/>
              <a:gd name="connsiteY198" fmla="*/ 1210871 h 6858000"/>
              <a:gd name="connsiteX199" fmla="*/ 489701 w 7538114"/>
              <a:gd name="connsiteY199" fmla="*/ 1028427 h 6858000"/>
              <a:gd name="connsiteX200" fmla="*/ 486354 w 7538114"/>
              <a:gd name="connsiteY200" fmla="*/ 980383 h 6858000"/>
              <a:gd name="connsiteX201" fmla="*/ 479762 w 7538114"/>
              <a:gd name="connsiteY201" fmla="*/ 839699 h 6858000"/>
              <a:gd name="connsiteX202" fmla="*/ 445664 w 7538114"/>
              <a:gd name="connsiteY202" fmla="*/ 696545 h 6858000"/>
              <a:gd name="connsiteX203" fmla="*/ 440047 w 7538114"/>
              <a:gd name="connsiteY203" fmla="*/ 606615 h 6858000"/>
              <a:gd name="connsiteX204" fmla="*/ 431225 w 7538114"/>
              <a:gd name="connsiteY204" fmla="*/ 563889 h 6858000"/>
              <a:gd name="connsiteX205" fmla="*/ 430803 w 7538114"/>
              <a:gd name="connsiteY205" fmla="*/ 534294 h 6858000"/>
              <a:gd name="connsiteX206" fmla="*/ 429777 w 7538114"/>
              <a:gd name="connsiteY206" fmla="*/ 516548 h 6858000"/>
              <a:gd name="connsiteX207" fmla="*/ 415090 w 7538114"/>
              <a:gd name="connsiteY207" fmla="*/ 485808 h 6858000"/>
              <a:gd name="connsiteX208" fmla="*/ 410499 w 7538114"/>
              <a:gd name="connsiteY208" fmla="*/ 369873 h 6858000"/>
              <a:gd name="connsiteX209" fmla="*/ 425314 w 7538114"/>
              <a:gd name="connsiteY209" fmla="*/ 259180 h 6858000"/>
              <a:gd name="connsiteX210" fmla="*/ 383240 w 7538114"/>
              <a:gd name="connsiteY210" fmla="*/ 94173 h 6858000"/>
              <a:gd name="connsiteX211" fmla="*/ 379938 w 7538114"/>
              <a:gd name="connsiteY211" fmla="*/ 77267 h 6858000"/>
              <a:gd name="connsiteX212" fmla="*/ 373430 w 7538114"/>
              <a:gd name="connsiteY212" fmla="*/ 388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538114" h="6858000">
                <a:moveTo>
                  <a:pt x="366246" y="0"/>
                </a:moveTo>
                <a:lnTo>
                  <a:pt x="2830292" y="0"/>
                </a:lnTo>
                <a:lnTo>
                  <a:pt x="3903260" y="0"/>
                </a:lnTo>
                <a:lnTo>
                  <a:pt x="4597266" y="0"/>
                </a:lnTo>
                <a:lnTo>
                  <a:pt x="7192370" y="0"/>
                </a:lnTo>
                <a:lnTo>
                  <a:pt x="7538114" y="0"/>
                </a:lnTo>
                <a:lnTo>
                  <a:pt x="7538114" y="6858000"/>
                </a:lnTo>
                <a:lnTo>
                  <a:pt x="7192370" y="6858000"/>
                </a:lnTo>
                <a:lnTo>
                  <a:pt x="4597266" y="6858000"/>
                </a:lnTo>
                <a:lnTo>
                  <a:pt x="3903260" y="6858000"/>
                </a:lnTo>
                <a:lnTo>
                  <a:pt x="2830292" y="6858000"/>
                </a:lnTo>
                <a:lnTo>
                  <a:pt x="170314" y="6858000"/>
                </a:lnTo>
                <a:cubicBezTo>
                  <a:pt x="170323" y="6857920"/>
                  <a:pt x="170332" y="6857839"/>
                  <a:pt x="170341" y="6857759"/>
                </a:cubicBezTo>
                <a:lnTo>
                  <a:pt x="173485" y="6852129"/>
                </a:lnTo>
                <a:lnTo>
                  <a:pt x="167544" y="6830335"/>
                </a:lnTo>
                <a:cubicBezTo>
                  <a:pt x="165474" y="6819600"/>
                  <a:pt x="164100" y="6808301"/>
                  <a:pt x="163472" y="6796707"/>
                </a:cubicBezTo>
                <a:cubicBezTo>
                  <a:pt x="167658" y="6794106"/>
                  <a:pt x="161711" y="6785006"/>
                  <a:pt x="160535" y="6780725"/>
                </a:cubicBezTo>
                <a:cubicBezTo>
                  <a:pt x="163268" y="6780680"/>
                  <a:pt x="164578" y="6771195"/>
                  <a:pt x="162318" y="6767829"/>
                </a:cubicBezTo>
                <a:cubicBezTo>
                  <a:pt x="152545" y="6697090"/>
                  <a:pt x="178083" y="6736894"/>
                  <a:pt x="162771" y="6694444"/>
                </a:cubicBezTo>
                <a:cubicBezTo>
                  <a:pt x="161971" y="6687342"/>
                  <a:pt x="163342" y="6682014"/>
                  <a:pt x="165604" y="6677569"/>
                </a:cubicBezTo>
                <a:lnTo>
                  <a:pt x="171255" y="6669571"/>
                </a:lnTo>
                <a:lnTo>
                  <a:pt x="169240" y="6663304"/>
                </a:lnTo>
                <a:cubicBezTo>
                  <a:pt x="169082" y="6639651"/>
                  <a:pt x="174873" y="6632678"/>
                  <a:pt x="169039" y="6618916"/>
                </a:cubicBezTo>
                <a:cubicBezTo>
                  <a:pt x="181164" y="6598580"/>
                  <a:pt x="170248" y="6605428"/>
                  <a:pt x="168392" y="6589960"/>
                </a:cubicBezTo>
                <a:cubicBezTo>
                  <a:pt x="165975" y="6577758"/>
                  <a:pt x="161323" y="6600160"/>
                  <a:pt x="160636" y="6588200"/>
                </a:cubicBezTo>
                <a:cubicBezTo>
                  <a:pt x="163766" y="6575263"/>
                  <a:pt x="154044" y="6575871"/>
                  <a:pt x="157872" y="6562416"/>
                </a:cubicBezTo>
                <a:cubicBezTo>
                  <a:pt x="165196" y="6565685"/>
                  <a:pt x="156453" y="6535866"/>
                  <a:pt x="162851" y="6534939"/>
                </a:cubicBezTo>
                <a:cubicBezTo>
                  <a:pt x="153702" y="6523511"/>
                  <a:pt x="164973" y="6517769"/>
                  <a:pt x="162153" y="6502552"/>
                </a:cubicBezTo>
                <a:cubicBezTo>
                  <a:pt x="158692" y="6495386"/>
                  <a:pt x="158098" y="6490216"/>
                  <a:pt x="161821" y="6483172"/>
                </a:cubicBezTo>
                <a:cubicBezTo>
                  <a:pt x="144969" y="6450162"/>
                  <a:pt x="161066" y="6463202"/>
                  <a:pt x="154586" y="6432309"/>
                </a:cubicBezTo>
                <a:cubicBezTo>
                  <a:pt x="147771" y="6405695"/>
                  <a:pt x="143349" y="6375524"/>
                  <a:pt x="127078" y="6349783"/>
                </a:cubicBezTo>
                <a:cubicBezTo>
                  <a:pt x="122468" y="6345058"/>
                  <a:pt x="120723" y="6333456"/>
                  <a:pt x="123181" y="6323872"/>
                </a:cubicBezTo>
                <a:cubicBezTo>
                  <a:pt x="123604" y="6322225"/>
                  <a:pt x="124138" y="6320698"/>
                  <a:pt x="124767" y="6319343"/>
                </a:cubicBezTo>
                <a:cubicBezTo>
                  <a:pt x="122278" y="6297089"/>
                  <a:pt x="111161" y="6215694"/>
                  <a:pt x="108246" y="6190348"/>
                </a:cubicBezTo>
                <a:cubicBezTo>
                  <a:pt x="114169" y="6188296"/>
                  <a:pt x="103482" y="6175479"/>
                  <a:pt x="107279" y="6167269"/>
                </a:cubicBezTo>
                <a:cubicBezTo>
                  <a:pt x="110610" y="6161389"/>
                  <a:pt x="108145" y="6156128"/>
                  <a:pt x="107883" y="6149986"/>
                </a:cubicBezTo>
                <a:cubicBezTo>
                  <a:pt x="110502" y="6141894"/>
                  <a:pt x="105773" y="6115502"/>
                  <a:pt x="102380" y="6108622"/>
                </a:cubicBezTo>
                <a:cubicBezTo>
                  <a:pt x="90593" y="6092179"/>
                  <a:pt x="99346" y="6054816"/>
                  <a:pt x="90314" y="6041155"/>
                </a:cubicBezTo>
                <a:cubicBezTo>
                  <a:pt x="88990" y="6036198"/>
                  <a:pt x="88454" y="6031348"/>
                  <a:pt x="88409" y="6026587"/>
                </a:cubicBezTo>
                <a:lnTo>
                  <a:pt x="89403" y="6013265"/>
                </a:lnTo>
                <a:lnTo>
                  <a:pt x="91927" y="6009478"/>
                </a:lnTo>
                <a:lnTo>
                  <a:pt x="91302" y="6001336"/>
                </a:lnTo>
                <a:cubicBezTo>
                  <a:pt x="91431" y="6000558"/>
                  <a:pt x="91559" y="5999781"/>
                  <a:pt x="91687" y="5999003"/>
                </a:cubicBezTo>
                <a:cubicBezTo>
                  <a:pt x="92431" y="5994547"/>
                  <a:pt x="93080" y="5990148"/>
                  <a:pt x="93336" y="5985795"/>
                </a:cubicBezTo>
                <a:cubicBezTo>
                  <a:pt x="80676" y="5991520"/>
                  <a:pt x="93430" y="5949705"/>
                  <a:pt x="83190" y="5961758"/>
                </a:cubicBezTo>
                <a:cubicBezTo>
                  <a:pt x="82399" y="5938832"/>
                  <a:pt x="72862" y="5956319"/>
                  <a:pt x="81952" y="5928761"/>
                </a:cubicBezTo>
                <a:cubicBezTo>
                  <a:pt x="79324" y="5899676"/>
                  <a:pt x="72619" y="5823590"/>
                  <a:pt x="67420" y="5787247"/>
                </a:cubicBezTo>
                <a:cubicBezTo>
                  <a:pt x="53530" y="5750058"/>
                  <a:pt x="57730" y="5736292"/>
                  <a:pt x="50760" y="5710700"/>
                </a:cubicBezTo>
                <a:cubicBezTo>
                  <a:pt x="47368" y="5660911"/>
                  <a:pt x="30723" y="5663675"/>
                  <a:pt x="42956" y="5641754"/>
                </a:cubicBezTo>
                <a:cubicBezTo>
                  <a:pt x="39970" y="5608358"/>
                  <a:pt x="24769" y="5637338"/>
                  <a:pt x="29695" y="5602326"/>
                </a:cubicBezTo>
                <a:cubicBezTo>
                  <a:pt x="27700" y="5601239"/>
                  <a:pt x="20274" y="5573144"/>
                  <a:pt x="18841" y="5570885"/>
                </a:cubicBezTo>
                <a:lnTo>
                  <a:pt x="9977" y="5543492"/>
                </a:lnTo>
                <a:lnTo>
                  <a:pt x="5255" y="5531024"/>
                </a:lnTo>
                <a:lnTo>
                  <a:pt x="5447" y="5527845"/>
                </a:lnTo>
                <a:lnTo>
                  <a:pt x="0" y="5507724"/>
                </a:lnTo>
                <a:lnTo>
                  <a:pt x="435" y="5507045"/>
                </a:lnTo>
                <a:cubicBezTo>
                  <a:pt x="1286" y="5505065"/>
                  <a:pt x="1681" y="5502734"/>
                  <a:pt x="1128" y="5499619"/>
                </a:cubicBezTo>
                <a:cubicBezTo>
                  <a:pt x="9450" y="5498516"/>
                  <a:pt x="3652" y="5495435"/>
                  <a:pt x="1291" y="5486342"/>
                </a:cubicBezTo>
                <a:cubicBezTo>
                  <a:pt x="13688" y="5482600"/>
                  <a:pt x="2464" y="5460320"/>
                  <a:pt x="7976" y="5450755"/>
                </a:cubicBezTo>
                <a:cubicBezTo>
                  <a:pt x="5962" y="5444157"/>
                  <a:pt x="4058" y="5437113"/>
                  <a:pt x="2355" y="5429732"/>
                </a:cubicBezTo>
                <a:lnTo>
                  <a:pt x="1499" y="5370432"/>
                </a:lnTo>
                <a:lnTo>
                  <a:pt x="11483" y="5308330"/>
                </a:lnTo>
                <a:cubicBezTo>
                  <a:pt x="11701" y="5285359"/>
                  <a:pt x="15408" y="5265468"/>
                  <a:pt x="12793" y="5246026"/>
                </a:cubicBezTo>
                <a:cubicBezTo>
                  <a:pt x="15678" y="5238129"/>
                  <a:pt x="16842" y="5230685"/>
                  <a:pt x="12525" y="5223468"/>
                </a:cubicBezTo>
                <a:cubicBezTo>
                  <a:pt x="13966" y="5202031"/>
                  <a:pt x="20131" y="5196842"/>
                  <a:pt x="15322" y="5183258"/>
                </a:cubicBezTo>
                <a:cubicBezTo>
                  <a:pt x="25294" y="5171214"/>
                  <a:pt x="21488" y="5170502"/>
                  <a:pt x="18633" y="5164842"/>
                </a:cubicBezTo>
                <a:cubicBezTo>
                  <a:pt x="18565" y="5164573"/>
                  <a:pt x="18496" y="5164303"/>
                  <a:pt x="18428" y="5164034"/>
                </a:cubicBezTo>
                <a:lnTo>
                  <a:pt x="19854" y="5162388"/>
                </a:lnTo>
                <a:lnTo>
                  <a:pt x="20514" y="5158981"/>
                </a:lnTo>
                <a:lnTo>
                  <a:pt x="20089" y="5149681"/>
                </a:lnTo>
                <a:lnTo>
                  <a:pt x="19561" y="5146183"/>
                </a:lnTo>
                <a:cubicBezTo>
                  <a:pt x="19336" y="5143774"/>
                  <a:pt x="19361" y="5142173"/>
                  <a:pt x="19571" y="5141065"/>
                </a:cubicBezTo>
                <a:lnTo>
                  <a:pt x="19690" y="5140937"/>
                </a:lnTo>
                <a:cubicBezTo>
                  <a:pt x="19617" y="5139339"/>
                  <a:pt x="19544" y="5137742"/>
                  <a:pt x="19471" y="5136144"/>
                </a:cubicBezTo>
                <a:cubicBezTo>
                  <a:pt x="18832" y="5128055"/>
                  <a:pt x="17958" y="5120182"/>
                  <a:pt x="16918" y="5112689"/>
                </a:cubicBezTo>
                <a:cubicBezTo>
                  <a:pt x="23464" y="5106353"/>
                  <a:pt x="15733" y="5078666"/>
                  <a:pt x="28071" y="5081696"/>
                </a:cubicBezTo>
                <a:cubicBezTo>
                  <a:pt x="27036" y="5071588"/>
                  <a:pt x="21912" y="5065475"/>
                  <a:pt x="30005" y="5068879"/>
                </a:cubicBezTo>
                <a:cubicBezTo>
                  <a:pt x="29897" y="5065551"/>
                  <a:pt x="30585" y="5063501"/>
                  <a:pt x="31661" y="5062033"/>
                </a:cubicBezTo>
                <a:lnTo>
                  <a:pt x="32169" y="5061608"/>
                </a:lnTo>
                <a:lnTo>
                  <a:pt x="27436" y="5021480"/>
                </a:lnTo>
                <a:lnTo>
                  <a:pt x="26614" y="5013906"/>
                </a:lnTo>
                <a:lnTo>
                  <a:pt x="25056" y="5011767"/>
                </a:lnTo>
                <a:cubicBezTo>
                  <a:pt x="24110" y="5009457"/>
                  <a:pt x="23701" y="5006147"/>
                  <a:pt x="24513" y="5000592"/>
                </a:cubicBezTo>
                <a:lnTo>
                  <a:pt x="24951" y="4999307"/>
                </a:lnTo>
                <a:lnTo>
                  <a:pt x="22644" y="4990090"/>
                </a:lnTo>
                <a:cubicBezTo>
                  <a:pt x="21579" y="4987122"/>
                  <a:pt x="20222" y="4984494"/>
                  <a:pt x="18465" y="4982366"/>
                </a:cubicBezTo>
                <a:cubicBezTo>
                  <a:pt x="27858" y="4950984"/>
                  <a:pt x="19264" y="4921373"/>
                  <a:pt x="20888" y="4887310"/>
                </a:cubicBezTo>
                <a:cubicBezTo>
                  <a:pt x="17563" y="4848813"/>
                  <a:pt x="18386" y="4829570"/>
                  <a:pt x="15781" y="4807298"/>
                </a:cubicBezTo>
                <a:cubicBezTo>
                  <a:pt x="15634" y="4803627"/>
                  <a:pt x="14440" y="4773874"/>
                  <a:pt x="19649" y="4779990"/>
                </a:cubicBezTo>
                <a:cubicBezTo>
                  <a:pt x="18744" y="4746827"/>
                  <a:pt x="22869" y="4698305"/>
                  <a:pt x="21858" y="4664237"/>
                </a:cubicBezTo>
                <a:cubicBezTo>
                  <a:pt x="34232" y="4642340"/>
                  <a:pt x="11268" y="4621318"/>
                  <a:pt x="13583" y="4598607"/>
                </a:cubicBezTo>
                <a:cubicBezTo>
                  <a:pt x="2193" y="4604819"/>
                  <a:pt x="19974" y="4548010"/>
                  <a:pt x="7118" y="4546768"/>
                </a:cubicBezTo>
                <a:lnTo>
                  <a:pt x="14555" y="4522182"/>
                </a:lnTo>
                <a:lnTo>
                  <a:pt x="17290" y="4509768"/>
                </a:lnTo>
                <a:cubicBezTo>
                  <a:pt x="17884" y="4505118"/>
                  <a:pt x="18021" y="4500115"/>
                  <a:pt x="17421" y="4494586"/>
                </a:cubicBezTo>
                <a:cubicBezTo>
                  <a:pt x="12327" y="4480984"/>
                  <a:pt x="18571" y="4459805"/>
                  <a:pt x="18193" y="4440649"/>
                </a:cubicBezTo>
                <a:lnTo>
                  <a:pt x="16616" y="4431853"/>
                </a:lnTo>
                <a:lnTo>
                  <a:pt x="19246" y="4403141"/>
                </a:lnTo>
                <a:cubicBezTo>
                  <a:pt x="19372" y="4387638"/>
                  <a:pt x="19497" y="4372134"/>
                  <a:pt x="19623" y="4356631"/>
                </a:cubicBezTo>
                <a:cubicBezTo>
                  <a:pt x="19508" y="4349062"/>
                  <a:pt x="15847" y="4339045"/>
                  <a:pt x="20293" y="4339937"/>
                </a:cubicBezTo>
                <a:lnTo>
                  <a:pt x="18752" y="4331435"/>
                </a:lnTo>
                <a:cubicBezTo>
                  <a:pt x="19520" y="4328277"/>
                  <a:pt x="24070" y="4324711"/>
                  <a:pt x="24901" y="4320990"/>
                </a:cubicBezTo>
                <a:lnTo>
                  <a:pt x="23734" y="4309111"/>
                </a:lnTo>
                <a:cubicBezTo>
                  <a:pt x="24423" y="4299527"/>
                  <a:pt x="28090" y="4271878"/>
                  <a:pt x="29040" y="4263489"/>
                </a:cubicBezTo>
                <a:cubicBezTo>
                  <a:pt x="29169" y="4261918"/>
                  <a:pt x="29300" y="4260346"/>
                  <a:pt x="29429" y="4258775"/>
                </a:cubicBezTo>
                <a:lnTo>
                  <a:pt x="33702" y="4248512"/>
                </a:lnTo>
                <a:cubicBezTo>
                  <a:pt x="36933" y="4241044"/>
                  <a:pt x="39109" y="4235167"/>
                  <a:pt x="37356" y="4228644"/>
                </a:cubicBezTo>
                <a:cubicBezTo>
                  <a:pt x="41530" y="4217526"/>
                  <a:pt x="53227" y="4209759"/>
                  <a:pt x="50107" y="4193665"/>
                </a:cubicBezTo>
                <a:cubicBezTo>
                  <a:pt x="55406" y="4198550"/>
                  <a:pt x="50749" y="4175793"/>
                  <a:pt x="56192" y="4173105"/>
                </a:cubicBezTo>
                <a:cubicBezTo>
                  <a:pt x="60575" y="4171863"/>
                  <a:pt x="60184" y="4164671"/>
                  <a:pt x="61800" y="4159194"/>
                </a:cubicBezTo>
                <a:cubicBezTo>
                  <a:pt x="66276" y="4155290"/>
                  <a:pt x="70363" y="4127730"/>
                  <a:pt x="69720" y="4118135"/>
                </a:cubicBezTo>
                <a:cubicBezTo>
                  <a:pt x="65265" y="4091091"/>
                  <a:pt x="83289" y="4069336"/>
                  <a:pt x="80190" y="4047713"/>
                </a:cubicBezTo>
                <a:cubicBezTo>
                  <a:pt x="84682" y="4020435"/>
                  <a:pt x="92089" y="3998420"/>
                  <a:pt x="96666" y="3980780"/>
                </a:cubicBezTo>
                <a:cubicBezTo>
                  <a:pt x="98580" y="3977851"/>
                  <a:pt x="106155" y="3945259"/>
                  <a:pt x="107651" y="3941872"/>
                </a:cubicBezTo>
                <a:cubicBezTo>
                  <a:pt x="111761" y="3922504"/>
                  <a:pt x="112043" y="3930219"/>
                  <a:pt x="118444" y="3897465"/>
                </a:cubicBezTo>
                <a:cubicBezTo>
                  <a:pt x="124996" y="3869981"/>
                  <a:pt x="127657" y="3841768"/>
                  <a:pt x="134545" y="3811132"/>
                </a:cubicBezTo>
                <a:cubicBezTo>
                  <a:pt x="143817" y="3778601"/>
                  <a:pt x="141464" y="3759343"/>
                  <a:pt x="145381" y="3746540"/>
                </a:cubicBezTo>
                <a:cubicBezTo>
                  <a:pt x="156739" y="3719637"/>
                  <a:pt x="147664" y="3711291"/>
                  <a:pt x="146587" y="3670275"/>
                </a:cubicBezTo>
                <a:cubicBezTo>
                  <a:pt x="154134" y="3638754"/>
                  <a:pt x="151397" y="3605028"/>
                  <a:pt x="165690" y="3580981"/>
                </a:cubicBezTo>
                <a:cubicBezTo>
                  <a:pt x="164433" y="3577837"/>
                  <a:pt x="163639" y="3574469"/>
                  <a:pt x="163175" y="3570960"/>
                </a:cubicBezTo>
                <a:lnTo>
                  <a:pt x="162665" y="3560693"/>
                </a:lnTo>
                <a:lnTo>
                  <a:pt x="163299" y="3559743"/>
                </a:lnTo>
                <a:cubicBezTo>
                  <a:pt x="165039" y="3554949"/>
                  <a:pt x="165246" y="3551528"/>
                  <a:pt x="164777" y="3548721"/>
                </a:cubicBezTo>
                <a:lnTo>
                  <a:pt x="163708" y="3545693"/>
                </a:lnTo>
                <a:lnTo>
                  <a:pt x="164286" y="3537938"/>
                </a:lnTo>
                <a:cubicBezTo>
                  <a:pt x="164273" y="3532672"/>
                  <a:pt x="164261" y="3527407"/>
                  <a:pt x="164247" y="3522141"/>
                </a:cubicBezTo>
                <a:lnTo>
                  <a:pt x="165343" y="3519672"/>
                </a:lnTo>
                <a:lnTo>
                  <a:pt x="167001" y="3496604"/>
                </a:lnTo>
                <a:lnTo>
                  <a:pt x="167547" y="3496517"/>
                </a:lnTo>
                <a:cubicBezTo>
                  <a:pt x="168811" y="3495796"/>
                  <a:pt x="169814" y="3494272"/>
                  <a:pt x="170301" y="3491023"/>
                </a:cubicBezTo>
                <a:cubicBezTo>
                  <a:pt x="177219" y="3499391"/>
                  <a:pt x="173541" y="3490314"/>
                  <a:pt x="174371" y="3479998"/>
                </a:cubicBezTo>
                <a:cubicBezTo>
                  <a:pt x="185299" y="3490692"/>
                  <a:pt x="183023" y="3459350"/>
                  <a:pt x="190228" y="3457434"/>
                </a:cubicBezTo>
                <a:cubicBezTo>
                  <a:pt x="190591" y="3449617"/>
                  <a:pt x="191174" y="3441542"/>
                  <a:pt x="192016" y="3433411"/>
                </a:cubicBezTo>
                <a:lnTo>
                  <a:pt x="192663" y="3428691"/>
                </a:lnTo>
                <a:cubicBezTo>
                  <a:pt x="192706" y="3428676"/>
                  <a:pt x="192750" y="3428659"/>
                  <a:pt x="192793" y="3428643"/>
                </a:cubicBezTo>
                <a:cubicBezTo>
                  <a:pt x="193186" y="3427720"/>
                  <a:pt x="193494" y="3426206"/>
                  <a:pt x="193710" y="3423760"/>
                </a:cubicBezTo>
                <a:cubicBezTo>
                  <a:pt x="193753" y="3422535"/>
                  <a:pt x="193797" y="3421310"/>
                  <a:pt x="193839" y="3420085"/>
                </a:cubicBezTo>
                <a:lnTo>
                  <a:pt x="195094" y="3410930"/>
                </a:lnTo>
                <a:lnTo>
                  <a:pt x="196311" y="3408092"/>
                </a:lnTo>
                <a:lnTo>
                  <a:pt x="197928" y="3407419"/>
                </a:lnTo>
                <a:cubicBezTo>
                  <a:pt x="197912" y="3407119"/>
                  <a:pt x="197897" y="3406820"/>
                  <a:pt x="197881" y="3406520"/>
                </a:cubicBezTo>
                <a:cubicBezTo>
                  <a:pt x="196231" y="3399306"/>
                  <a:pt x="192821" y="3396220"/>
                  <a:pt x="204222" y="3391015"/>
                </a:cubicBezTo>
                <a:cubicBezTo>
                  <a:pt x="202162" y="3374996"/>
                  <a:pt x="208811" y="3373934"/>
                  <a:pt x="213950" y="3354361"/>
                </a:cubicBezTo>
                <a:cubicBezTo>
                  <a:pt x="211218" y="3344737"/>
                  <a:pt x="213619" y="3338360"/>
                  <a:pt x="217699" y="3332639"/>
                </a:cubicBezTo>
                <a:cubicBezTo>
                  <a:pt x="218717" y="3312409"/>
                  <a:pt x="225688" y="3295747"/>
                  <a:pt x="229963" y="3273935"/>
                </a:cubicBezTo>
                <a:cubicBezTo>
                  <a:pt x="228293" y="3248488"/>
                  <a:pt x="239257" y="3238943"/>
                  <a:pt x="243785" y="3215621"/>
                </a:cubicBezTo>
                <a:cubicBezTo>
                  <a:pt x="237893" y="3192522"/>
                  <a:pt x="253940" y="3201000"/>
                  <a:pt x="259175" y="3189909"/>
                </a:cubicBezTo>
                <a:lnTo>
                  <a:pt x="259988" y="3186579"/>
                </a:lnTo>
                <a:lnTo>
                  <a:pt x="259980" y="3177264"/>
                </a:lnTo>
                <a:lnTo>
                  <a:pt x="259609" y="3173723"/>
                </a:lnTo>
                <a:cubicBezTo>
                  <a:pt x="259490" y="3171299"/>
                  <a:pt x="259588" y="3169704"/>
                  <a:pt x="259848" y="3168622"/>
                </a:cubicBezTo>
                <a:lnTo>
                  <a:pt x="259971" y="3168508"/>
                </a:lnTo>
                <a:cubicBezTo>
                  <a:pt x="259969" y="3166907"/>
                  <a:pt x="259968" y="3165307"/>
                  <a:pt x="259966" y="3163706"/>
                </a:cubicBezTo>
                <a:cubicBezTo>
                  <a:pt x="259691" y="3155577"/>
                  <a:pt x="259171" y="3147642"/>
                  <a:pt x="258467" y="3140064"/>
                </a:cubicBezTo>
                <a:cubicBezTo>
                  <a:pt x="265286" y="3134408"/>
                  <a:pt x="258805" y="3106027"/>
                  <a:pt x="270990" y="3110288"/>
                </a:cubicBezTo>
                <a:cubicBezTo>
                  <a:pt x="270407" y="3100106"/>
                  <a:pt x="265565" y="3093497"/>
                  <a:pt x="273494" y="3097704"/>
                </a:cubicBezTo>
                <a:cubicBezTo>
                  <a:pt x="273534" y="3094376"/>
                  <a:pt x="274313" y="3092401"/>
                  <a:pt x="275456" y="3091047"/>
                </a:cubicBezTo>
                <a:lnTo>
                  <a:pt x="275980" y="3090672"/>
                </a:lnTo>
                <a:lnTo>
                  <a:pt x="274486" y="3068004"/>
                </a:lnTo>
                <a:lnTo>
                  <a:pt x="275226" y="3065087"/>
                </a:lnTo>
                <a:lnTo>
                  <a:pt x="273050" y="3050191"/>
                </a:lnTo>
                <a:cubicBezTo>
                  <a:pt x="272889" y="3047647"/>
                  <a:pt x="272728" y="3045103"/>
                  <a:pt x="272566" y="3042559"/>
                </a:cubicBezTo>
                <a:lnTo>
                  <a:pt x="271107" y="3040271"/>
                </a:lnTo>
                <a:cubicBezTo>
                  <a:pt x="270265" y="3037872"/>
                  <a:pt x="270006" y="3034528"/>
                  <a:pt x="271065" y="3029072"/>
                </a:cubicBezTo>
                <a:lnTo>
                  <a:pt x="271558" y="3027835"/>
                </a:lnTo>
                <a:cubicBezTo>
                  <a:pt x="270688" y="3024705"/>
                  <a:pt x="268559" y="2982922"/>
                  <a:pt x="268717" y="2964245"/>
                </a:cubicBezTo>
                <a:cubicBezTo>
                  <a:pt x="279502" y="2933904"/>
                  <a:pt x="269365" y="2949568"/>
                  <a:pt x="272511" y="2915772"/>
                </a:cubicBezTo>
                <a:cubicBezTo>
                  <a:pt x="272017" y="2877552"/>
                  <a:pt x="270125" y="2850992"/>
                  <a:pt x="270356" y="2825842"/>
                </a:cubicBezTo>
                <a:cubicBezTo>
                  <a:pt x="269433" y="2814032"/>
                  <a:pt x="268938" y="2727859"/>
                  <a:pt x="273897" y="2734957"/>
                </a:cubicBezTo>
                <a:cubicBezTo>
                  <a:pt x="264242" y="2698391"/>
                  <a:pt x="277769" y="2677127"/>
                  <a:pt x="274458" y="2636572"/>
                </a:cubicBezTo>
                <a:cubicBezTo>
                  <a:pt x="287792" y="2615986"/>
                  <a:pt x="275829" y="2626668"/>
                  <a:pt x="279157" y="2604260"/>
                </a:cubicBezTo>
                <a:cubicBezTo>
                  <a:pt x="279270" y="2587221"/>
                  <a:pt x="288019" y="2599786"/>
                  <a:pt x="288131" y="2582747"/>
                </a:cubicBezTo>
                <a:cubicBezTo>
                  <a:pt x="260352" y="2545890"/>
                  <a:pt x="290145" y="2525479"/>
                  <a:pt x="282516" y="2478755"/>
                </a:cubicBezTo>
                <a:lnTo>
                  <a:pt x="287359" y="2451804"/>
                </a:lnTo>
                <a:cubicBezTo>
                  <a:pt x="285426" y="2443087"/>
                  <a:pt x="285710" y="2414879"/>
                  <a:pt x="289577" y="2408801"/>
                </a:cubicBezTo>
                <a:cubicBezTo>
                  <a:pt x="290424" y="2402768"/>
                  <a:pt x="289064" y="2396183"/>
                  <a:pt x="293203" y="2392670"/>
                </a:cubicBezTo>
                <a:cubicBezTo>
                  <a:pt x="295637" y="2379564"/>
                  <a:pt x="301233" y="2349549"/>
                  <a:pt x="304183" y="2330165"/>
                </a:cubicBezTo>
                <a:cubicBezTo>
                  <a:pt x="298973" y="2319718"/>
                  <a:pt x="309550" y="2303314"/>
                  <a:pt x="310900" y="2276363"/>
                </a:cubicBezTo>
                <a:cubicBezTo>
                  <a:pt x="304874" y="2264930"/>
                  <a:pt x="311891" y="2258198"/>
                  <a:pt x="303909" y="2236310"/>
                </a:cubicBezTo>
                <a:cubicBezTo>
                  <a:pt x="304734" y="2235412"/>
                  <a:pt x="305502" y="2234293"/>
                  <a:pt x="306187" y="2232984"/>
                </a:cubicBezTo>
                <a:cubicBezTo>
                  <a:pt x="310170" y="2225381"/>
                  <a:pt x="310605" y="2213194"/>
                  <a:pt x="307158" y="2205763"/>
                </a:cubicBezTo>
                <a:cubicBezTo>
                  <a:pt x="296601" y="2170883"/>
                  <a:pt x="306474" y="2175442"/>
                  <a:pt x="304860" y="2145703"/>
                </a:cubicBezTo>
                <a:cubicBezTo>
                  <a:pt x="304314" y="2112090"/>
                  <a:pt x="314083" y="2134724"/>
                  <a:pt x="304273" y="2092533"/>
                </a:cubicBezTo>
                <a:cubicBezTo>
                  <a:pt x="308983" y="2088154"/>
                  <a:pt x="303590" y="2066396"/>
                  <a:pt x="301642" y="2057359"/>
                </a:cubicBezTo>
                <a:cubicBezTo>
                  <a:pt x="301720" y="2041038"/>
                  <a:pt x="313213" y="2032807"/>
                  <a:pt x="306736" y="2016105"/>
                </a:cubicBezTo>
                <a:cubicBezTo>
                  <a:pt x="312847" y="2019262"/>
                  <a:pt x="310007" y="1975377"/>
                  <a:pt x="316234" y="1983129"/>
                </a:cubicBezTo>
                <a:cubicBezTo>
                  <a:pt x="322177" y="1972692"/>
                  <a:pt x="313034" y="1967129"/>
                  <a:pt x="318238" y="1956745"/>
                </a:cubicBezTo>
                <a:cubicBezTo>
                  <a:pt x="319718" y="1944884"/>
                  <a:pt x="311423" y="1963350"/>
                  <a:pt x="311341" y="1950160"/>
                </a:cubicBezTo>
                <a:lnTo>
                  <a:pt x="323556" y="1879546"/>
                </a:lnTo>
                <a:cubicBezTo>
                  <a:pt x="320263" y="1869846"/>
                  <a:pt x="322312" y="1862247"/>
                  <a:pt x="326085" y="1854893"/>
                </a:cubicBezTo>
                <a:cubicBezTo>
                  <a:pt x="325955" y="1832625"/>
                  <a:pt x="332007" y="1812578"/>
                  <a:pt x="335058" y="1787684"/>
                </a:cubicBezTo>
                <a:cubicBezTo>
                  <a:pt x="331933" y="1760490"/>
                  <a:pt x="342400" y="1747069"/>
                  <a:pt x="345620" y="1720464"/>
                </a:cubicBezTo>
                <a:cubicBezTo>
                  <a:pt x="337355" y="1693643"/>
                  <a:pt x="360215" y="1703686"/>
                  <a:pt x="360760" y="1681196"/>
                </a:cubicBezTo>
                <a:cubicBezTo>
                  <a:pt x="353923" y="1644243"/>
                  <a:pt x="368449" y="1682451"/>
                  <a:pt x="368483" y="1625881"/>
                </a:cubicBezTo>
                <a:cubicBezTo>
                  <a:pt x="367181" y="1622619"/>
                  <a:pt x="369088" y="1615868"/>
                  <a:pt x="371077" y="1616704"/>
                </a:cubicBezTo>
                <a:cubicBezTo>
                  <a:pt x="371005" y="1604306"/>
                  <a:pt x="384453" y="1569256"/>
                  <a:pt x="383008" y="1551493"/>
                </a:cubicBezTo>
                <a:cubicBezTo>
                  <a:pt x="390598" y="1517303"/>
                  <a:pt x="381821" y="1500132"/>
                  <a:pt x="384834" y="1475233"/>
                </a:cubicBezTo>
                <a:cubicBezTo>
                  <a:pt x="393221" y="1446677"/>
                  <a:pt x="400498" y="1430031"/>
                  <a:pt x="418371" y="1380155"/>
                </a:cubicBezTo>
                <a:lnTo>
                  <a:pt x="469641" y="1210871"/>
                </a:lnTo>
                <a:cubicBezTo>
                  <a:pt x="507460" y="1148093"/>
                  <a:pt x="486915" y="1066841"/>
                  <a:pt x="489701" y="1028427"/>
                </a:cubicBezTo>
                <a:cubicBezTo>
                  <a:pt x="478454" y="1012506"/>
                  <a:pt x="490925" y="999600"/>
                  <a:pt x="486354" y="980383"/>
                </a:cubicBezTo>
                <a:cubicBezTo>
                  <a:pt x="483880" y="937629"/>
                  <a:pt x="471099" y="895192"/>
                  <a:pt x="479762" y="839699"/>
                </a:cubicBezTo>
                <a:cubicBezTo>
                  <a:pt x="444550" y="814685"/>
                  <a:pt x="465776" y="749644"/>
                  <a:pt x="445664" y="696545"/>
                </a:cubicBezTo>
                <a:cubicBezTo>
                  <a:pt x="441558" y="665722"/>
                  <a:pt x="459046" y="617297"/>
                  <a:pt x="440047" y="606615"/>
                </a:cubicBezTo>
                <a:cubicBezTo>
                  <a:pt x="451675" y="592509"/>
                  <a:pt x="432892" y="579307"/>
                  <a:pt x="431225" y="563889"/>
                </a:cubicBezTo>
                <a:cubicBezTo>
                  <a:pt x="438618" y="551582"/>
                  <a:pt x="432225" y="545475"/>
                  <a:pt x="430803" y="534294"/>
                </a:cubicBezTo>
                <a:cubicBezTo>
                  <a:pt x="435364" y="529230"/>
                  <a:pt x="435126" y="519767"/>
                  <a:pt x="429777" y="516548"/>
                </a:cubicBezTo>
                <a:cubicBezTo>
                  <a:pt x="417444" y="521116"/>
                  <a:pt x="423596" y="488251"/>
                  <a:pt x="415090" y="485808"/>
                </a:cubicBezTo>
                <a:cubicBezTo>
                  <a:pt x="413316" y="466733"/>
                  <a:pt x="424116" y="383903"/>
                  <a:pt x="410499" y="369873"/>
                </a:cubicBezTo>
                <a:cubicBezTo>
                  <a:pt x="404034" y="331308"/>
                  <a:pt x="425696" y="275570"/>
                  <a:pt x="425314" y="259180"/>
                </a:cubicBezTo>
                <a:cubicBezTo>
                  <a:pt x="450188" y="242918"/>
                  <a:pt x="384634" y="163766"/>
                  <a:pt x="383240" y="94173"/>
                </a:cubicBezTo>
                <a:cubicBezTo>
                  <a:pt x="385641" y="84795"/>
                  <a:pt x="385609" y="79782"/>
                  <a:pt x="379938" y="77267"/>
                </a:cubicBezTo>
                <a:cubicBezTo>
                  <a:pt x="378301" y="68220"/>
                  <a:pt x="376144" y="54774"/>
                  <a:pt x="373430" y="3885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B36912D-9488-4FB6-8C98-143797882B5B}"/>
              </a:ext>
            </a:extLst>
          </p:cNvPr>
          <p:cNvSpPr txBox="1">
            <a:spLocks/>
          </p:cNvSpPr>
          <p:nvPr/>
        </p:nvSpPr>
        <p:spPr>
          <a:xfrm>
            <a:off x="8853999" y="80971"/>
            <a:ext cx="2026298" cy="603380"/>
          </a:xfrm>
          <a:prstGeom prst="rect">
            <a:avLst/>
          </a:prstGeom>
        </p:spPr>
        <p:txBody>
          <a:bodyPr vert="horz" lIns="91440" tIns="45720" rIns="91440" bIns="45720" numCol="1" rtlCol="0" anchor="ctr"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2545">
              <a:lnSpc>
                <a:spcPct val="90000"/>
              </a:lnSpc>
              <a:spcAft>
                <a:spcPts val="450"/>
              </a:spcAft>
            </a:pPr>
            <a:r>
              <a:rPr lang="en-US" sz="2000" b="1" dirty="0">
                <a:solidFill>
                  <a:srgbClr val="2E75B6"/>
                </a:solidFill>
                <a:latin typeface="Arial"/>
                <a:cs typeface="Arial"/>
              </a:rPr>
              <a:t>Operators will</a:t>
            </a:r>
            <a:endParaRPr lang="en-US" sz="2000" dirty="0">
              <a:solidFill>
                <a:srgbClr val="2E75B6"/>
              </a:solidFill>
            </a:endParaRPr>
          </a:p>
        </p:txBody>
      </p:sp>
      <p:pic>
        <p:nvPicPr>
          <p:cNvPr id="7" name="Picture 6">
            <a:extLst>
              <a:ext uri="{FF2B5EF4-FFF2-40B4-BE49-F238E27FC236}">
                <a16:creationId xmlns:a16="http://schemas.microsoft.com/office/drawing/2014/main" id="{4173342B-FD10-165D-E6FF-84D5BDAAC7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21301338">
            <a:off x="740072" y="2095173"/>
            <a:ext cx="3173742" cy="4458352"/>
          </a:xfrm>
          <a:prstGeom prst="rect">
            <a:avLst/>
          </a:prstGeom>
          <a:ln>
            <a:noFill/>
          </a:ln>
          <a:effectLst>
            <a:outerShdw blurRad="292100" dist="139700" dir="2700000" algn="tl" rotWithShape="0">
              <a:srgbClr val="333333">
                <a:alpha val="65000"/>
              </a:srgbClr>
            </a:outerShdw>
            <a:softEdge rad="0"/>
          </a:effectLst>
          <a:scene3d>
            <a:camera prst="orthographicFront"/>
            <a:lightRig rig="threePt" dir="t"/>
          </a:scene3d>
          <a:sp3d prstMaterial="matte">
            <a:bevelT/>
          </a:sp3d>
        </p:spPr>
      </p:pic>
      <p:sp>
        <p:nvSpPr>
          <p:cNvPr id="9" name="TextBox 8">
            <a:extLst>
              <a:ext uri="{FF2B5EF4-FFF2-40B4-BE49-F238E27FC236}">
                <a16:creationId xmlns:a16="http://schemas.microsoft.com/office/drawing/2014/main" id="{4628F2BF-67F8-2D79-EBAA-857B1EB77761}"/>
              </a:ext>
            </a:extLst>
          </p:cNvPr>
          <p:cNvSpPr txBox="1"/>
          <p:nvPr/>
        </p:nvSpPr>
        <p:spPr>
          <a:xfrm>
            <a:off x="389554" y="344147"/>
            <a:ext cx="6097554" cy="1446550"/>
          </a:xfrm>
          <a:prstGeom prst="rect">
            <a:avLst/>
          </a:prstGeom>
          <a:noFill/>
        </p:spPr>
        <p:txBody>
          <a:bodyPr wrap="square">
            <a:spAutoFit/>
          </a:bodyPr>
          <a:lstStyle/>
          <a:p>
            <a:r>
              <a:rPr lang="en-GB" sz="4400" dirty="0">
                <a:solidFill>
                  <a:srgbClr val="2E75B6"/>
                </a:solidFill>
                <a:latin typeface="Calibri" panose="020F0502020204030204" pitchFamily="34" charset="0"/>
                <a:ea typeface="Calibri" panose="020F0502020204030204" pitchFamily="34" charset="0"/>
                <a:cs typeface="Times New Roman" panose="02020603050405020304" pitchFamily="18" charset="0"/>
              </a:rPr>
              <a:t>What will regulators expect to see?</a:t>
            </a:r>
            <a:endParaRPr lang="en-GB" sz="4400" dirty="0"/>
          </a:p>
        </p:txBody>
      </p:sp>
      <p:sp>
        <p:nvSpPr>
          <p:cNvPr id="10" name="TextBox 9">
            <a:extLst>
              <a:ext uri="{FF2B5EF4-FFF2-40B4-BE49-F238E27FC236}">
                <a16:creationId xmlns:a16="http://schemas.microsoft.com/office/drawing/2014/main" id="{8A661A34-E371-48B2-C6F3-A9793EAB74A0}"/>
              </a:ext>
            </a:extLst>
          </p:cNvPr>
          <p:cNvSpPr txBox="1"/>
          <p:nvPr/>
        </p:nvSpPr>
        <p:spPr>
          <a:xfrm>
            <a:off x="7701920" y="709948"/>
            <a:ext cx="4330456" cy="5906779"/>
          </a:xfrm>
          <a:prstGeom prst="rect">
            <a:avLst/>
          </a:prstGeom>
        </p:spPr>
        <p:txBody>
          <a:bodyPr vert="horz" lIns="91440" tIns="45720" rIns="91440" bIns="45720" rtlCol="0">
            <a:normAutofit fontScale="55000" lnSpcReduction="20000"/>
          </a:bodyPr>
          <a:lstStyle/>
          <a:p>
            <a:pPr marL="285750" indent="-228600">
              <a:lnSpc>
                <a:spcPct val="90000"/>
              </a:lnSpc>
              <a:spcAft>
                <a:spcPts val="600"/>
              </a:spcAft>
              <a:buFont typeface="Arial" panose="020B0604020202020204" pitchFamily="34" charset="0"/>
              <a:buChar char="•"/>
            </a:pPr>
            <a:r>
              <a:rPr lang="en-US" sz="3300" b="1" dirty="0"/>
              <a:t>Understand and manage present day risks </a:t>
            </a:r>
            <a:r>
              <a:rPr lang="en-US" sz="3300" dirty="0"/>
              <a:t>(potential extremes, including historic data baseline, e.g. Met Office </a:t>
            </a:r>
            <a:r>
              <a:rPr lang="en-US" sz="3300" dirty="0">
                <a:solidFill>
                  <a:schemeClr val="tx1">
                    <a:alpha val="60000"/>
                  </a:schemeClr>
                </a:solidFill>
                <a:hlinkClick r:id="rId3"/>
              </a:rPr>
              <a:t>extremes</a:t>
            </a:r>
            <a:r>
              <a:rPr lang="en-US" sz="3300" dirty="0">
                <a:solidFill>
                  <a:schemeClr val="tx1">
                    <a:alpha val="60000"/>
                  </a:schemeClr>
                </a:solidFill>
              </a:rPr>
              <a:t> </a:t>
            </a:r>
            <a:r>
              <a:rPr lang="en-US" sz="3300" dirty="0"/>
              <a:t>and</a:t>
            </a:r>
            <a:r>
              <a:rPr lang="en-US" sz="3300" dirty="0">
                <a:solidFill>
                  <a:schemeClr val="tx1">
                    <a:alpha val="60000"/>
                  </a:schemeClr>
                </a:solidFill>
              </a:rPr>
              <a:t> </a:t>
            </a:r>
            <a:r>
              <a:rPr lang="en-US" sz="3300" dirty="0">
                <a:solidFill>
                  <a:schemeClr val="tx1">
                    <a:alpha val="60000"/>
                  </a:schemeClr>
                </a:solidFill>
                <a:hlinkClick r:id="rId4"/>
              </a:rPr>
              <a:t>state of the climate </a:t>
            </a:r>
            <a:r>
              <a:rPr lang="en-US" sz="3300" dirty="0"/>
              <a:t>reports and any available allowances, e.g. </a:t>
            </a:r>
            <a:r>
              <a:rPr lang="en-US" sz="3300" dirty="0">
                <a:solidFill>
                  <a:schemeClr val="tx1">
                    <a:alpha val="60000"/>
                  </a:schemeClr>
                </a:solidFill>
                <a:hlinkClick r:id="rId5"/>
              </a:rPr>
              <a:t>flood</a:t>
            </a:r>
            <a:r>
              <a:rPr lang="en-US" sz="3300" dirty="0">
                <a:solidFill>
                  <a:schemeClr val="tx1">
                    <a:alpha val="60000"/>
                  </a:schemeClr>
                </a:solidFill>
              </a:rPr>
              <a:t>)</a:t>
            </a:r>
          </a:p>
          <a:p>
            <a:pPr marL="57150">
              <a:lnSpc>
                <a:spcPct val="90000"/>
              </a:lnSpc>
              <a:spcAft>
                <a:spcPts val="600"/>
              </a:spcAft>
            </a:pPr>
            <a:endParaRPr lang="en-US" sz="3300" b="1" dirty="0">
              <a:solidFill>
                <a:schemeClr val="tx1">
                  <a:alpha val="60000"/>
                </a:schemeClr>
              </a:solidFill>
            </a:endParaRPr>
          </a:p>
          <a:p>
            <a:pPr marL="285750" indent="-228600">
              <a:lnSpc>
                <a:spcPct val="90000"/>
              </a:lnSpc>
              <a:spcAft>
                <a:spcPts val="600"/>
              </a:spcAft>
              <a:buFont typeface="Arial" panose="020B0604020202020204" pitchFamily="34" charset="0"/>
              <a:buChar char="•"/>
            </a:pPr>
            <a:r>
              <a:rPr lang="en-US" sz="3300" b="1" dirty="0"/>
              <a:t>Assess the risks associated with a 4°C rise by 2100 </a:t>
            </a:r>
            <a:r>
              <a:rPr lang="en-US" sz="3300" dirty="0"/>
              <a:t>(identify/screen potential </a:t>
            </a:r>
            <a:r>
              <a:rPr lang="en-US" sz="3300" dirty="0">
                <a:solidFill>
                  <a:schemeClr val="tx1">
                    <a:alpha val="60000"/>
                  </a:schemeClr>
                </a:solidFill>
                <a:hlinkClick r:id="rId6"/>
              </a:rPr>
              <a:t>impacts</a:t>
            </a:r>
            <a:r>
              <a:rPr lang="en-US" sz="3300" dirty="0">
                <a:solidFill>
                  <a:schemeClr val="tx1">
                    <a:alpha val="60000"/>
                  </a:schemeClr>
                </a:solidFill>
              </a:rPr>
              <a:t> </a:t>
            </a:r>
            <a:r>
              <a:rPr lang="en-US" sz="3300" dirty="0"/>
              <a:t>to</a:t>
            </a:r>
            <a:r>
              <a:rPr lang="en-US" sz="3300" dirty="0">
                <a:solidFill>
                  <a:schemeClr val="tx1">
                    <a:alpha val="60000"/>
                  </a:schemeClr>
                </a:solidFill>
              </a:rPr>
              <a:t> </a:t>
            </a:r>
            <a:r>
              <a:rPr lang="en-US" sz="3300" dirty="0">
                <a:solidFill>
                  <a:schemeClr val="tx1">
                    <a:alpha val="60000"/>
                  </a:schemeClr>
                </a:solidFill>
                <a:hlinkClick r:id="rId7"/>
              </a:rPr>
              <a:t>the facility</a:t>
            </a:r>
            <a:r>
              <a:rPr lang="en-US" sz="3300" dirty="0">
                <a:solidFill>
                  <a:schemeClr val="tx1">
                    <a:alpha val="60000"/>
                  </a:schemeClr>
                </a:solidFill>
              </a:rPr>
              <a:t> </a:t>
            </a:r>
            <a:r>
              <a:rPr lang="en-US" sz="3300" dirty="0"/>
              <a:t>– stress testing)</a:t>
            </a:r>
          </a:p>
          <a:p>
            <a:pPr marL="57150">
              <a:lnSpc>
                <a:spcPct val="90000"/>
              </a:lnSpc>
              <a:spcAft>
                <a:spcPts val="600"/>
              </a:spcAft>
            </a:pPr>
            <a:endParaRPr lang="en-US" sz="3300" dirty="0">
              <a:solidFill>
                <a:schemeClr val="tx1">
                  <a:alpha val="60000"/>
                </a:schemeClr>
              </a:solidFill>
            </a:endParaRPr>
          </a:p>
          <a:p>
            <a:pPr marL="285750" indent="-228600">
              <a:lnSpc>
                <a:spcPct val="90000"/>
              </a:lnSpc>
              <a:spcAft>
                <a:spcPts val="600"/>
              </a:spcAft>
              <a:buFont typeface="Arial" panose="020B0604020202020204" pitchFamily="34" charset="0"/>
              <a:buChar char="•"/>
            </a:pPr>
            <a:r>
              <a:rPr lang="en-US" sz="3300" b="1" dirty="0"/>
              <a:t>Plan to manage the risks associated with a 2°C rise by 2050</a:t>
            </a:r>
            <a:r>
              <a:rPr lang="en-US" sz="3300" dirty="0"/>
              <a:t>, without creating obstacles for future adaptation - </a:t>
            </a:r>
            <a:r>
              <a:rPr lang="en-US" sz="3300" dirty="0">
                <a:solidFill>
                  <a:schemeClr val="tx1">
                    <a:alpha val="60000"/>
                  </a:schemeClr>
                </a:solidFill>
                <a:hlinkClick r:id="rId8"/>
              </a:rPr>
              <a:t>avoiding lock-in </a:t>
            </a:r>
            <a:endParaRPr lang="en-US" sz="3300" dirty="0">
              <a:solidFill>
                <a:schemeClr val="tx1">
                  <a:alpha val="60000"/>
                </a:schemeClr>
              </a:solidFill>
            </a:endParaRPr>
          </a:p>
          <a:p>
            <a:pPr marL="514350" indent="-250825">
              <a:lnSpc>
                <a:spcPct val="90000"/>
              </a:lnSpc>
              <a:spcAft>
                <a:spcPts val="600"/>
              </a:spcAft>
              <a:buFont typeface="Wingdings" panose="05000000000000000000" pitchFamily="2" charset="2"/>
              <a:buChar char="Ø"/>
            </a:pPr>
            <a:r>
              <a:rPr lang="en-US" sz="3300" b="1" dirty="0"/>
              <a:t>at an appropriate time, adopt measures to maintain compliance and maintain risks As Low As Reasonably Practicable</a:t>
            </a:r>
          </a:p>
          <a:p>
            <a:pPr marL="57150">
              <a:lnSpc>
                <a:spcPct val="90000"/>
              </a:lnSpc>
              <a:spcAft>
                <a:spcPts val="600"/>
              </a:spcAft>
            </a:pPr>
            <a:endParaRPr lang="en-US" sz="3300" dirty="0">
              <a:solidFill>
                <a:schemeClr val="tx1">
                  <a:alpha val="60000"/>
                </a:schemeClr>
              </a:solidFill>
            </a:endParaRPr>
          </a:p>
          <a:p>
            <a:pPr marL="285750" indent="-228600">
              <a:lnSpc>
                <a:spcPct val="90000"/>
              </a:lnSpc>
              <a:spcAft>
                <a:spcPts val="600"/>
              </a:spcAft>
              <a:buFont typeface="Arial" panose="020B0604020202020204" pitchFamily="34" charset="0"/>
              <a:buChar char="•"/>
            </a:pPr>
            <a:r>
              <a:rPr lang="en-US" sz="3300" b="1" dirty="0"/>
              <a:t>Monitor, review and revise in subsequent years </a:t>
            </a:r>
            <a:r>
              <a:rPr lang="en-US" sz="3300" dirty="0"/>
              <a:t>(establish indicators, validate assumptions, review and revise assessments and plans as new data becomes available)</a:t>
            </a:r>
          </a:p>
        </p:txBody>
      </p:sp>
      <p:sp>
        <p:nvSpPr>
          <p:cNvPr id="11" name="TextBox 10">
            <a:extLst>
              <a:ext uri="{FF2B5EF4-FFF2-40B4-BE49-F238E27FC236}">
                <a16:creationId xmlns:a16="http://schemas.microsoft.com/office/drawing/2014/main" id="{AC9F53F6-DFFF-52B2-3F5C-511AE7166C7D}"/>
              </a:ext>
            </a:extLst>
          </p:cNvPr>
          <p:cNvSpPr txBox="1"/>
          <p:nvPr/>
        </p:nvSpPr>
        <p:spPr>
          <a:xfrm>
            <a:off x="4843169" y="1843950"/>
            <a:ext cx="2669468" cy="3170099"/>
          </a:xfrm>
          <a:prstGeom prst="rect">
            <a:avLst/>
          </a:prstGeom>
          <a:noFill/>
        </p:spPr>
        <p:txBody>
          <a:bodyPr wrap="square" rtlCol="0">
            <a:spAutoFit/>
          </a:bodyPr>
          <a:lstStyle/>
          <a:p>
            <a:pPr algn="ctr"/>
            <a:r>
              <a:rPr lang="en-GB" sz="2000" dirty="0"/>
              <a:t>Use UK climate projections </a:t>
            </a:r>
            <a:r>
              <a:rPr lang="en-GB" sz="2000" dirty="0">
                <a:effectLst/>
                <a:latin typeface="Calibri" panose="020F0502020204030204" pitchFamily="34" charset="0"/>
                <a:ea typeface="Calibri" panose="020F0502020204030204" pitchFamily="34" charset="0"/>
                <a:cs typeface="Times New Roman" panose="02020603050405020304" pitchFamily="18" charset="0"/>
                <a:hlinkClick r:id="rId9"/>
              </a:rPr>
              <a:t>UKCP18</a:t>
            </a:r>
            <a:r>
              <a:rPr lang="en-GB" sz="2000" dirty="0">
                <a:effectLst/>
                <a:latin typeface="Calibri" panose="020F0502020204030204" pitchFamily="34" charset="0"/>
                <a:ea typeface="Calibri" panose="020F0502020204030204" pitchFamily="34" charset="0"/>
                <a:cs typeface="Times New Roman" panose="02020603050405020304" pitchFamily="18" charset="0"/>
              </a:rPr>
              <a:t>*</a:t>
            </a:r>
            <a:r>
              <a:rPr lang="en-GB" sz="2000" dirty="0"/>
              <a:t> to inform local impacts to regulated sites</a:t>
            </a:r>
          </a:p>
          <a:p>
            <a:pPr algn="ctr"/>
            <a:endParaRPr lang="en-GB" sz="2000" dirty="0"/>
          </a:p>
          <a:p>
            <a:pPr algn="ctr"/>
            <a:r>
              <a:rPr lang="en-GB" sz="2000" dirty="0">
                <a:hlinkClick r:id="rId10"/>
              </a:rPr>
              <a:t>Derived projections</a:t>
            </a:r>
            <a:r>
              <a:rPr lang="en-GB" sz="2000" dirty="0"/>
              <a:t> - </a:t>
            </a:r>
            <a:r>
              <a:rPr lang="en-GB" sz="2000" b="0" i="0" dirty="0">
                <a:effectLst/>
                <a:latin typeface="FSEmeric"/>
              </a:rPr>
              <a:t>include projections at a global mean warming of 2°C and 4°C</a:t>
            </a:r>
            <a:endParaRPr lang="en-GB" sz="2000" dirty="0"/>
          </a:p>
          <a:p>
            <a:pPr algn="ctr"/>
            <a:endParaRPr lang="en-GB" sz="2000" dirty="0"/>
          </a:p>
        </p:txBody>
      </p:sp>
      <p:sp>
        <p:nvSpPr>
          <p:cNvPr id="12" name="TextBox 11">
            <a:extLst>
              <a:ext uri="{FF2B5EF4-FFF2-40B4-BE49-F238E27FC236}">
                <a16:creationId xmlns:a16="http://schemas.microsoft.com/office/drawing/2014/main" id="{64391E2A-1173-FD92-E67D-E95F0DFA2141}"/>
              </a:ext>
            </a:extLst>
          </p:cNvPr>
          <p:cNvSpPr txBox="1"/>
          <p:nvPr/>
        </p:nvSpPr>
        <p:spPr>
          <a:xfrm>
            <a:off x="3066980" y="6462627"/>
            <a:ext cx="1708062" cy="307777"/>
          </a:xfrm>
          <a:prstGeom prst="rect">
            <a:avLst/>
          </a:prstGeom>
          <a:noFill/>
        </p:spPr>
        <p:txBody>
          <a:bodyPr wrap="square">
            <a:spAutoFit/>
          </a:bodyPr>
          <a:lstStyle/>
          <a:p>
            <a:pPr algn="ctr"/>
            <a:r>
              <a:rPr lang="en-GB" sz="1400" dirty="0">
                <a:hlinkClick r:id="rId11"/>
              </a:rPr>
              <a:t>Met Office (2022)</a:t>
            </a:r>
            <a:endParaRPr lang="en-GB" sz="1400" dirty="0"/>
          </a:p>
        </p:txBody>
      </p:sp>
      <p:sp>
        <p:nvSpPr>
          <p:cNvPr id="13" name="TextBox 12">
            <a:extLst>
              <a:ext uri="{FF2B5EF4-FFF2-40B4-BE49-F238E27FC236}">
                <a16:creationId xmlns:a16="http://schemas.microsoft.com/office/drawing/2014/main" id="{2ED850E9-52A0-4C45-6A7E-41E83AC0BED7}"/>
              </a:ext>
            </a:extLst>
          </p:cNvPr>
          <p:cNvSpPr txBox="1"/>
          <p:nvPr/>
        </p:nvSpPr>
        <p:spPr>
          <a:xfrm>
            <a:off x="6038149" y="5951973"/>
            <a:ext cx="6096000" cy="931024"/>
          </a:xfrm>
          <a:prstGeom prst="rect">
            <a:avLst/>
          </a:prstGeom>
          <a:noFill/>
        </p:spPr>
        <p:txBody>
          <a:bodyPr wrap="square">
            <a:spAutoFit/>
          </a:bodyPr>
          <a:lstStyle/>
          <a:p>
            <a:pPr marL="57150">
              <a:lnSpc>
                <a:spcPct val="90000"/>
              </a:lnSpc>
              <a:spcAft>
                <a:spcPts val="600"/>
              </a:spcAft>
            </a:pPr>
            <a:r>
              <a:rPr lang="en-US" sz="1100" dirty="0"/>
              <a:t>More detailed and/or longer timescale assessment and planning may be required for higher risk/higher vulnerability installations (e.g. expanding assessments to include a wider set of RCP data, incl. H++ scenario).</a:t>
            </a:r>
          </a:p>
          <a:p>
            <a:pPr marL="57150">
              <a:lnSpc>
                <a:spcPct val="90000"/>
              </a:lnSpc>
              <a:spcAft>
                <a:spcPts val="600"/>
              </a:spcAft>
            </a:pPr>
            <a:r>
              <a:rPr lang="en-US" sz="1100" dirty="0"/>
              <a:t>Less detail may be acceptable for short life installations or where there is low risk/climate impacts are not significant for compliance and safety.</a:t>
            </a:r>
          </a:p>
        </p:txBody>
      </p:sp>
      <p:sp>
        <p:nvSpPr>
          <p:cNvPr id="14" name="TextBox 13">
            <a:extLst>
              <a:ext uri="{FF2B5EF4-FFF2-40B4-BE49-F238E27FC236}">
                <a16:creationId xmlns:a16="http://schemas.microsoft.com/office/drawing/2014/main" id="{BB99A088-CA44-476F-53CE-8E5F0B72810F}"/>
              </a:ext>
            </a:extLst>
          </p:cNvPr>
          <p:cNvSpPr txBox="1"/>
          <p:nvPr/>
        </p:nvSpPr>
        <p:spPr>
          <a:xfrm>
            <a:off x="4927145" y="4704137"/>
            <a:ext cx="1872605" cy="461665"/>
          </a:xfrm>
          <a:prstGeom prst="rect">
            <a:avLst/>
          </a:prstGeom>
          <a:noFill/>
        </p:spPr>
        <p:txBody>
          <a:bodyPr wrap="square" rtlCol="0">
            <a:spAutoFit/>
          </a:bodyPr>
          <a:lstStyle/>
          <a:p>
            <a:r>
              <a:rPr lang="en-GB" sz="1200" dirty="0"/>
              <a:t>*or equivalent data when superseded</a:t>
            </a:r>
          </a:p>
        </p:txBody>
      </p:sp>
    </p:spTree>
    <p:extLst>
      <p:ext uri="{BB962C8B-B14F-4D97-AF65-F5344CB8AC3E}">
        <p14:creationId xmlns:p14="http://schemas.microsoft.com/office/powerpoint/2010/main" val="371489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767328-0DE6-4172-B14D-FCEF716B252F}"/>
              </a:ext>
            </a:extLst>
          </p:cNvPr>
          <p:cNvSpPr>
            <a:spLocks noGrp="1"/>
          </p:cNvSpPr>
          <p:nvPr>
            <p:ph type="title"/>
          </p:nvPr>
        </p:nvSpPr>
        <p:spPr>
          <a:xfrm>
            <a:off x="943277" y="712269"/>
            <a:ext cx="3370998" cy="5502264"/>
          </a:xfrm>
        </p:spPr>
        <p:txBody>
          <a:bodyPr>
            <a:normAutofit/>
          </a:bodyPr>
          <a:lstStyle/>
          <a:p>
            <a:r>
              <a:rPr lang="en-GB" dirty="0">
                <a:solidFill>
                  <a:srgbClr val="FFFFFF"/>
                </a:solidFill>
              </a:rPr>
              <a:t>Where can I get more </a:t>
            </a:r>
            <a:br>
              <a:rPr lang="en-GB" dirty="0">
                <a:solidFill>
                  <a:srgbClr val="FFFFFF"/>
                </a:solidFill>
              </a:rPr>
            </a:br>
            <a:r>
              <a:rPr lang="en-GB" dirty="0">
                <a:solidFill>
                  <a:srgbClr val="FFFFFF"/>
                </a:solidFill>
              </a:rPr>
              <a:t>information?</a:t>
            </a:r>
          </a:p>
        </p:txBody>
      </p:sp>
      <p:cxnSp>
        <p:nvCxnSpPr>
          <p:cNvPr id="24" name="Straight Connector 23">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DB25FAD-7DB6-9A56-4167-7C1BB48BBF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53987" y="725270"/>
            <a:ext cx="6652797" cy="2378628"/>
          </a:xfrm>
          <a:prstGeom prst="rect">
            <a:avLst/>
          </a:prstGeom>
        </p:spPr>
      </p:pic>
      <p:pic>
        <p:nvPicPr>
          <p:cNvPr id="8" name="Picture 7">
            <a:extLst>
              <a:ext uri="{FF2B5EF4-FFF2-40B4-BE49-F238E27FC236}">
                <a16:creationId xmlns:a16="http://schemas.microsoft.com/office/drawing/2014/main" id="{9232F727-6A49-8D2B-D587-2C567D45D6F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2335" y="3753134"/>
            <a:ext cx="5319313" cy="2992114"/>
          </a:xfrm>
          <a:prstGeom prst="rect">
            <a:avLst/>
          </a:prstGeom>
          <a:effectLst>
            <a:outerShdw blurRad="292100" dist="139700" dir="2700000" algn="ctr" rotWithShape="0">
              <a:srgbClr val="000000">
                <a:alpha val="65000"/>
              </a:srgbClr>
            </a:outerShdw>
          </a:effectLst>
        </p:spPr>
      </p:pic>
      <p:pic>
        <p:nvPicPr>
          <p:cNvPr id="7" name="0D395498-6D3F-46CE-B232-5D9EB08EE0BD" descr="0D395498-6D3F-46CE-B232-5D9EB08EE0BD">
            <a:extLst>
              <a:ext uri="{FF2B5EF4-FFF2-40B4-BE49-F238E27FC236}">
                <a16:creationId xmlns:a16="http://schemas.microsoft.com/office/drawing/2014/main" id="{366607CF-2571-8650-3911-332162DA358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94637">
            <a:off x="9716617" y="2366725"/>
            <a:ext cx="2183673" cy="4292938"/>
          </a:xfrm>
          <a:prstGeom prst="rect">
            <a:avLst/>
          </a:prstGeom>
          <a:ln>
            <a:noFill/>
          </a:ln>
          <a:effectLst>
            <a:outerShdw blurRad="292100" dist="139700" dir="2700000" algn="tl" rotWithShape="0">
              <a:srgbClr val="333333">
                <a:alpha val="65000"/>
              </a:srgbClr>
            </a:outerShdw>
            <a:softEdge rad="0"/>
          </a:effectLst>
          <a:scene3d>
            <a:camera prst="orthographicFront"/>
            <a:lightRig rig="threePt" dir="t"/>
          </a:scene3d>
          <a:sp3d prstMaterial="matte">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6508F69F-FC1C-B741-FA64-ACC86B34BB3B}"/>
              </a:ext>
            </a:extLst>
          </p:cNvPr>
          <p:cNvSpPr/>
          <p:nvPr/>
        </p:nvSpPr>
        <p:spPr>
          <a:xfrm>
            <a:off x="5403571" y="205686"/>
            <a:ext cx="3196226" cy="5186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Calibri" panose="020F0502020204030204" pitchFamily="34" charset="0"/>
                <a:ea typeface="Calibri" panose="020F0502020204030204" pitchFamily="34" charset="0"/>
                <a:cs typeface="Times New Roman" panose="02020603050405020304" pitchFamily="18" charset="0"/>
              </a:rPr>
              <a:t>Recent media campaigns</a:t>
            </a:r>
            <a:endParaRPr lang="en-GB" dirty="0"/>
          </a:p>
        </p:txBody>
      </p:sp>
      <p:sp>
        <p:nvSpPr>
          <p:cNvPr id="10" name="TextBox 9">
            <a:extLst>
              <a:ext uri="{FF2B5EF4-FFF2-40B4-BE49-F238E27FC236}">
                <a16:creationId xmlns:a16="http://schemas.microsoft.com/office/drawing/2014/main" id="{6CD6C09C-F523-0BE6-79CB-E6CB475EEDAC}"/>
              </a:ext>
            </a:extLst>
          </p:cNvPr>
          <p:cNvSpPr txBox="1"/>
          <p:nvPr/>
        </p:nvSpPr>
        <p:spPr>
          <a:xfrm>
            <a:off x="4672335" y="3104866"/>
            <a:ext cx="1661337" cy="646331"/>
          </a:xfrm>
          <a:prstGeom prst="rect">
            <a:avLst/>
          </a:prstGeom>
          <a:noFill/>
        </p:spPr>
        <p:txBody>
          <a:bodyPr wrap="square">
            <a:spAutoFit/>
          </a:bodyPr>
          <a:lstStyle/>
          <a:p>
            <a:endParaRPr lang="en-GB" dirty="0"/>
          </a:p>
          <a:p>
            <a:r>
              <a:rPr lang="en-GB" dirty="0">
                <a:hlinkClick r:id="rId5"/>
              </a:rPr>
              <a:t>HSE (2022)</a:t>
            </a:r>
            <a:endParaRPr lang="en-GB" dirty="0"/>
          </a:p>
        </p:txBody>
      </p:sp>
    </p:spTree>
    <p:extLst>
      <p:ext uri="{BB962C8B-B14F-4D97-AF65-F5344CB8AC3E}">
        <p14:creationId xmlns:p14="http://schemas.microsoft.com/office/powerpoint/2010/main" val="205648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0442E0F-B514-4AD4-B079-569CA2109769}"/>
              </a:ext>
            </a:extLst>
          </p:cNvPr>
          <p:cNvSpPr>
            <a:spLocks noGrp="1"/>
          </p:cNvSpPr>
          <p:nvPr>
            <p:ph type="title"/>
          </p:nvPr>
        </p:nvSpPr>
        <p:spPr/>
        <p:txBody>
          <a:bodyPr/>
          <a:lstStyle/>
          <a:p>
            <a:r>
              <a:rPr lang="en-GB" dirty="0">
                <a:solidFill>
                  <a:srgbClr val="2E75B6"/>
                </a:solidFill>
                <a:latin typeface="Calibri" panose="020F0502020204030204" pitchFamily="34" charset="0"/>
                <a:ea typeface="Calibri" panose="020F0502020204030204" pitchFamily="34" charset="0"/>
                <a:cs typeface="Times New Roman" panose="02020603050405020304" pitchFamily="18" charset="0"/>
              </a:rPr>
              <a:t>Where can I get more </a:t>
            </a:r>
            <a:br>
              <a:rPr lang="en-GB" dirty="0">
                <a:solidFill>
                  <a:srgbClr val="2E75B6"/>
                </a:solidFill>
                <a:latin typeface="Calibri" panose="020F0502020204030204" pitchFamily="34" charset="0"/>
                <a:ea typeface="Calibri" panose="020F0502020204030204" pitchFamily="34" charset="0"/>
                <a:cs typeface="Times New Roman" panose="02020603050405020304" pitchFamily="18" charset="0"/>
              </a:rPr>
            </a:br>
            <a:r>
              <a:rPr lang="en-GB" dirty="0">
                <a:solidFill>
                  <a:srgbClr val="2E75B6"/>
                </a:solidFill>
                <a:latin typeface="Calibri" panose="020F0502020204030204" pitchFamily="34" charset="0"/>
                <a:ea typeface="Calibri" panose="020F0502020204030204" pitchFamily="34" charset="0"/>
                <a:cs typeface="Times New Roman" panose="02020603050405020304" pitchFamily="18" charset="0"/>
              </a:rPr>
              <a:t>information?</a:t>
            </a:r>
            <a:endParaRPr lang="en-GB" dirty="0">
              <a:solidFill>
                <a:srgbClr val="2E75B6"/>
              </a:solidFill>
            </a:endParaRPr>
          </a:p>
        </p:txBody>
      </p:sp>
      <p:sp>
        <p:nvSpPr>
          <p:cNvPr id="4" name="Content Placeholder 3">
            <a:extLst>
              <a:ext uri="{FF2B5EF4-FFF2-40B4-BE49-F238E27FC236}">
                <a16:creationId xmlns:a16="http://schemas.microsoft.com/office/drawing/2014/main" id="{4419903C-339D-4A07-B2F5-46A1A9CC6E74}"/>
              </a:ext>
            </a:extLst>
          </p:cNvPr>
          <p:cNvSpPr>
            <a:spLocks noGrp="1"/>
          </p:cNvSpPr>
          <p:nvPr>
            <p:ph idx="1"/>
          </p:nvPr>
        </p:nvSpPr>
        <p:spPr>
          <a:xfrm>
            <a:off x="326584" y="1812701"/>
            <a:ext cx="6004066" cy="4838172"/>
          </a:xfrm>
        </p:spPr>
        <p:txBody>
          <a:bodyPr>
            <a:normAutofit/>
          </a:bodyPr>
          <a:lstStyle/>
          <a:p>
            <a:r>
              <a:rPr lang="en-GB" sz="2400" dirty="0"/>
              <a:t>Get started by considering and, where appropriate, implementing EPR guidance</a:t>
            </a:r>
          </a:p>
          <a:p>
            <a:pPr marL="606425" indent="-342900">
              <a:buFont typeface="Wingdings" panose="05000000000000000000" pitchFamily="2" charset="2"/>
              <a:buChar char="Ø"/>
            </a:pPr>
            <a:r>
              <a:rPr lang="en-GB" sz="1800" dirty="0">
                <a:hlinkClick r:id="rId3"/>
              </a:rPr>
              <a:t>Develop a management system: environmental permits - GOV.UK (www.gov.uk)</a:t>
            </a:r>
            <a:endParaRPr lang="en-GB" sz="1800" dirty="0"/>
          </a:p>
          <a:p>
            <a:pPr marL="606425" indent="-342900">
              <a:buFont typeface="Wingdings" panose="05000000000000000000" pitchFamily="2" charset="2"/>
              <a:buChar char="Ø"/>
            </a:pPr>
            <a:r>
              <a:rPr lang="en-GB" sz="1800" dirty="0">
                <a:hlinkClick r:id="rId4"/>
              </a:rPr>
              <a:t>Climate change: risk assessment and adaptation planning in your management system - GOV.UK (www.gov.uk)</a:t>
            </a:r>
            <a:endParaRPr lang="en-GB" sz="1800" dirty="0"/>
          </a:p>
          <a:p>
            <a:pPr marL="720725" lvl="1" indent="0">
              <a:buNone/>
            </a:pPr>
            <a:r>
              <a:rPr lang="en-GB" sz="1700" dirty="0"/>
              <a:t>(See section “A changing climate” )</a:t>
            </a:r>
          </a:p>
          <a:p>
            <a:pPr marL="549275" indent="-285750">
              <a:buFont typeface="Wingdings" panose="05000000000000000000" pitchFamily="2" charset="2"/>
              <a:buChar char="Ø"/>
            </a:pPr>
            <a:r>
              <a:rPr lang="en-GB" sz="1800" dirty="0">
                <a:hlinkClick r:id="rId5"/>
              </a:rPr>
              <a:t>Adapting to climate change: industry sector examples for your risk assessment - GOV.UK (www.gov.uk)</a:t>
            </a:r>
            <a:endParaRPr lang="en-GB" sz="1800" dirty="0"/>
          </a:p>
          <a:p>
            <a:r>
              <a:rPr lang="en-GB" sz="2400" dirty="0"/>
              <a:t>Consider other relevant UK and international guidance, for example from DEFRA or from OECD </a:t>
            </a:r>
          </a:p>
        </p:txBody>
      </p:sp>
      <p:sp>
        <p:nvSpPr>
          <p:cNvPr id="14" name="TextBox 13">
            <a:extLst>
              <a:ext uri="{FF2B5EF4-FFF2-40B4-BE49-F238E27FC236}">
                <a16:creationId xmlns:a16="http://schemas.microsoft.com/office/drawing/2014/main" id="{33DA4DBA-7E3B-4149-BA03-81F8E62D9607}"/>
              </a:ext>
            </a:extLst>
          </p:cNvPr>
          <p:cNvSpPr txBox="1"/>
          <p:nvPr/>
        </p:nvSpPr>
        <p:spPr>
          <a:xfrm>
            <a:off x="10507131" y="6281541"/>
            <a:ext cx="1374607" cy="369332"/>
          </a:xfrm>
          <a:prstGeom prst="rect">
            <a:avLst/>
          </a:prstGeom>
          <a:noFill/>
        </p:spPr>
        <p:txBody>
          <a:bodyPr wrap="none" rtlCol="0">
            <a:spAutoFit/>
          </a:bodyPr>
          <a:lstStyle/>
          <a:p>
            <a:r>
              <a:rPr lang="en-GB" dirty="0">
                <a:hlinkClick r:id="rId6"/>
              </a:rPr>
              <a:t>OECD (2022)</a:t>
            </a:r>
            <a:endParaRPr lang="en-GB" dirty="0"/>
          </a:p>
        </p:txBody>
      </p:sp>
      <p:pic>
        <p:nvPicPr>
          <p:cNvPr id="11" name="Picture 10">
            <a:extLst>
              <a:ext uri="{FF2B5EF4-FFF2-40B4-BE49-F238E27FC236}">
                <a16:creationId xmlns:a16="http://schemas.microsoft.com/office/drawing/2014/main" id="{BE5AD52B-59CC-FB74-7FBA-B50838A69B35}"/>
              </a:ext>
            </a:extLst>
          </p:cNvPr>
          <p:cNvPicPr>
            <a:picLocks noChangeAspect="1"/>
          </p:cNvPicPr>
          <p:nvPr/>
        </p:nvPicPr>
        <p:blipFill>
          <a:blip r:embed="rId7"/>
          <a:stretch>
            <a:fillRect/>
          </a:stretch>
        </p:blipFill>
        <p:spPr>
          <a:xfrm rot="228322">
            <a:off x="7119071" y="3346278"/>
            <a:ext cx="2115949" cy="2886637"/>
          </a:xfrm>
          <a:prstGeom prst="rect">
            <a:avLst/>
          </a:prstGeom>
          <a:effectLst>
            <a:outerShdw blurRad="292100" dist="139700" dir="2700000" algn="ctr" rotWithShape="0">
              <a:srgbClr val="000000">
                <a:alpha val="65000"/>
              </a:srgbClr>
            </a:outerShdw>
          </a:effectLst>
        </p:spPr>
      </p:pic>
      <p:pic>
        <p:nvPicPr>
          <p:cNvPr id="8" name="Picture 7">
            <a:extLst>
              <a:ext uri="{FF2B5EF4-FFF2-40B4-BE49-F238E27FC236}">
                <a16:creationId xmlns:a16="http://schemas.microsoft.com/office/drawing/2014/main" id="{F8A74691-38D0-43BF-83F7-C6B8ED2C55D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1018548">
            <a:off x="9496145" y="3256879"/>
            <a:ext cx="2021973" cy="2874994"/>
          </a:xfrm>
          <a:prstGeom prst="rect">
            <a:avLst/>
          </a:prstGeom>
          <a:effectLst>
            <a:outerShdw blurRad="292100" dist="139700" dir="2700000" algn="ctr" rotWithShape="0">
              <a:srgbClr val="000000">
                <a:alpha val="65000"/>
              </a:srgbClr>
            </a:outerShdw>
          </a:effectLst>
        </p:spPr>
      </p:pic>
      <p:sp>
        <p:nvSpPr>
          <p:cNvPr id="15" name="TextBox 14">
            <a:extLst>
              <a:ext uri="{FF2B5EF4-FFF2-40B4-BE49-F238E27FC236}">
                <a16:creationId xmlns:a16="http://schemas.microsoft.com/office/drawing/2014/main" id="{A42F142A-FCB6-7D2C-F9EA-53F1C47D2C8D}"/>
              </a:ext>
            </a:extLst>
          </p:cNvPr>
          <p:cNvSpPr txBox="1"/>
          <p:nvPr/>
        </p:nvSpPr>
        <p:spPr>
          <a:xfrm>
            <a:off x="6330650" y="6260467"/>
            <a:ext cx="1374607" cy="369332"/>
          </a:xfrm>
          <a:prstGeom prst="rect">
            <a:avLst/>
          </a:prstGeom>
          <a:noFill/>
        </p:spPr>
        <p:txBody>
          <a:bodyPr wrap="none" rtlCol="0">
            <a:spAutoFit/>
          </a:bodyPr>
          <a:lstStyle/>
          <a:p>
            <a:r>
              <a:rPr lang="en-GB" dirty="0">
                <a:hlinkClick r:id="rId9"/>
              </a:rPr>
              <a:t>OECD (2023)</a:t>
            </a:r>
            <a:endParaRPr lang="en-GB" dirty="0"/>
          </a:p>
        </p:txBody>
      </p:sp>
      <p:pic>
        <p:nvPicPr>
          <p:cNvPr id="6" name="Picture 5">
            <a:extLst>
              <a:ext uri="{FF2B5EF4-FFF2-40B4-BE49-F238E27FC236}">
                <a16:creationId xmlns:a16="http://schemas.microsoft.com/office/drawing/2014/main" id="{D9BD3A0E-5100-EDC3-FA33-699244DA83D7}"/>
              </a:ext>
            </a:extLst>
          </p:cNvPr>
          <p:cNvPicPr>
            <a:picLocks noChangeAspect="1"/>
          </p:cNvPicPr>
          <p:nvPr/>
        </p:nvPicPr>
        <p:blipFill>
          <a:blip r:embed="rId10"/>
          <a:stretch>
            <a:fillRect/>
          </a:stretch>
        </p:blipFill>
        <p:spPr>
          <a:xfrm rot="21414656">
            <a:off x="7934659" y="157546"/>
            <a:ext cx="2215609" cy="309867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382646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0442E0F-B514-4AD4-B079-569CA2109769}"/>
              </a:ext>
            </a:extLst>
          </p:cNvPr>
          <p:cNvSpPr>
            <a:spLocks noGrp="1"/>
          </p:cNvSpPr>
          <p:nvPr>
            <p:ph type="title"/>
          </p:nvPr>
        </p:nvSpPr>
        <p:spPr/>
        <p:txBody>
          <a:bodyPr/>
          <a:lstStyle/>
          <a:p>
            <a:r>
              <a:rPr lang="en-GB" dirty="0">
                <a:solidFill>
                  <a:srgbClr val="2E75B6"/>
                </a:solidFill>
                <a:latin typeface="Calibri" panose="020F0502020204030204" pitchFamily="34" charset="0"/>
                <a:ea typeface="Calibri" panose="020F0502020204030204" pitchFamily="34" charset="0"/>
                <a:cs typeface="Times New Roman" panose="02020603050405020304" pitchFamily="18" charset="0"/>
              </a:rPr>
              <a:t>Where can I get more </a:t>
            </a:r>
            <a:br>
              <a:rPr lang="en-GB" dirty="0">
                <a:solidFill>
                  <a:srgbClr val="2E75B6"/>
                </a:solidFill>
                <a:latin typeface="Calibri" panose="020F0502020204030204" pitchFamily="34" charset="0"/>
                <a:ea typeface="Calibri" panose="020F0502020204030204" pitchFamily="34" charset="0"/>
                <a:cs typeface="Times New Roman" panose="02020603050405020304" pitchFamily="18" charset="0"/>
              </a:rPr>
            </a:br>
            <a:r>
              <a:rPr lang="en-GB" dirty="0">
                <a:solidFill>
                  <a:srgbClr val="2E75B6"/>
                </a:solidFill>
                <a:latin typeface="Calibri" panose="020F0502020204030204" pitchFamily="34" charset="0"/>
                <a:ea typeface="Calibri" panose="020F0502020204030204" pitchFamily="34" charset="0"/>
                <a:cs typeface="Times New Roman" panose="02020603050405020304" pitchFamily="18" charset="0"/>
              </a:rPr>
              <a:t>information?</a:t>
            </a:r>
            <a:endParaRPr lang="en-GB" dirty="0">
              <a:solidFill>
                <a:srgbClr val="2E75B6"/>
              </a:solidFill>
            </a:endParaRPr>
          </a:p>
        </p:txBody>
      </p:sp>
      <p:sp>
        <p:nvSpPr>
          <p:cNvPr id="4" name="Content Placeholder 3">
            <a:extLst>
              <a:ext uri="{FF2B5EF4-FFF2-40B4-BE49-F238E27FC236}">
                <a16:creationId xmlns:a16="http://schemas.microsoft.com/office/drawing/2014/main" id="{4419903C-339D-4A07-B2F5-46A1A9CC6E74}"/>
              </a:ext>
            </a:extLst>
          </p:cNvPr>
          <p:cNvSpPr>
            <a:spLocks noGrp="1"/>
          </p:cNvSpPr>
          <p:nvPr>
            <p:ph idx="1"/>
          </p:nvPr>
        </p:nvSpPr>
        <p:spPr>
          <a:xfrm>
            <a:off x="280663" y="1690688"/>
            <a:ext cx="5815337" cy="4838172"/>
          </a:xfrm>
        </p:spPr>
        <p:txBody>
          <a:bodyPr>
            <a:normAutofit fontScale="92500"/>
          </a:bodyPr>
          <a:lstStyle/>
          <a:p>
            <a:pPr marL="0" indent="0">
              <a:buNone/>
            </a:pPr>
            <a:endParaRPr lang="en-GB" dirty="0"/>
          </a:p>
          <a:p>
            <a:r>
              <a:rPr lang="en-GB" dirty="0"/>
              <a:t>Benchmark your risk assessment and control measures against guidance from CCPS, CIA, MAHB </a:t>
            </a:r>
          </a:p>
          <a:p>
            <a:endParaRPr lang="en-GB" dirty="0"/>
          </a:p>
          <a:p>
            <a:r>
              <a:rPr lang="en-GB" dirty="0"/>
              <a:t>Talk to your regulator and collaborate locally – there are many resources and networks  available, eg, </a:t>
            </a:r>
          </a:p>
          <a:p>
            <a:pPr lvl="1"/>
            <a:r>
              <a:rPr lang="en-GB" dirty="0">
                <a:hlinkClick r:id="rId2"/>
              </a:rPr>
              <a:t>Adaptation Scotland</a:t>
            </a:r>
            <a:endParaRPr lang="en-GB" dirty="0"/>
          </a:p>
          <a:p>
            <a:pPr lvl="1"/>
            <a:r>
              <a:rPr lang="en-GB" dirty="0">
                <a:hlinkClick r:id="rId3"/>
              </a:rPr>
              <a:t>London Climate Partnership</a:t>
            </a:r>
            <a:r>
              <a:rPr lang="en-GB" dirty="0"/>
              <a:t> </a:t>
            </a:r>
          </a:p>
          <a:p>
            <a:pPr lvl="1"/>
            <a:r>
              <a:rPr lang="en-GB" dirty="0">
                <a:hlinkClick r:id="rId4"/>
              </a:rPr>
              <a:t>Yorkshire and Humber Climate Commission</a:t>
            </a:r>
            <a:r>
              <a:rPr lang="en-GB" dirty="0"/>
              <a:t> </a:t>
            </a:r>
          </a:p>
          <a:p>
            <a:pPr lvl="1"/>
            <a:r>
              <a:rPr lang="en-GB" dirty="0">
                <a:hlinkClick r:id="rId5"/>
              </a:rPr>
              <a:t>Sustainability West Midlands</a:t>
            </a:r>
            <a:endParaRPr lang="en-GB" dirty="0"/>
          </a:p>
        </p:txBody>
      </p:sp>
      <p:sp>
        <p:nvSpPr>
          <p:cNvPr id="3" name="TextBox 2">
            <a:extLst>
              <a:ext uri="{FF2B5EF4-FFF2-40B4-BE49-F238E27FC236}">
                <a16:creationId xmlns:a16="http://schemas.microsoft.com/office/drawing/2014/main" id="{845963F7-AD9B-4723-8EC3-5AB3C25DF1BB}"/>
              </a:ext>
            </a:extLst>
          </p:cNvPr>
          <p:cNvSpPr txBox="1"/>
          <p:nvPr/>
        </p:nvSpPr>
        <p:spPr>
          <a:xfrm>
            <a:off x="6263363" y="3176353"/>
            <a:ext cx="935825" cy="646331"/>
          </a:xfrm>
          <a:prstGeom prst="rect">
            <a:avLst/>
          </a:prstGeom>
          <a:noFill/>
        </p:spPr>
        <p:txBody>
          <a:bodyPr wrap="square" rtlCol="0">
            <a:spAutoFit/>
          </a:bodyPr>
          <a:lstStyle/>
          <a:p>
            <a:r>
              <a:rPr lang="en-GB" dirty="0">
                <a:hlinkClick r:id="rId6"/>
              </a:rPr>
              <a:t>CIA (2021)</a:t>
            </a:r>
            <a:endParaRPr lang="en-GB" dirty="0"/>
          </a:p>
        </p:txBody>
      </p:sp>
      <p:sp>
        <p:nvSpPr>
          <p:cNvPr id="9" name="TextBox 8">
            <a:extLst>
              <a:ext uri="{FF2B5EF4-FFF2-40B4-BE49-F238E27FC236}">
                <a16:creationId xmlns:a16="http://schemas.microsoft.com/office/drawing/2014/main" id="{CBB55023-AA3B-4307-871B-79073EBBE860}"/>
              </a:ext>
            </a:extLst>
          </p:cNvPr>
          <p:cNvSpPr txBox="1"/>
          <p:nvPr/>
        </p:nvSpPr>
        <p:spPr>
          <a:xfrm>
            <a:off x="6924449" y="5123683"/>
            <a:ext cx="1446230" cy="369332"/>
          </a:xfrm>
          <a:prstGeom prst="rect">
            <a:avLst/>
          </a:prstGeom>
          <a:noFill/>
        </p:spPr>
        <p:txBody>
          <a:bodyPr wrap="none" rtlCol="0">
            <a:spAutoFit/>
          </a:bodyPr>
          <a:lstStyle/>
          <a:p>
            <a:r>
              <a:rPr lang="en-GB" dirty="0">
                <a:hlinkClick r:id="rId7"/>
              </a:rPr>
              <a:t>MAHB (2020)</a:t>
            </a:r>
            <a:endParaRPr lang="en-GB" dirty="0"/>
          </a:p>
        </p:txBody>
      </p:sp>
      <p:pic>
        <p:nvPicPr>
          <p:cNvPr id="12" name="Picture 11">
            <a:extLst>
              <a:ext uri="{FF2B5EF4-FFF2-40B4-BE49-F238E27FC236}">
                <a16:creationId xmlns:a16="http://schemas.microsoft.com/office/drawing/2014/main" id="{BE567653-041F-48CF-B5B9-D043C40618D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32228">
            <a:off x="9366464" y="585254"/>
            <a:ext cx="2071016" cy="2941118"/>
          </a:xfrm>
          <a:prstGeom prst="rect">
            <a:avLst/>
          </a:prstGeom>
          <a:effectLst>
            <a:outerShdw blurRad="292100" dist="139700" dir="2700000" algn="ctr" rotWithShape="0">
              <a:srgbClr val="000000">
                <a:alpha val="65000"/>
              </a:srgbClr>
            </a:outerShdw>
          </a:effectLst>
        </p:spPr>
      </p:pic>
      <p:sp>
        <p:nvSpPr>
          <p:cNvPr id="13" name="TextBox 12">
            <a:extLst>
              <a:ext uri="{FF2B5EF4-FFF2-40B4-BE49-F238E27FC236}">
                <a16:creationId xmlns:a16="http://schemas.microsoft.com/office/drawing/2014/main" id="{1D024A13-8B84-4597-AAE7-EBCA7C65FA8A}"/>
              </a:ext>
            </a:extLst>
          </p:cNvPr>
          <p:cNvSpPr txBox="1"/>
          <p:nvPr/>
        </p:nvSpPr>
        <p:spPr>
          <a:xfrm>
            <a:off x="11342889" y="2126008"/>
            <a:ext cx="849111" cy="646331"/>
          </a:xfrm>
          <a:prstGeom prst="rect">
            <a:avLst/>
          </a:prstGeom>
          <a:noFill/>
        </p:spPr>
        <p:txBody>
          <a:bodyPr wrap="square" rtlCol="0">
            <a:spAutoFit/>
          </a:bodyPr>
          <a:lstStyle/>
          <a:p>
            <a:pPr algn="r"/>
            <a:r>
              <a:rPr lang="en-GB" dirty="0">
                <a:hlinkClick r:id="rId9"/>
              </a:rPr>
              <a:t>CCPS (2020)</a:t>
            </a:r>
            <a:endParaRPr lang="en-GB" dirty="0"/>
          </a:p>
        </p:txBody>
      </p:sp>
      <p:pic>
        <p:nvPicPr>
          <p:cNvPr id="16" name="Picture 15">
            <a:extLst>
              <a:ext uri="{FF2B5EF4-FFF2-40B4-BE49-F238E27FC236}">
                <a16:creationId xmlns:a16="http://schemas.microsoft.com/office/drawing/2014/main" id="{CD6DC9E0-EF97-4A1B-A2D9-8618A065B4E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1035850">
            <a:off x="6882615" y="823803"/>
            <a:ext cx="2048828" cy="3022409"/>
          </a:xfrm>
          <a:prstGeom prst="rect">
            <a:avLst/>
          </a:prstGeom>
          <a:effectLst>
            <a:outerShdw blurRad="292100" dist="139700" dir="2700000" algn="ctr" rotWithShape="0">
              <a:srgbClr val="000000">
                <a:alpha val="65000"/>
              </a:srgbClr>
            </a:outerShdw>
          </a:effectLst>
        </p:spPr>
      </p:pic>
      <p:pic>
        <p:nvPicPr>
          <p:cNvPr id="6" name="Picture 5">
            <a:extLst>
              <a:ext uri="{FF2B5EF4-FFF2-40B4-BE49-F238E27FC236}">
                <a16:creationId xmlns:a16="http://schemas.microsoft.com/office/drawing/2014/main" id="{1A5F3058-4847-419A-A93C-AAA5849591F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551727">
            <a:off x="8497517" y="3310543"/>
            <a:ext cx="2028320" cy="285050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006865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4" name="Picture 13">
            <a:extLst>
              <a:ext uri="{FF2B5EF4-FFF2-40B4-BE49-F238E27FC236}">
                <a16:creationId xmlns:a16="http://schemas.microsoft.com/office/drawing/2014/main" id="{F75A8B6D-F87A-1AA6-D74F-7374BB2A9677}"/>
              </a:ext>
            </a:extLst>
          </p:cNvPr>
          <p:cNvPicPr>
            <a:picLocks noChangeAspect="1"/>
          </p:cNvPicPr>
          <p:nvPr/>
        </p:nvPicPr>
        <p:blipFill>
          <a:blip r:embed="rId2"/>
          <a:stretch>
            <a:fillRect/>
          </a:stretch>
        </p:blipFill>
        <p:spPr>
          <a:xfrm>
            <a:off x="10036369" y="1526017"/>
            <a:ext cx="1907257" cy="2702833"/>
          </a:xfrm>
          <a:prstGeom prst="rect">
            <a:avLst/>
          </a:prstGeom>
          <a:effectLst>
            <a:outerShdw blurRad="292100" dist="139700" dir="2700000" algn="ctr" rotWithShape="0">
              <a:srgbClr val="000000">
                <a:alpha val="65000"/>
              </a:srgbClr>
            </a:outerShdw>
          </a:effectLst>
        </p:spPr>
      </p:pic>
      <p:sp>
        <p:nvSpPr>
          <p:cNvPr id="2" name="Title 1">
            <a:extLst>
              <a:ext uri="{FF2B5EF4-FFF2-40B4-BE49-F238E27FC236}">
                <a16:creationId xmlns:a16="http://schemas.microsoft.com/office/drawing/2014/main" id="{60442E0F-B514-4AD4-B079-569CA2109769}"/>
              </a:ext>
            </a:extLst>
          </p:cNvPr>
          <p:cNvSpPr>
            <a:spLocks noGrp="1"/>
          </p:cNvSpPr>
          <p:nvPr>
            <p:ph type="title"/>
          </p:nvPr>
        </p:nvSpPr>
        <p:spPr>
          <a:xfrm>
            <a:off x="573588" y="315859"/>
            <a:ext cx="5115457" cy="1325563"/>
          </a:xfrm>
        </p:spPr>
        <p:txBody>
          <a:bodyPr/>
          <a:lstStyle/>
          <a:p>
            <a:r>
              <a:rPr lang="en-GB" dirty="0">
                <a:solidFill>
                  <a:srgbClr val="2E75B6"/>
                </a:solidFill>
                <a:latin typeface="Calibri" panose="020F0502020204030204" pitchFamily="34" charset="0"/>
                <a:ea typeface="Calibri" panose="020F0502020204030204" pitchFamily="34" charset="0"/>
                <a:cs typeface="Times New Roman" panose="02020603050405020304" pitchFamily="18" charset="0"/>
              </a:rPr>
              <a:t>Where can I get more </a:t>
            </a:r>
            <a:br>
              <a:rPr lang="en-GB" dirty="0">
                <a:solidFill>
                  <a:srgbClr val="2E75B6"/>
                </a:solidFill>
                <a:latin typeface="Calibri" panose="020F0502020204030204" pitchFamily="34" charset="0"/>
                <a:ea typeface="Calibri" panose="020F0502020204030204" pitchFamily="34" charset="0"/>
                <a:cs typeface="Times New Roman" panose="02020603050405020304" pitchFamily="18" charset="0"/>
              </a:rPr>
            </a:br>
            <a:r>
              <a:rPr lang="en-GB" dirty="0">
                <a:solidFill>
                  <a:srgbClr val="2E75B6"/>
                </a:solidFill>
                <a:latin typeface="Calibri" panose="020F0502020204030204" pitchFamily="34" charset="0"/>
                <a:ea typeface="Calibri" panose="020F0502020204030204" pitchFamily="34" charset="0"/>
                <a:cs typeface="Times New Roman" panose="02020603050405020304" pitchFamily="18" charset="0"/>
              </a:rPr>
              <a:t>information?</a:t>
            </a:r>
            <a:endParaRPr lang="en-GB" dirty="0">
              <a:solidFill>
                <a:srgbClr val="2E75B6"/>
              </a:solidFill>
            </a:endParaRPr>
          </a:p>
        </p:txBody>
      </p:sp>
      <p:sp>
        <p:nvSpPr>
          <p:cNvPr id="4" name="Content Placeholder 3">
            <a:extLst>
              <a:ext uri="{FF2B5EF4-FFF2-40B4-BE49-F238E27FC236}">
                <a16:creationId xmlns:a16="http://schemas.microsoft.com/office/drawing/2014/main" id="{4419903C-339D-4A07-B2F5-46A1A9CC6E74}"/>
              </a:ext>
            </a:extLst>
          </p:cNvPr>
          <p:cNvSpPr>
            <a:spLocks noGrp="1"/>
          </p:cNvSpPr>
          <p:nvPr>
            <p:ph idx="1"/>
          </p:nvPr>
        </p:nvSpPr>
        <p:spPr>
          <a:xfrm>
            <a:off x="388324" y="1750516"/>
            <a:ext cx="5774805" cy="4841301"/>
          </a:xfrm>
        </p:spPr>
        <p:txBody>
          <a:bodyPr>
            <a:normAutofit fontScale="77500" lnSpcReduction="20000"/>
          </a:bodyPr>
          <a:lstStyle/>
          <a:p>
            <a:r>
              <a:rPr lang="en-GB" sz="2900" dirty="0"/>
              <a:t>IEMA CC Adaptation Practitioner guide and IMechE heat impacts and rising seas reports</a:t>
            </a:r>
          </a:p>
          <a:p>
            <a:endParaRPr lang="en-GB" sz="1600" dirty="0"/>
          </a:p>
          <a:p>
            <a:r>
              <a:rPr lang="en-GB" sz="2900" dirty="0"/>
              <a:t>Various EC Natech publications at </a:t>
            </a:r>
            <a:r>
              <a:rPr lang="en-GB" sz="2900" dirty="0">
                <a:hlinkClick r:id="rId3"/>
              </a:rPr>
              <a:t>MINERVA</a:t>
            </a:r>
            <a:r>
              <a:rPr lang="en-GB" sz="2900" dirty="0"/>
              <a:t> . e.g. JRC reports</a:t>
            </a:r>
          </a:p>
          <a:p>
            <a:pPr lvl="1"/>
            <a:r>
              <a:rPr lang="en-GB" sz="2900" dirty="0"/>
              <a:t>Natech risk management </a:t>
            </a:r>
          </a:p>
          <a:p>
            <a:pPr lvl="1"/>
            <a:r>
              <a:rPr lang="en-GB" sz="2900" dirty="0"/>
              <a:t>Understanding Natech risk due to storms</a:t>
            </a:r>
          </a:p>
          <a:p>
            <a:endParaRPr lang="en-GB" sz="1600" dirty="0"/>
          </a:p>
          <a:p>
            <a:r>
              <a:rPr lang="en-GB" sz="2900" dirty="0"/>
              <a:t>Sharing lessons across sectors….</a:t>
            </a:r>
          </a:p>
          <a:p>
            <a:pPr marL="355600" indent="92075">
              <a:buNone/>
            </a:pPr>
            <a:r>
              <a:rPr lang="en-GB" sz="2900" dirty="0">
                <a:hlinkClick r:id="rId4"/>
              </a:rPr>
              <a:t>PSF Carmont train accident Learning Brief</a:t>
            </a:r>
            <a:endParaRPr lang="en-GB" sz="2900" dirty="0"/>
          </a:p>
          <a:p>
            <a:endParaRPr lang="en-GB" sz="1400" dirty="0"/>
          </a:p>
          <a:p>
            <a:r>
              <a:rPr lang="en-GB" sz="2900" dirty="0"/>
              <a:t>And a couple of great TED talks from </a:t>
            </a:r>
            <a:r>
              <a:rPr lang="en-GB" sz="2900" dirty="0">
                <a:hlinkClick r:id="rId5"/>
              </a:rPr>
              <a:t>Alice Bows-Larkin</a:t>
            </a:r>
            <a:r>
              <a:rPr lang="en-GB" sz="2900" dirty="0"/>
              <a:t> and </a:t>
            </a:r>
            <a:r>
              <a:rPr lang="en-GB" sz="2900" dirty="0">
                <a:hlinkClick r:id="rId6"/>
              </a:rPr>
              <a:t>Vicki Arroyo</a:t>
            </a:r>
            <a:endParaRPr lang="en-GB" sz="2900" dirty="0"/>
          </a:p>
          <a:p>
            <a:endParaRPr lang="en-GB" sz="1400" dirty="0"/>
          </a:p>
          <a:p>
            <a:r>
              <a:rPr lang="en-GB" sz="2900" dirty="0"/>
              <a:t>The knowledge base on Natechs and adaptation continues to evolve rapidly</a:t>
            </a:r>
          </a:p>
        </p:txBody>
      </p:sp>
      <p:sp>
        <p:nvSpPr>
          <p:cNvPr id="11" name="TextBox 10">
            <a:extLst>
              <a:ext uri="{FF2B5EF4-FFF2-40B4-BE49-F238E27FC236}">
                <a16:creationId xmlns:a16="http://schemas.microsoft.com/office/drawing/2014/main" id="{E1C7E6A0-9EDE-4A8F-BA7C-DD358D2AE862}"/>
              </a:ext>
            </a:extLst>
          </p:cNvPr>
          <p:cNvSpPr txBox="1"/>
          <p:nvPr/>
        </p:nvSpPr>
        <p:spPr>
          <a:xfrm>
            <a:off x="6095761" y="6209390"/>
            <a:ext cx="1166858" cy="369332"/>
          </a:xfrm>
          <a:prstGeom prst="rect">
            <a:avLst/>
          </a:prstGeom>
          <a:noFill/>
        </p:spPr>
        <p:txBody>
          <a:bodyPr wrap="none" rtlCol="0">
            <a:spAutoFit/>
          </a:bodyPr>
          <a:lstStyle/>
          <a:p>
            <a:r>
              <a:rPr lang="en-GB" dirty="0">
                <a:hlinkClick r:id="rId7"/>
              </a:rPr>
              <a:t>JRC (2022)</a:t>
            </a:r>
            <a:endParaRPr lang="en-GB" dirty="0"/>
          </a:p>
        </p:txBody>
      </p:sp>
      <p:sp>
        <p:nvSpPr>
          <p:cNvPr id="6" name="TextBox 5">
            <a:extLst>
              <a:ext uri="{FF2B5EF4-FFF2-40B4-BE49-F238E27FC236}">
                <a16:creationId xmlns:a16="http://schemas.microsoft.com/office/drawing/2014/main" id="{4FBED2F1-829F-44BF-9E65-B28F557BAC45}"/>
              </a:ext>
            </a:extLst>
          </p:cNvPr>
          <p:cNvSpPr txBox="1"/>
          <p:nvPr/>
        </p:nvSpPr>
        <p:spPr>
          <a:xfrm>
            <a:off x="6163129" y="120632"/>
            <a:ext cx="1346844" cy="369332"/>
          </a:xfrm>
          <a:prstGeom prst="rect">
            <a:avLst/>
          </a:prstGeom>
          <a:noFill/>
        </p:spPr>
        <p:txBody>
          <a:bodyPr wrap="none" rtlCol="0">
            <a:spAutoFit/>
          </a:bodyPr>
          <a:lstStyle/>
          <a:p>
            <a:r>
              <a:rPr lang="en-GB" dirty="0">
                <a:hlinkClick r:id="rId8"/>
              </a:rPr>
              <a:t>IEMA (2022)</a:t>
            </a:r>
            <a:endParaRPr lang="en-GB" dirty="0"/>
          </a:p>
        </p:txBody>
      </p:sp>
      <p:pic>
        <p:nvPicPr>
          <p:cNvPr id="5" name="Picture 4">
            <a:extLst>
              <a:ext uri="{FF2B5EF4-FFF2-40B4-BE49-F238E27FC236}">
                <a16:creationId xmlns:a16="http://schemas.microsoft.com/office/drawing/2014/main" id="{607B9B02-5331-4FF5-AF8F-E996052184B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20851224">
            <a:off x="6212893" y="493297"/>
            <a:ext cx="2058124" cy="2909605"/>
          </a:xfrm>
          <a:prstGeom prst="rect">
            <a:avLst/>
          </a:prstGeom>
          <a:effectLst>
            <a:outerShdw blurRad="292100" dist="139700" dir="2700000" algn="ctr" rotWithShape="0">
              <a:srgbClr val="000000">
                <a:alpha val="65000"/>
              </a:srgbClr>
            </a:outerShdw>
          </a:effectLst>
        </p:spPr>
      </p:pic>
      <p:pic>
        <p:nvPicPr>
          <p:cNvPr id="8" name="Picture 7">
            <a:extLst>
              <a:ext uri="{FF2B5EF4-FFF2-40B4-BE49-F238E27FC236}">
                <a16:creationId xmlns:a16="http://schemas.microsoft.com/office/drawing/2014/main" id="{F9A7F418-24D9-42BA-B7F4-2FCF2484D64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404568">
            <a:off x="7961155" y="329235"/>
            <a:ext cx="2043435" cy="2900699"/>
          </a:xfrm>
          <a:prstGeom prst="rect">
            <a:avLst/>
          </a:prstGeom>
          <a:effectLst>
            <a:outerShdw blurRad="292100" dist="139700" dir="2700000" algn="ctr" rotWithShape="0">
              <a:srgbClr val="000000">
                <a:alpha val="65000"/>
              </a:srgbClr>
            </a:outerShdw>
          </a:effectLst>
        </p:spPr>
      </p:pic>
      <p:pic>
        <p:nvPicPr>
          <p:cNvPr id="7" name="Picture 6">
            <a:extLst>
              <a:ext uri="{FF2B5EF4-FFF2-40B4-BE49-F238E27FC236}">
                <a16:creationId xmlns:a16="http://schemas.microsoft.com/office/drawing/2014/main" id="{3D4C49A1-DCF5-4E10-84E3-A5DF5ABB3AD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613241">
            <a:off x="6557003" y="3063813"/>
            <a:ext cx="2251811" cy="3155498"/>
          </a:xfrm>
          <a:prstGeom prst="rect">
            <a:avLst/>
          </a:prstGeom>
          <a:effectLst>
            <a:outerShdw blurRad="292100" dist="139700" dir="2700000" algn="ctr" rotWithShape="0">
              <a:srgbClr val="000000">
                <a:alpha val="65000"/>
              </a:srgbClr>
            </a:outerShdw>
          </a:effectLst>
        </p:spPr>
      </p:pic>
      <p:sp>
        <p:nvSpPr>
          <p:cNvPr id="9" name="TextBox 8">
            <a:extLst>
              <a:ext uri="{FF2B5EF4-FFF2-40B4-BE49-F238E27FC236}">
                <a16:creationId xmlns:a16="http://schemas.microsoft.com/office/drawing/2014/main" id="{A0DC6AA5-66D2-4AB2-B625-5632C3AACAE9}"/>
              </a:ext>
            </a:extLst>
          </p:cNvPr>
          <p:cNvSpPr txBox="1"/>
          <p:nvPr/>
        </p:nvSpPr>
        <p:spPr>
          <a:xfrm>
            <a:off x="10167813" y="117036"/>
            <a:ext cx="1166858" cy="369332"/>
          </a:xfrm>
          <a:prstGeom prst="rect">
            <a:avLst/>
          </a:prstGeom>
          <a:noFill/>
        </p:spPr>
        <p:txBody>
          <a:bodyPr wrap="none" rtlCol="0">
            <a:spAutoFit/>
          </a:bodyPr>
          <a:lstStyle/>
          <a:p>
            <a:r>
              <a:rPr lang="en-GB" dirty="0">
                <a:hlinkClick r:id="rId12"/>
              </a:rPr>
              <a:t>JRC (2018)</a:t>
            </a:r>
            <a:endParaRPr lang="en-GB" dirty="0"/>
          </a:p>
        </p:txBody>
      </p:sp>
      <p:pic>
        <p:nvPicPr>
          <p:cNvPr id="12" name="Picture 11">
            <a:extLst>
              <a:ext uri="{FF2B5EF4-FFF2-40B4-BE49-F238E27FC236}">
                <a16:creationId xmlns:a16="http://schemas.microsoft.com/office/drawing/2014/main" id="{D4B99054-4112-F412-A8E8-F9F08175B24F}"/>
              </a:ext>
            </a:extLst>
          </p:cNvPr>
          <p:cNvPicPr>
            <a:picLocks noChangeAspect="1"/>
          </p:cNvPicPr>
          <p:nvPr/>
        </p:nvPicPr>
        <p:blipFill>
          <a:blip r:embed="rId13"/>
          <a:stretch>
            <a:fillRect/>
          </a:stretch>
        </p:blipFill>
        <p:spPr>
          <a:xfrm rot="21106270">
            <a:off x="8837823" y="3237747"/>
            <a:ext cx="2147494" cy="3031327"/>
          </a:xfrm>
          <a:prstGeom prst="rect">
            <a:avLst/>
          </a:prstGeom>
          <a:effectLst>
            <a:outerShdw blurRad="292100" dist="139700" dir="2700000" algn="ctr" rotWithShape="0">
              <a:srgbClr val="000000">
                <a:alpha val="65000"/>
              </a:srgbClr>
            </a:outerShdw>
          </a:effectLst>
        </p:spPr>
      </p:pic>
      <p:sp>
        <p:nvSpPr>
          <p:cNvPr id="13" name="TextBox 12">
            <a:extLst>
              <a:ext uri="{FF2B5EF4-FFF2-40B4-BE49-F238E27FC236}">
                <a16:creationId xmlns:a16="http://schemas.microsoft.com/office/drawing/2014/main" id="{221ECD84-3A57-FB16-23CD-5AE2BEDE524B}"/>
              </a:ext>
            </a:extLst>
          </p:cNvPr>
          <p:cNvSpPr txBox="1"/>
          <p:nvPr/>
        </p:nvSpPr>
        <p:spPr>
          <a:xfrm>
            <a:off x="10384432" y="6222485"/>
            <a:ext cx="1548822" cy="369332"/>
          </a:xfrm>
          <a:prstGeom prst="rect">
            <a:avLst/>
          </a:prstGeom>
          <a:noFill/>
        </p:spPr>
        <p:txBody>
          <a:bodyPr wrap="none" rtlCol="0">
            <a:spAutoFit/>
          </a:bodyPr>
          <a:lstStyle/>
          <a:p>
            <a:r>
              <a:rPr lang="en-GB" dirty="0">
                <a:hlinkClick r:id="rId14"/>
              </a:rPr>
              <a:t>IMechE (2023)</a:t>
            </a:r>
            <a:endParaRPr lang="en-GB" dirty="0"/>
          </a:p>
        </p:txBody>
      </p:sp>
      <p:sp>
        <p:nvSpPr>
          <p:cNvPr id="15" name="TextBox 14">
            <a:hlinkClick r:id="rId15"/>
            <a:extLst>
              <a:ext uri="{FF2B5EF4-FFF2-40B4-BE49-F238E27FC236}">
                <a16:creationId xmlns:a16="http://schemas.microsoft.com/office/drawing/2014/main" id="{3FBAB54D-C917-2EDD-EC40-79B6D4E2B97C}"/>
              </a:ext>
            </a:extLst>
          </p:cNvPr>
          <p:cNvSpPr txBox="1"/>
          <p:nvPr/>
        </p:nvSpPr>
        <p:spPr>
          <a:xfrm>
            <a:off x="10629526" y="1138281"/>
            <a:ext cx="1548822" cy="369332"/>
          </a:xfrm>
          <a:prstGeom prst="rect">
            <a:avLst/>
          </a:prstGeom>
          <a:noFill/>
        </p:spPr>
        <p:txBody>
          <a:bodyPr wrap="none" rtlCol="0">
            <a:spAutoFit/>
          </a:bodyPr>
          <a:lstStyle/>
          <a:p>
            <a:r>
              <a:rPr lang="en-GB" dirty="0">
                <a:hlinkClick r:id="rId15"/>
              </a:rPr>
              <a:t>IMechE (2019)</a:t>
            </a:r>
            <a:endParaRPr lang="en-GB" dirty="0"/>
          </a:p>
        </p:txBody>
      </p:sp>
    </p:spTree>
    <p:extLst>
      <p:ext uri="{BB962C8B-B14F-4D97-AF65-F5344CB8AC3E}">
        <p14:creationId xmlns:p14="http://schemas.microsoft.com/office/powerpoint/2010/main" val="169149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0442E0F-B514-4AD4-B079-569CA2109769}"/>
              </a:ext>
            </a:extLst>
          </p:cNvPr>
          <p:cNvSpPr>
            <a:spLocks noGrp="1"/>
          </p:cNvSpPr>
          <p:nvPr>
            <p:ph type="title"/>
          </p:nvPr>
        </p:nvSpPr>
        <p:spPr>
          <a:xfrm>
            <a:off x="466123" y="299952"/>
            <a:ext cx="10515600" cy="953885"/>
          </a:xfrm>
        </p:spPr>
        <p:txBody>
          <a:bodyPr/>
          <a:lstStyle/>
          <a:p>
            <a:r>
              <a:rPr lang="en-GB" dirty="0">
                <a:solidFill>
                  <a:srgbClr val="2E75B6"/>
                </a:solidFill>
                <a:latin typeface="Calibri" panose="020F0502020204030204" pitchFamily="34" charset="0"/>
                <a:ea typeface="Calibri" panose="020F0502020204030204" pitchFamily="34" charset="0"/>
                <a:cs typeface="Times New Roman" panose="02020603050405020304" pitchFamily="18" charset="0"/>
              </a:rPr>
              <a:t>What work is ongoing?</a:t>
            </a:r>
            <a:endParaRPr lang="en-GB" dirty="0">
              <a:solidFill>
                <a:srgbClr val="2E75B6"/>
              </a:solidFill>
            </a:endParaRPr>
          </a:p>
        </p:txBody>
      </p:sp>
      <p:sp>
        <p:nvSpPr>
          <p:cNvPr id="4" name="Content Placeholder 3">
            <a:extLst>
              <a:ext uri="{FF2B5EF4-FFF2-40B4-BE49-F238E27FC236}">
                <a16:creationId xmlns:a16="http://schemas.microsoft.com/office/drawing/2014/main" id="{4419903C-339D-4A07-B2F5-46A1A9CC6E74}"/>
              </a:ext>
            </a:extLst>
          </p:cNvPr>
          <p:cNvSpPr>
            <a:spLocks noGrp="1"/>
          </p:cNvSpPr>
          <p:nvPr>
            <p:ph idx="1"/>
          </p:nvPr>
        </p:nvSpPr>
        <p:spPr>
          <a:xfrm>
            <a:off x="555856" y="1253837"/>
            <a:ext cx="5255734" cy="5187688"/>
          </a:xfrm>
        </p:spPr>
        <p:txBody>
          <a:bodyPr>
            <a:normAutofit/>
          </a:bodyPr>
          <a:lstStyle/>
          <a:p>
            <a:r>
              <a:rPr lang="en-GB" sz="2000" dirty="0">
                <a:hlinkClick r:id="rId2"/>
              </a:rPr>
              <a:t>Met Office Hadley Centre</a:t>
            </a:r>
            <a:r>
              <a:rPr lang="en-GB" sz="2000" dirty="0"/>
              <a:t> collaboration</a:t>
            </a:r>
          </a:p>
          <a:p>
            <a:pPr lvl="1"/>
            <a:r>
              <a:rPr lang="en-GB" sz="2000" dirty="0"/>
              <a:t>Continuing work on UKCPs.  Renewed focus on outputs for industry.</a:t>
            </a:r>
          </a:p>
          <a:p>
            <a:endParaRPr lang="en-GB" sz="1000" dirty="0"/>
          </a:p>
          <a:p>
            <a:r>
              <a:rPr lang="en-GB" sz="2000" dirty="0"/>
              <a:t>Environment Agency - in collaboration with partners &amp; industry </a:t>
            </a:r>
          </a:p>
          <a:p>
            <a:pPr lvl="1"/>
            <a:r>
              <a:rPr lang="en-GB" sz="2000" dirty="0"/>
              <a:t>Maintaining guidance, training strategy, materials and inspection guidance, including ongoing CA campaign and training (Started April 2023)</a:t>
            </a:r>
          </a:p>
          <a:p>
            <a:pPr lvl="1"/>
            <a:r>
              <a:rPr lang="en-GB" sz="2000" dirty="0"/>
              <a:t>Continuing collaboration, for example through CDOIF and the Infrastructure Operators Adaptation Forum (IOAF)</a:t>
            </a:r>
          </a:p>
          <a:p>
            <a:pPr marL="457200" lvl="1" indent="0">
              <a:buNone/>
            </a:pPr>
            <a:endParaRPr lang="en-GB" sz="1000" dirty="0"/>
          </a:p>
          <a:p>
            <a:r>
              <a:rPr lang="en-GB" sz="2000" dirty="0"/>
              <a:t>Continuing international Natech research to understand impacts, learn lessons and inform international policy (e.g. </a:t>
            </a:r>
            <a:r>
              <a:rPr lang="en-GB" sz="2000" dirty="0">
                <a:hlinkClick r:id="rId3"/>
              </a:rPr>
              <a:t>JRC</a:t>
            </a:r>
            <a:r>
              <a:rPr lang="en-GB" sz="2000" dirty="0"/>
              <a:t>)</a:t>
            </a:r>
          </a:p>
        </p:txBody>
      </p:sp>
      <p:pic>
        <p:nvPicPr>
          <p:cNvPr id="15" name="Content Placeholder 9">
            <a:extLst>
              <a:ext uri="{FF2B5EF4-FFF2-40B4-BE49-F238E27FC236}">
                <a16:creationId xmlns:a16="http://schemas.microsoft.com/office/drawing/2014/main" id="{6831F3E9-AEF1-49E4-9B30-C61EA210110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83667" y="769896"/>
            <a:ext cx="2317254" cy="5671629"/>
          </a:xfrm>
          <a:prstGeom prst="rect">
            <a:avLst/>
          </a:prstGeom>
          <a:effectLst>
            <a:outerShdw blurRad="292100" dist="139700" dir="2700000" algn="ctr" rotWithShape="0">
              <a:srgbClr val="000000">
                <a:alpha val="65000"/>
              </a:srgbClr>
            </a:outerShdw>
          </a:effectLst>
        </p:spPr>
      </p:pic>
      <p:sp>
        <p:nvSpPr>
          <p:cNvPr id="7" name="TextBox 6">
            <a:extLst>
              <a:ext uri="{FF2B5EF4-FFF2-40B4-BE49-F238E27FC236}">
                <a16:creationId xmlns:a16="http://schemas.microsoft.com/office/drawing/2014/main" id="{1EAA3E06-FBEF-4458-AE7D-08E0523A7FA0}"/>
              </a:ext>
            </a:extLst>
          </p:cNvPr>
          <p:cNvSpPr txBox="1"/>
          <p:nvPr/>
        </p:nvSpPr>
        <p:spPr>
          <a:xfrm>
            <a:off x="9017213" y="1838917"/>
            <a:ext cx="3072809" cy="4401205"/>
          </a:xfrm>
          <a:prstGeom prst="rect">
            <a:avLst/>
          </a:prstGeom>
          <a:noFill/>
        </p:spPr>
        <p:txBody>
          <a:bodyPr wrap="square">
            <a:spAutoFit/>
          </a:bodyPr>
          <a:lstStyle/>
          <a:p>
            <a:r>
              <a:rPr lang="en-GB" sz="2000" dirty="0"/>
              <a:t>Environmental and safety regulation has a crucial role in ensuring infrastructure resilience and mitigating the potential increase in industrial risks – especially ensuring resilience of net zero infrastructure </a:t>
            </a:r>
          </a:p>
          <a:p>
            <a:endParaRPr lang="en-GB" sz="2000" dirty="0"/>
          </a:p>
          <a:p>
            <a:r>
              <a:rPr lang="en-GB" sz="2000" dirty="0"/>
              <a:t>There is a synergy between mitigation and adaptation - there is a synergy between environmental protection, safety and resilience</a:t>
            </a:r>
          </a:p>
        </p:txBody>
      </p:sp>
    </p:spTree>
    <p:extLst>
      <p:ext uri="{BB962C8B-B14F-4D97-AF65-F5344CB8AC3E}">
        <p14:creationId xmlns:p14="http://schemas.microsoft.com/office/powerpoint/2010/main" val="1470261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767328-0DE6-4172-B14D-FCEF716B252F}"/>
              </a:ext>
            </a:extLst>
          </p:cNvPr>
          <p:cNvSpPr>
            <a:spLocks noGrp="1"/>
          </p:cNvSpPr>
          <p:nvPr>
            <p:ph type="title"/>
          </p:nvPr>
        </p:nvSpPr>
        <p:spPr>
          <a:xfrm>
            <a:off x="943277" y="712269"/>
            <a:ext cx="3370998" cy="5502264"/>
          </a:xfrm>
        </p:spPr>
        <p:txBody>
          <a:bodyPr>
            <a:normAutofit/>
          </a:bodyPr>
          <a:lstStyle/>
          <a:p>
            <a:r>
              <a:rPr lang="en-GB" dirty="0">
                <a:solidFill>
                  <a:srgbClr val="FFFFFF"/>
                </a:solidFill>
              </a:rPr>
              <a:t>In summary</a:t>
            </a:r>
            <a:endParaRPr lang="en-GB" dirty="0">
              <a:solidFill>
                <a:schemeClr val="bg1"/>
              </a:solidFill>
            </a:endParaRPr>
          </a:p>
        </p:txBody>
      </p:sp>
      <p:cxnSp>
        <p:nvCxnSpPr>
          <p:cNvPr id="24" name="Straight Connector 23">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8231C0B1-B4C6-4047-8363-6C9103F8A536}"/>
              </a:ext>
            </a:extLst>
          </p:cNvPr>
          <p:cNvGraphicFramePr>
            <a:graphicFrameLocks noGrp="1"/>
          </p:cNvGraphicFramePr>
          <p:nvPr>
            <p:ph idx="1"/>
            <p:extLst>
              <p:ext uri="{D42A27DB-BD31-4B8C-83A1-F6EECF244321}">
                <p14:modId xmlns:p14="http://schemas.microsoft.com/office/powerpoint/2010/main" val="2313835375"/>
              </p:ext>
            </p:extLst>
          </p:nvPr>
        </p:nvGraphicFramePr>
        <p:xfrm>
          <a:off x="4994068" y="439464"/>
          <a:ext cx="6612716" cy="6418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5555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6EE4FD-480F-42A5-9FEB-DA630457C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5">
            <a:extLst>
              <a:ext uri="{FF2B5EF4-FFF2-40B4-BE49-F238E27FC236}">
                <a16:creationId xmlns:a16="http://schemas.microsoft.com/office/drawing/2014/main" id="{A187062F-BE14-42FC-B06A-607DB238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8" y="1766812"/>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6">
            <a:extLst>
              <a:ext uri="{FF2B5EF4-FFF2-40B4-BE49-F238E27FC236}">
                <a16:creationId xmlns:a16="http://schemas.microsoft.com/office/drawing/2014/main" id="{731FE21B-2A45-4BF5-8B03-E1234198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9" y="1423780"/>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7">
            <a:extLst>
              <a:ext uri="{FF2B5EF4-FFF2-40B4-BE49-F238E27FC236}">
                <a16:creationId xmlns:a16="http://schemas.microsoft.com/office/drawing/2014/main" id="{2DC5A94D-79ED-48F5-9DC5-96CBB507C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3" y="1239381"/>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Rectangle 8">
            <a:extLst>
              <a:ext uri="{FF2B5EF4-FFF2-40B4-BE49-F238E27FC236}">
                <a16:creationId xmlns:a16="http://schemas.microsoft.com/office/drawing/2014/main" id="{93A3D4BE-AF25-4F9A-9C29-1145CCE24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2" y="1230651"/>
            <a:ext cx="1020865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AE007EBB-33DA-4ABE-8A81-0843462DE05B}"/>
              </a:ext>
            </a:extLst>
          </p:cNvPr>
          <p:cNvSpPr>
            <a:spLocks noGrp="1"/>
          </p:cNvSpPr>
          <p:nvPr>
            <p:ph type="ctrTitle"/>
          </p:nvPr>
        </p:nvSpPr>
        <p:spPr>
          <a:xfrm>
            <a:off x="1870997" y="1607809"/>
            <a:ext cx="9236026" cy="2015501"/>
          </a:xfrm>
        </p:spPr>
        <p:txBody>
          <a:bodyPr anchor="b">
            <a:normAutofit/>
          </a:bodyPr>
          <a:lstStyle/>
          <a:p>
            <a:pPr algn="l"/>
            <a:r>
              <a:rPr lang="en-GB" sz="5400" dirty="0">
                <a:solidFill>
                  <a:srgbClr val="FFFFFF"/>
                </a:solidFill>
              </a:rPr>
              <a:t>A closer look at the major hazard management system cycle </a:t>
            </a:r>
          </a:p>
        </p:txBody>
      </p:sp>
      <p:sp>
        <p:nvSpPr>
          <p:cNvPr id="4" name="TextBox 3">
            <a:extLst>
              <a:ext uri="{FF2B5EF4-FFF2-40B4-BE49-F238E27FC236}">
                <a16:creationId xmlns:a16="http://schemas.microsoft.com/office/drawing/2014/main" id="{4510ABAC-4A86-8474-1301-94438DCD8A09}"/>
              </a:ext>
            </a:extLst>
          </p:cNvPr>
          <p:cNvSpPr txBox="1"/>
          <p:nvPr/>
        </p:nvSpPr>
        <p:spPr>
          <a:xfrm>
            <a:off x="659701" y="329408"/>
            <a:ext cx="1330814" cy="461665"/>
          </a:xfrm>
          <a:prstGeom prst="rect">
            <a:avLst/>
          </a:prstGeom>
          <a:noFill/>
        </p:spPr>
        <p:txBody>
          <a:bodyPr wrap="none" rtlCol="0">
            <a:spAutoFit/>
          </a:bodyPr>
          <a:lstStyle/>
          <a:p>
            <a:r>
              <a:rPr lang="en-GB" sz="2400" dirty="0">
                <a:solidFill>
                  <a:srgbClr val="4472C4"/>
                </a:solidFill>
              </a:rPr>
              <a:t>Section 2</a:t>
            </a:r>
          </a:p>
        </p:txBody>
      </p:sp>
    </p:spTree>
    <p:extLst>
      <p:ext uri="{BB962C8B-B14F-4D97-AF65-F5344CB8AC3E}">
        <p14:creationId xmlns:p14="http://schemas.microsoft.com/office/powerpoint/2010/main" val="1376453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6EE4FD-480F-42A5-9FEB-DA630457C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5">
            <a:extLst>
              <a:ext uri="{FF2B5EF4-FFF2-40B4-BE49-F238E27FC236}">
                <a16:creationId xmlns:a16="http://schemas.microsoft.com/office/drawing/2014/main" id="{A187062F-BE14-42FC-B06A-607DB238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8" y="1766812"/>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6">
            <a:extLst>
              <a:ext uri="{FF2B5EF4-FFF2-40B4-BE49-F238E27FC236}">
                <a16:creationId xmlns:a16="http://schemas.microsoft.com/office/drawing/2014/main" id="{731FE21B-2A45-4BF5-8B03-E1234198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9" y="1423780"/>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7">
            <a:extLst>
              <a:ext uri="{FF2B5EF4-FFF2-40B4-BE49-F238E27FC236}">
                <a16:creationId xmlns:a16="http://schemas.microsoft.com/office/drawing/2014/main" id="{2DC5A94D-79ED-48F5-9DC5-96CBB507C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3" y="1239381"/>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Rectangle 8">
            <a:extLst>
              <a:ext uri="{FF2B5EF4-FFF2-40B4-BE49-F238E27FC236}">
                <a16:creationId xmlns:a16="http://schemas.microsoft.com/office/drawing/2014/main" id="{93A3D4BE-AF25-4F9A-9C29-1145CCE24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2" y="1230651"/>
            <a:ext cx="1020865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AE007EBB-33DA-4ABE-8A81-0843462DE05B}"/>
              </a:ext>
            </a:extLst>
          </p:cNvPr>
          <p:cNvSpPr>
            <a:spLocks noGrp="1"/>
          </p:cNvSpPr>
          <p:nvPr>
            <p:ph type="ctrTitle"/>
          </p:nvPr>
        </p:nvSpPr>
        <p:spPr>
          <a:xfrm>
            <a:off x="1870997" y="1607809"/>
            <a:ext cx="9236026" cy="2015501"/>
          </a:xfrm>
        </p:spPr>
        <p:txBody>
          <a:bodyPr anchor="b">
            <a:normAutofit/>
          </a:bodyPr>
          <a:lstStyle/>
          <a:p>
            <a:pPr algn="l"/>
            <a:r>
              <a:rPr lang="en-GB" sz="5400" dirty="0">
                <a:solidFill>
                  <a:srgbClr val="FFFFFF"/>
                </a:solidFill>
              </a:rPr>
              <a:t>Natech risk management and climate change adaptation</a:t>
            </a:r>
          </a:p>
        </p:txBody>
      </p:sp>
      <p:sp>
        <p:nvSpPr>
          <p:cNvPr id="5" name="TextBox 4">
            <a:extLst>
              <a:ext uri="{FF2B5EF4-FFF2-40B4-BE49-F238E27FC236}">
                <a16:creationId xmlns:a16="http://schemas.microsoft.com/office/drawing/2014/main" id="{578FDD67-55A7-C962-BD4B-9095CB8AD18B}"/>
              </a:ext>
            </a:extLst>
          </p:cNvPr>
          <p:cNvSpPr txBox="1"/>
          <p:nvPr/>
        </p:nvSpPr>
        <p:spPr>
          <a:xfrm>
            <a:off x="659701" y="329408"/>
            <a:ext cx="1330814" cy="461665"/>
          </a:xfrm>
          <a:prstGeom prst="rect">
            <a:avLst/>
          </a:prstGeom>
          <a:noFill/>
        </p:spPr>
        <p:txBody>
          <a:bodyPr wrap="none" rtlCol="0">
            <a:spAutoFit/>
          </a:bodyPr>
          <a:lstStyle/>
          <a:p>
            <a:r>
              <a:rPr lang="en-GB" sz="2400" dirty="0">
                <a:solidFill>
                  <a:srgbClr val="4472C4"/>
                </a:solidFill>
              </a:rPr>
              <a:t>Section 1</a:t>
            </a:r>
          </a:p>
        </p:txBody>
      </p:sp>
      <p:sp>
        <p:nvSpPr>
          <p:cNvPr id="4" name="TextBox 3">
            <a:extLst>
              <a:ext uri="{FF2B5EF4-FFF2-40B4-BE49-F238E27FC236}">
                <a16:creationId xmlns:a16="http://schemas.microsoft.com/office/drawing/2014/main" id="{C1E53C6F-2C1A-2DA1-C3FF-40EFE5E97F59}"/>
              </a:ext>
            </a:extLst>
          </p:cNvPr>
          <p:cNvSpPr txBox="1"/>
          <p:nvPr/>
        </p:nvSpPr>
        <p:spPr>
          <a:xfrm>
            <a:off x="2152290" y="5163530"/>
            <a:ext cx="9239609" cy="369332"/>
          </a:xfrm>
          <a:prstGeom prst="rect">
            <a:avLst/>
          </a:prstGeom>
          <a:noFill/>
        </p:spPr>
        <p:txBody>
          <a:bodyPr wrap="square">
            <a:spAutoFit/>
          </a:bodyPr>
          <a:lstStyle/>
          <a:p>
            <a:r>
              <a:rPr lang="en-GB" dirty="0"/>
              <a:t>Developed in collaboration through </a:t>
            </a:r>
            <a:r>
              <a:rPr lang="en-GB" dirty="0">
                <a:hlinkClick r:id="rId2"/>
              </a:rPr>
              <a:t>CDOIF</a:t>
            </a:r>
            <a:r>
              <a:rPr lang="en-GB" dirty="0"/>
              <a:t> </a:t>
            </a:r>
            <a:r>
              <a:rPr lang="en-GB" dirty="0" err="1"/>
              <a:t>Natech</a:t>
            </a:r>
            <a:r>
              <a:rPr lang="en-GB" dirty="0"/>
              <a:t> and Climate Change Adaptation working group</a:t>
            </a:r>
          </a:p>
        </p:txBody>
      </p:sp>
    </p:spTree>
    <p:extLst>
      <p:ext uri="{BB962C8B-B14F-4D97-AF65-F5344CB8AC3E}">
        <p14:creationId xmlns:p14="http://schemas.microsoft.com/office/powerpoint/2010/main" val="3897042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767328-0DE6-4172-B14D-FCEF716B252F}"/>
              </a:ext>
            </a:extLst>
          </p:cNvPr>
          <p:cNvSpPr>
            <a:spLocks noGrp="1"/>
          </p:cNvSpPr>
          <p:nvPr>
            <p:ph type="title"/>
          </p:nvPr>
        </p:nvSpPr>
        <p:spPr>
          <a:xfrm>
            <a:off x="943277" y="712269"/>
            <a:ext cx="3370998" cy="5502264"/>
          </a:xfrm>
        </p:spPr>
        <p:txBody>
          <a:bodyPr>
            <a:normAutofit/>
          </a:bodyPr>
          <a:lstStyle/>
          <a:p>
            <a:r>
              <a:rPr lang="en-GB" dirty="0">
                <a:solidFill>
                  <a:srgbClr val="FFFFFF"/>
                </a:solidFill>
              </a:rPr>
              <a:t>What is the major hazard management system cycle?</a:t>
            </a:r>
            <a:endParaRPr lang="en-GB" dirty="0">
              <a:solidFill>
                <a:schemeClr val="bg1"/>
              </a:solidFill>
            </a:endParaRPr>
          </a:p>
        </p:txBody>
      </p:sp>
      <p:cxnSp>
        <p:nvCxnSpPr>
          <p:cNvPr id="24" name="Straight Connector 23">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8231C0B1-B4C6-4047-8363-6C9103F8A536}"/>
              </a:ext>
            </a:extLst>
          </p:cNvPr>
          <p:cNvGraphicFramePr>
            <a:graphicFrameLocks noGrp="1"/>
          </p:cNvGraphicFramePr>
          <p:nvPr>
            <p:ph idx="1"/>
            <p:extLst>
              <p:ext uri="{D42A27DB-BD31-4B8C-83A1-F6EECF244321}">
                <p14:modId xmlns:p14="http://schemas.microsoft.com/office/powerpoint/2010/main" val="3896526575"/>
              </p:ext>
            </p:extLst>
          </p:nvPr>
        </p:nvGraphicFramePr>
        <p:xfrm>
          <a:off x="4994068" y="980640"/>
          <a:ext cx="6612716" cy="51589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50451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17">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B36912D-9488-4FB6-8C98-143797882B5B}"/>
              </a:ext>
            </a:extLst>
          </p:cNvPr>
          <p:cNvSpPr txBox="1">
            <a:spLocks/>
          </p:cNvSpPr>
          <p:nvPr/>
        </p:nvSpPr>
        <p:spPr>
          <a:xfrm>
            <a:off x="302910" y="755313"/>
            <a:ext cx="4394746" cy="2392502"/>
          </a:xfrm>
          <a:prstGeom prst="rect">
            <a:avLst/>
          </a:prstGeom>
        </p:spPr>
        <p:txBody>
          <a:bodyPr vert="horz" lIns="91440" tIns="45720" rIns="91440" bIns="45720" numCol="1" rtlCol="0" anchor="ctr" anchorCtr="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kern="1200" dirty="0">
                <a:solidFill>
                  <a:srgbClr val="2E75B6"/>
                </a:solidFill>
                <a:latin typeface="+mj-lt"/>
                <a:ea typeface="+mj-ea"/>
                <a:cs typeface="+mj-cs"/>
              </a:rPr>
              <a:t>The COMAH principle of continuous improvement</a:t>
            </a:r>
          </a:p>
        </p:txBody>
      </p:sp>
      <p:sp>
        <p:nvSpPr>
          <p:cNvPr id="3" name="TextBox 2">
            <a:extLst>
              <a:ext uri="{FF2B5EF4-FFF2-40B4-BE49-F238E27FC236}">
                <a16:creationId xmlns:a16="http://schemas.microsoft.com/office/drawing/2014/main" id="{7C18593B-5F20-420F-A605-FD95C78C2B14}"/>
              </a:ext>
            </a:extLst>
          </p:cNvPr>
          <p:cNvSpPr txBox="1"/>
          <p:nvPr/>
        </p:nvSpPr>
        <p:spPr bwMode="auto">
          <a:xfrm>
            <a:off x="711200" y="4771848"/>
            <a:ext cx="3578167" cy="1330839"/>
          </a:xfrm>
          <a:prstGeom prst="rect">
            <a:avLst/>
          </a:prstGeom>
        </p:spPr>
        <p:txBody>
          <a:bodyPr vert="horz" lIns="91440" tIns="45720" rIns="91440" bIns="45720" numCol="1" rtlCol="0" anchorCtr="0" compatLnSpc="1">
            <a:prstTxWarp prst="textNoShape">
              <a:avLst/>
            </a:prstTxWarp>
            <a:normAutofit/>
          </a:bodyPr>
          <a:lstStyle/>
          <a:p>
            <a:pPr marL="114300">
              <a:lnSpc>
                <a:spcPct val="90000"/>
              </a:lnSpc>
              <a:spcBef>
                <a:spcPct val="20000"/>
              </a:spcBef>
            </a:pPr>
            <a:r>
              <a:rPr lang="en-US" sz="2800" b="1" kern="1200" dirty="0">
                <a:solidFill>
                  <a:schemeClr val="accent1"/>
                </a:solidFill>
                <a:latin typeface="+mj-lt"/>
                <a:ea typeface="+mj-ea"/>
                <a:cs typeface="+mj-cs"/>
                <a:hlinkClick r:id="rId2"/>
              </a:rPr>
              <a:t>Plan-Do-Check-Act</a:t>
            </a:r>
            <a:endParaRPr lang="en-US" sz="2800" b="1" kern="1200" dirty="0">
              <a:solidFill>
                <a:schemeClr val="accent1"/>
              </a:solidFill>
              <a:latin typeface="+mj-lt"/>
              <a:ea typeface="+mj-ea"/>
              <a:cs typeface="+mj-cs"/>
            </a:endParaRPr>
          </a:p>
        </p:txBody>
      </p:sp>
      <p:pic>
        <p:nvPicPr>
          <p:cNvPr id="5" name="Picture 4">
            <a:extLst>
              <a:ext uri="{FF2B5EF4-FFF2-40B4-BE49-F238E27FC236}">
                <a16:creationId xmlns:a16="http://schemas.microsoft.com/office/drawing/2014/main" id="{86E3492E-0586-E06C-34B1-65C1D6A4835F}"/>
              </a:ext>
            </a:extLst>
          </p:cNvPr>
          <p:cNvPicPr>
            <a:picLocks noChangeAspect="1"/>
          </p:cNvPicPr>
          <p:nvPr/>
        </p:nvPicPr>
        <p:blipFill>
          <a:blip r:embed="rId3"/>
          <a:stretch>
            <a:fillRect/>
          </a:stretch>
        </p:blipFill>
        <p:spPr>
          <a:xfrm>
            <a:off x="5992770" y="578738"/>
            <a:ext cx="5514610" cy="5670549"/>
          </a:xfrm>
          <a:prstGeom prst="rect">
            <a:avLst/>
          </a:prstGeom>
        </p:spPr>
      </p:pic>
    </p:spTree>
    <p:extLst>
      <p:ext uri="{BB962C8B-B14F-4D97-AF65-F5344CB8AC3E}">
        <p14:creationId xmlns:p14="http://schemas.microsoft.com/office/powerpoint/2010/main" val="23442788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245" y="2944768"/>
            <a:ext cx="2946596" cy="3416320"/>
          </a:xfrm>
          <a:prstGeom prst="rect">
            <a:avLst/>
          </a:prstGeom>
          <a:noFill/>
        </p:spPr>
        <p:txBody>
          <a:bodyPr wrap="square" rtlCol="0">
            <a:spAutoFit/>
          </a:bodyPr>
          <a:lstStyle/>
          <a:p>
            <a:pPr marL="342900" indent="-342900">
              <a:buFont typeface="Arial" panose="020B0604020202020204" pitchFamily="34" charset="0"/>
              <a:buChar char="•"/>
            </a:pPr>
            <a:r>
              <a:rPr lang="en-GB" dirty="0"/>
              <a:t>Structure follows management system cycle and dovetails with  ISO 14090 and 14001 and EPR guidance at </a:t>
            </a:r>
            <a:r>
              <a:rPr lang="en-GB" dirty="0">
                <a:hlinkClick r:id="rId2"/>
              </a:rPr>
              <a:t>gov.uk</a:t>
            </a:r>
            <a:endParaRPr lang="en-GB" dirty="0"/>
          </a:p>
          <a:p>
            <a:endParaRPr lang="en-GB" dirty="0"/>
          </a:p>
          <a:p>
            <a:pPr marL="342900" indent="-342900">
              <a:buFont typeface="Arial" panose="020B0604020202020204" pitchFamily="34" charset="0"/>
              <a:buChar char="•"/>
            </a:pPr>
            <a:r>
              <a:rPr lang="en-GB" dirty="0"/>
              <a:t>All measures, including the management system, to be implemented proportionately to major accident hazard risks</a:t>
            </a:r>
          </a:p>
          <a:p>
            <a:pPr marL="342900" indent="-342900">
              <a:buFont typeface="Arial" panose="020B0604020202020204" pitchFamily="34" charset="0"/>
              <a:buChar char="•"/>
            </a:pPr>
            <a:endParaRPr lang="en-GB" dirty="0"/>
          </a:p>
        </p:txBody>
      </p:sp>
      <p:graphicFrame>
        <p:nvGraphicFramePr>
          <p:cNvPr id="4" name="Diagram 3"/>
          <p:cNvGraphicFramePr/>
          <p:nvPr>
            <p:extLst>
              <p:ext uri="{D42A27DB-BD31-4B8C-83A1-F6EECF244321}">
                <p14:modId xmlns:p14="http://schemas.microsoft.com/office/powerpoint/2010/main" val="2360024267"/>
              </p:ext>
            </p:extLst>
          </p:nvPr>
        </p:nvGraphicFramePr>
        <p:xfrm>
          <a:off x="5737596" y="917751"/>
          <a:ext cx="5734933" cy="5829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Elbow Connector 8"/>
          <p:cNvCxnSpPr/>
          <p:nvPr/>
        </p:nvCxnSpPr>
        <p:spPr>
          <a:xfrm rot="16200000" flipV="1">
            <a:off x="3981790" y="4874866"/>
            <a:ext cx="2205233" cy="931430"/>
          </a:xfrm>
          <a:prstGeom prst="bentConnector3">
            <a:avLst>
              <a:gd name="adj1" fmla="val -828"/>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5" name="Elbow Connector 14"/>
          <p:cNvCxnSpPr/>
          <p:nvPr/>
        </p:nvCxnSpPr>
        <p:spPr>
          <a:xfrm rot="5400000" flipH="1" flipV="1">
            <a:off x="4113455" y="1816811"/>
            <a:ext cx="1638273" cy="627800"/>
          </a:xfrm>
          <a:prstGeom prst="bentConnector3">
            <a:avLst>
              <a:gd name="adj1" fmla="val 10000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023689" y="2959493"/>
            <a:ext cx="1504950" cy="1169551"/>
          </a:xfrm>
          <a:prstGeom prst="rect">
            <a:avLst/>
          </a:prstGeom>
          <a:noFill/>
        </p:spPr>
        <p:txBody>
          <a:bodyPr wrap="square" rtlCol="0">
            <a:spAutoFit/>
          </a:bodyPr>
          <a:lstStyle/>
          <a:p>
            <a:r>
              <a:rPr lang="en-GB" sz="1400" dirty="0"/>
              <a:t>Management</a:t>
            </a:r>
          </a:p>
          <a:p>
            <a:r>
              <a:rPr lang="en-GB" sz="1400" dirty="0"/>
              <a:t>system (MS)</a:t>
            </a:r>
          </a:p>
          <a:p>
            <a:r>
              <a:rPr lang="en-GB" sz="1400" dirty="0"/>
              <a:t>cycle of continuous improvement</a:t>
            </a:r>
          </a:p>
        </p:txBody>
      </p:sp>
      <p:sp>
        <p:nvSpPr>
          <p:cNvPr id="8" name="Flowchart: Alternate Process 7"/>
          <p:cNvSpPr/>
          <p:nvPr/>
        </p:nvSpPr>
        <p:spPr>
          <a:xfrm>
            <a:off x="1991814" y="1242720"/>
            <a:ext cx="1985502" cy="688258"/>
          </a:xfrm>
          <a:prstGeom prst="flowChartAlternateProces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Pre-planning &amp; leadership</a:t>
            </a:r>
          </a:p>
          <a:p>
            <a:pPr algn="ctr"/>
            <a:r>
              <a:rPr lang="en-GB" sz="800" dirty="0"/>
              <a:t>Policy, scope, </a:t>
            </a:r>
          </a:p>
          <a:p>
            <a:pPr algn="ctr"/>
            <a:r>
              <a:rPr lang="en-GB" sz="800" dirty="0"/>
              <a:t>resources and competencies </a:t>
            </a:r>
          </a:p>
        </p:txBody>
      </p:sp>
      <p:cxnSp>
        <p:nvCxnSpPr>
          <p:cNvPr id="12" name="Straight Arrow Connector 11"/>
          <p:cNvCxnSpPr/>
          <p:nvPr/>
        </p:nvCxnSpPr>
        <p:spPr>
          <a:xfrm>
            <a:off x="4186274" y="1299267"/>
            <a:ext cx="1052309" cy="12308"/>
          </a:xfrm>
          <a:prstGeom prst="straightConnector1">
            <a:avLst/>
          </a:prstGeom>
          <a:ln w="25400">
            <a:solidFill>
              <a:schemeClr val="accent1"/>
            </a:solidFill>
            <a:tailEnd type="triangle" w="lg" len="lg"/>
          </a:ln>
        </p:spPr>
        <p:style>
          <a:lnRef idx="3">
            <a:schemeClr val="accent5"/>
          </a:lnRef>
          <a:fillRef idx="0">
            <a:schemeClr val="accent5"/>
          </a:fillRef>
          <a:effectRef idx="2">
            <a:schemeClr val="accent5"/>
          </a:effectRef>
          <a:fontRef idx="minor">
            <a:schemeClr val="tx1"/>
          </a:fontRef>
        </p:style>
      </p:cxnSp>
      <p:cxnSp>
        <p:nvCxnSpPr>
          <p:cNvPr id="10" name="Elbow Connector 14">
            <a:extLst>
              <a:ext uri="{FF2B5EF4-FFF2-40B4-BE49-F238E27FC236}">
                <a16:creationId xmlns:a16="http://schemas.microsoft.com/office/drawing/2014/main" id="{765397DB-3296-4010-8A01-2851C8B55492}"/>
              </a:ext>
            </a:extLst>
          </p:cNvPr>
          <p:cNvCxnSpPr>
            <a:cxnSpLocks/>
            <a:endCxn id="8" idx="2"/>
          </p:cNvCxnSpPr>
          <p:nvPr/>
        </p:nvCxnSpPr>
        <p:spPr>
          <a:xfrm rot="10800000">
            <a:off x="2984565" y="1930979"/>
            <a:ext cx="1634128" cy="495607"/>
          </a:xfrm>
          <a:prstGeom prst="bentConnector2">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9FB3000-BCD6-432B-887D-BBDBCFDE5077}"/>
              </a:ext>
            </a:extLst>
          </p:cNvPr>
          <p:cNvSpPr txBox="1"/>
          <p:nvPr/>
        </p:nvSpPr>
        <p:spPr>
          <a:xfrm>
            <a:off x="173877" y="141138"/>
            <a:ext cx="11777491" cy="1200329"/>
          </a:xfrm>
          <a:prstGeom prst="rect">
            <a:avLst/>
          </a:prstGeom>
          <a:noFill/>
        </p:spPr>
        <p:txBody>
          <a:bodyPr wrap="square">
            <a:spAutoFit/>
          </a:bodyPr>
          <a:lstStyle/>
          <a:p>
            <a:r>
              <a:rPr lang="en-GB" sz="3600" dirty="0">
                <a:solidFill>
                  <a:srgbClr val="2E75B6"/>
                </a:solidFill>
              </a:rPr>
              <a:t>Adaptation &amp; the major hazard management system cycle </a:t>
            </a:r>
          </a:p>
          <a:p>
            <a:endParaRPr lang="en-GB" sz="3600" dirty="0"/>
          </a:p>
        </p:txBody>
      </p:sp>
    </p:spTree>
    <p:extLst>
      <p:ext uri="{BB962C8B-B14F-4D97-AF65-F5344CB8AC3E}">
        <p14:creationId xmlns:p14="http://schemas.microsoft.com/office/powerpoint/2010/main" val="3507175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5244" y="2944768"/>
            <a:ext cx="3017715" cy="3416320"/>
          </a:xfrm>
          <a:prstGeom prst="rect">
            <a:avLst/>
          </a:prstGeom>
          <a:noFill/>
        </p:spPr>
        <p:txBody>
          <a:bodyPr wrap="square" rtlCol="0">
            <a:spAutoFit/>
          </a:bodyPr>
          <a:lstStyle/>
          <a:p>
            <a:r>
              <a:rPr lang="en-GB" sz="2000" dirty="0"/>
              <a:t>Key ISO 14090 clauses</a:t>
            </a:r>
          </a:p>
          <a:p>
            <a:pPr marL="342900" indent="-342900">
              <a:buFont typeface="Arial" panose="020B0604020202020204" pitchFamily="34" charset="0"/>
              <a:buChar char="•"/>
            </a:pPr>
            <a:endParaRPr lang="en-GB" dirty="0"/>
          </a:p>
          <a:p>
            <a:pPr marL="342900" indent="-342900">
              <a:buFont typeface="+mj-lt"/>
              <a:buAutoNum type="arabicPeriod" startAt="5"/>
            </a:pPr>
            <a:r>
              <a:rPr lang="en-GB" dirty="0"/>
              <a:t>Pre-planning</a:t>
            </a:r>
          </a:p>
          <a:p>
            <a:pPr marL="342900" indent="-342900">
              <a:buFont typeface="+mj-lt"/>
              <a:buAutoNum type="arabicPeriod" startAt="5"/>
            </a:pPr>
            <a:r>
              <a:rPr lang="en-GB" dirty="0"/>
              <a:t>Assessing climate change impacts including opportunities</a:t>
            </a:r>
          </a:p>
          <a:p>
            <a:pPr marL="342900" indent="-342900">
              <a:buFont typeface="+mj-lt"/>
              <a:buAutoNum type="arabicPeriod" startAt="5"/>
            </a:pPr>
            <a:r>
              <a:rPr lang="en-GB" dirty="0"/>
              <a:t>Adaptation planning</a:t>
            </a:r>
          </a:p>
          <a:p>
            <a:pPr marL="342900" indent="-342900">
              <a:buFont typeface="+mj-lt"/>
              <a:buAutoNum type="arabicPeriod" startAt="5"/>
            </a:pPr>
            <a:r>
              <a:rPr lang="en-GB" dirty="0"/>
              <a:t>Implementation</a:t>
            </a:r>
          </a:p>
          <a:p>
            <a:pPr marL="342900" indent="-342900">
              <a:buFont typeface="+mj-lt"/>
              <a:buAutoNum type="arabicPeriod" startAt="5"/>
            </a:pPr>
            <a:r>
              <a:rPr lang="en-GB" dirty="0"/>
              <a:t>Monitoring and evaluation</a:t>
            </a:r>
          </a:p>
          <a:p>
            <a:pPr marL="342900" indent="-342900">
              <a:buFont typeface="+mj-lt"/>
              <a:buAutoNum type="arabicPeriod" startAt="5"/>
            </a:pPr>
            <a:r>
              <a:rPr lang="en-GB" dirty="0"/>
              <a:t>Reporting and communication</a:t>
            </a:r>
          </a:p>
          <a:p>
            <a:endParaRPr lang="en-GB" dirty="0"/>
          </a:p>
        </p:txBody>
      </p:sp>
      <p:graphicFrame>
        <p:nvGraphicFramePr>
          <p:cNvPr id="4" name="Diagram 3"/>
          <p:cNvGraphicFramePr/>
          <p:nvPr>
            <p:extLst>
              <p:ext uri="{D42A27DB-BD31-4B8C-83A1-F6EECF244321}">
                <p14:modId xmlns:p14="http://schemas.microsoft.com/office/powerpoint/2010/main" val="250610221"/>
              </p:ext>
            </p:extLst>
          </p:nvPr>
        </p:nvGraphicFramePr>
        <p:xfrm>
          <a:off x="5737596" y="992179"/>
          <a:ext cx="5812719" cy="5755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9" name="Elbow Connector 8"/>
          <p:cNvCxnSpPr/>
          <p:nvPr/>
        </p:nvCxnSpPr>
        <p:spPr>
          <a:xfrm rot="16200000" flipV="1">
            <a:off x="3981790" y="4874866"/>
            <a:ext cx="2205233" cy="931430"/>
          </a:xfrm>
          <a:prstGeom prst="bentConnector3">
            <a:avLst>
              <a:gd name="adj1" fmla="val -828"/>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5" name="Elbow Connector 14"/>
          <p:cNvCxnSpPr/>
          <p:nvPr/>
        </p:nvCxnSpPr>
        <p:spPr>
          <a:xfrm rot="5400000" flipH="1" flipV="1">
            <a:off x="4113455" y="1816811"/>
            <a:ext cx="1638273" cy="627800"/>
          </a:xfrm>
          <a:prstGeom prst="bentConnector3">
            <a:avLst>
              <a:gd name="adj1" fmla="val 10000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023689" y="2959493"/>
            <a:ext cx="1504950" cy="1169551"/>
          </a:xfrm>
          <a:prstGeom prst="rect">
            <a:avLst/>
          </a:prstGeom>
          <a:noFill/>
        </p:spPr>
        <p:txBody>
          <a:bodyPr wrap="square" rtlCol="0">
            <a:spAutoFit/>
          </a:bodyPr>
          <a:lstStyle/>
          <a:p>
            <a:r>
              <a:rPr lang="en-GB" sz="1400" dirty="0"/>
              <a:t>Management</a:t>
            </a:r>
          </a:p>
          <a:p>
            <a:r>
              <a:rPr lang="en-GB" sz="1400" dirty="0"/>
              <a:t>System (MS)</a:t>
            </a:r>
          </a:p>
          <a:p>
            <a:r>
              <a:rPr lang="en-GB" sz="1400" dirty="0"/>
              <a:t>cycle of continuous improvement</a:t>
            </a:r>
          </a:p>
        </p:txBody>
      </p:sp>
      <p:sp>
        <p:nvSpPr>
          <p:cNvPr id="8" name="Flowchart: Alternate Process 7"/>
          <p:cNvSpPr/>
          <p:nvPr/>
        </p:nvSpPr>
        <p:spPr>
          <a:xfrm>
            <a:off x="1991814" y="1242720"/>
            <a:ext cx="1985502" cy="688258"/>
          </a:xfrm>
          <a:prstGeom prst="flowChartAlternateProces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Pre-planning &amp; leadership</a:t>
            </a:r>
          </a:p>
          <a:p>
            <a:pPr algn="ctr"/>
            <a:r>
              <a:rPr lang="en-GB" sz="800" dirty="0"/>
              <a:t>Policy, scope, </a:t>
            </a:r>
          </a:p>
          <a:p>
            <a:pPr algn="ctr"/>
            <a:r>
              <a:rPr lang="en-GB" sz="800" dirty="0"/>
              <a:t>resources and competencies </a:t>
            </a:r>
          </a:p>
        </p:txBody>
      </p:sp>
      <p:cxnSp>
        <p:nvCxnSpPr>
          <p:cNvPr id="12" name="Straight Arrow Connector 11"/>
          <p:cNvCxnSpPr/>
          <p:nvPr/>
        </p:nvCxnSpPr>
        <p:spPr>
          <a:xfrm>
            <a:off x="4186274" y="1299267"/>
            <a:ext cx="1052309" cy="12308"/>
          </a:xfrm>
          <a:prstGeom prst="straightConnector1">
            <a:avLst/>
          </a:prstGeom>
          <a:ln w="25400">
            <a:solidFill>
              <a:schemeClr val="accent1"/>
            </a:solidFill>
            <a:tailEnd type="triangle" w="lg" len="lg"/>
          </a:ln>
        </p:spPr>
        <p:style>
          <a:lnRef idx="3">
            <a:schemeClr val="accent5"/>
          </a:lnRef>
          <a:fillRef idx="0">
            <a:schemeClr val="accent5"/>
          </a:fillRef>
          <a:effectRef idx="2">
            <a:schemeClr val="accent5"/>
          </a:effectRef>
          <a:fontRef idx="minor">
            <a:schemeClr val="tx1"/>
          </a:fontRef>
        </p:style>
      </p:cxnSp>
      <p:cxnSp>
        <p:nvCxnSpPr>
          <p:cNvPr id="10" name="Elbow Connector 14">
            <a:extLst>
              <a:ext uri="{FF2B5EF4-FFF2-40B4-BE49-F238E27FC236}">
                <a16:creationId xmlns:a16="http://schemas.microsoft.com/office/drawing/2014/main" id="{765397DB-3296-4010-8A01-2851C8B55492}"/>
              </a:ext>
            </a:extLst>
          </p:cNvPr>
          <p:cNvCxnSpPr>
            <a:cxnSpLocks/>
            <a:endCxn id="8" idx="2"/>
          </p:cNvCxnSpPr>
          <p:nvPr/>
        </p:nvCxnSpPr>
        <p:spPr>
          <a:xfrm rot="10800000">
            <a:off x="2984565" y="1930979"/>
            <a:ext cx="1634128" cy="495607"/>
          </a:xfrm>
          <a:prstGeom prst="bentConnector2">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9FB3000-BCD6-432B-887D-BBDBCFDE5077}"/>
              </a:ext>
            </a:extLst>
          </p:cNvPr>
          <p:cNvSpPr txBox="1"/>
          <p:nvPr/>
        </p:nvSpPr>
        <p:spPr>
          <a:xfrm>
            <a:off x="173877" y="141138"/>
            <a:ext cx="11376439" cy="1077218"/>
          </a:xfrm>
          <a:prstGeom prst="rect">
            <a:avLst/>
          </a:prstGeom>
          <a:noFill/>
        </p:spPr>
        <p:txBody>
          <a:bodyPr wrap="square">
            <a:spAutoFit/>
          </a:bodyPr>
          <a:lstStyle/>
          <a:p>
            <a:r>
              <a:rPr lang="en-GB" sz="3600" dirty="0">
                <a:solidFill>
                  <a:srgbClr val="2E75B6"/>
                </a:solidFill>
              </a:rPr>
              <a:t>Adaptation &amp; the major hazard management system cycle </a:t>
            </a:r>
          </a:p>
          <a:p>
            <a:endParaRPr lang="en-GB" sz="2800" dirty="0"/>
          </a:p>
        </p:txBody>
      </p:sp>
    </p:spTree>
    <p:extLst>
      <p:ext uri="{BB962C8B-B14F-4D97-AF65-F5344CB8AC3E}">
        <p14:creationId xmlns:p14="http://schemas.microsoft.com/office/powerpoint/2010/main" val="3341125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951" y="133436"/>
            <a:ext cx="7742672" cy="1325563"/>
          </a:xfrm>
        </p:spPr>
        <p:txBody>
          <a:bodyPr>
            <a:normAutofit/>
          </a:bodyPr>
          <a:lstStyle/>
          <a:p>
            <a:r>
              <a:rPr lang="en-GB" sz="3600" dirty="0">
                <a:solidFill>
                  <a:srgbClr val="2E75B6"/>
                </a:solidFill>
                <a:latin typeface="+mn-lt"/>
                <a:ea typeface="+mn-ea"/>
                <a:cs typeface="+mn-cs"/>
              </a:rPr>
              <a:t>Pre-planning &amp; leadership</a:t>
            </a:r>
            <a:br>
              <a:rPr lang="en-GB" dirty="0">
                <a:solidFill>
                  <a:srgbClr val="2E75B6"/>
                </a:solidFill>
              </a:rPr>
            </a:br>
            <a:r>
              <a:rPr lang="en-GB" sz="2800" dirty="0">
                <a:solidFill>
                  <a:srgbClr val="2E75B6"/>
                </a:solidFill>
              </a:rPr>
              <a:t>What is the organisation’s adaptive capacity? </a:t>
            </a:r>
            <a:br>
              <a:rPr lang="en-GB" sz="2800" dirty="0"/>
            </a:br>
            <a:r>
              <a:rPr lang="en-GB" sz="1600" dirty="0"/>
              <a:t>i.e. The operator’s ability and resources to adjust to changes in the climate and weather</a:t>
            </a:r>
          </a:p>
        </p:txBody>
      </p:sp>
      <p:sp>
        <p:nvSpPr>
          <p:cNvPr id="3" name="Content Placeholder 2"/>
          <p:cNvSpPr>
            <a:spLocks noGrp="1"/>
          </p:cNvSpPr>
          <p:nvPr>
            <p:ph idx="1"/>
          </p:nvPr>
        </p:nvSpPr>
        <p:spPr>
          <a:xfrm>
            <a:off x="274951" y="1790984"/>
            <a:ext cx="8433619" cy="4876365"/>
          </a:xfrm>
        </p:spPr>
        <p:txBody>
          <a:bodyPr>
            <a:normAutofit fontScale="92500" lnSpcReduction="20000"/>
          </a:bodyPr>
          <a:lstStyle/>
          <a:p>
            <a:r>
              <a:rPr lang="en-GB" sz="2200" b="1" dirty="0"/>
              <a:t>Policy – </a:t>
            </a:r>
            <a:r>
              <a:rPr lang="en-US" sz="2200" dirty="0"/>
              <a:t>demonstrating leadership of, commitment to, and accountability for implementing climate change adaptation management and to incorporate and embed climate change adaptation into its policies, strategies and plans for management of major accident hazards. </a:t>
            </a:r>
          </a:p>
          <a:p>
            <a:pPr lvl="1"/>
            <a:r>
              <a:rPr lang="en-GB" sz="1800" dirty="0"/>
              <a:t>Is there a commitment to adapt? What is the operator’s safety/adaptation culture?</a:t>
            </a:r>
          </a:p>
          <a:p>
            <a:pPr lvl="1"/>
            <a:r>
              <a:rPr lang="en-GB" sz="1800" dirty="0"/>
              <a:t>What ambition? - Enough to comply, or striving for Best Practice? </a:t>
            </a:r>
            <a:r>
              <a:rPr lang="en-GB" sz="1800" dirty="0">
                <a:hlinkClick r:id="rId2"/>
              </a:rPr>
              <a:t>A just transition</a:t>
            </a:r>
            <a:r>
              <a:rPr lang="en-GB" sz="1800" dirty="0"/>
              <a:t>?</a:t>
            </a:r>
          </a:p>
          <a:p>
            <a:r>
              <a:rPr lang="en-GB" sz="2200" b="1" dirty="0"/>
              <a:t>Scope – </a:t>
            </a:r>
            <a:r>
              <a:rPr lang="en-GB" sz="2200" dirty="0"/>
              <a:t>clearly define scope of adaptation planning activities </a:t>
            </a:r>
          </a:p>
          <a:p>
            <a:pPr lvl="1"/>
            <a:r>
              <a:rPr lang="en-GB" sz="1800" dirty="0"/>
              <a:t>Limited to managing environmental/safety threats and risks, or to also include wider opportunities (e.g. planning for Net Zero transition/opportunities)?  </a:t>
            </a:r>
          </a:p>
          <a:p>
            <a:pPr lvl="1"/>
            <a:r>
              <a:rPr lang="en-GB" sz="1800" dirty="0"/>
              <a:t>Just COMAH (major accidents), or also other purposes (EPR/PPC, CCA, planning, TCFD)? </a:t>
            </a:r>
          </a:p>
          <a:p>
            <a:pPr lvl="1"/>
            <a:r>
              <a:rPr lang="en-GB" sz="1800" dirty="0"/>
              <a:t>As part of wider business resilience planning? </a:t>
            </a:r>
          </a:p>
          <a:p>
            <a:pPr lvl="1"/>
            <a:r>
              <a:rPr lang="en-GB" sz="1800" dirty="0"/>
              <a:t>Consider adopting ISO 14090 within 14001 management system</a:t>
            </a:r>
            <a:endParaRPr lang="en-GB" sz="1800" b="1" dirty="0"/>
          </a:p>
          <a:p>
            <a:r>
              <a:rPr lang="en-GB" sz="2200" b="1" dirty="0"/>
              <a:t>Resources &amp; competencies – </a:t>
            </a:r>
            <a:r>
              <a:rPr lang="en-GB" sz="2200" dirty="0"/>
              <a:t>ensuring organisational capability to carry out necessary work. Defines climate change skills and competencies required throughout the organisation and required resources, including top management commitment and finance. Climate change adaptation embedded throughout all roles and responsibilities so that emergent threats can be identified.</a:t>
            </a:r>
          </a:p>
        </p:txBody>
      </p:sp>
      <p:grpSp>
        <p:nvGrpSpPr>
          <p:cNvPr id="9" name="Group 8"/>
          <p:cNvGrpSpPr/>
          <p:nvPr/>
        </p:nvGrpSpPr>
        <p:grpSpPr>
          <a:xfrm>
            <a:off x="8371642" y="878683"/>
            <a:ext cx="1830335" cy="331070"/>
            <a:chOff x="8357637" y="791397"/>
            <a:chExt cx="1830335" cy="331070"/>
          </a:xfrm>
        </p:grpSpPr>
        <p:sp>
          <p:nvSpPr>
            <p:cNvPr id="6" name="Flowchart: Alternate Process 5"/>
            <p:cNvSpPr/>
            <p:nvPr/>
          </p:nvSpPr>
          <p:spPr>
            <a:xfrm>
              <a:off x="8357637" y="791397"/>
              <a:ext cx="1474838" cy="33107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Pre-planning</a:t>
              </a:r>
            </a:p>
          </p:txBody>
        </p:sp>
        <p:cxnSp>
          <p:nvCxnSpPr>
            <p:cNvPr id="8" name="Straight Connector 7"/>
            <p:cNvCxnSpPr/>
            <p:nvPr/>
          </p:nvCxnSpPr>
          <p:spPr>
            <a:xfrm>
              <a:off x="9843843" y="929584"/>
              <a:ext cx="344129" cy="0"/>
            </a:xfrm>
            <a:prstGeom prst="line">
              <a:avLst/>
            </a:prstGeom>
            <a:ln w="22225"/>
          </p:spPr>
          <p:style>
            <a:lnRef idx="1">
              <a:schemeClr val="accent1"/>
            </a:lnRef>
            <a:fillRef idx="0">
              <a:schemeClr val="accent1"/>
            </a:fillRef>
            <a:effectRef idx="0">
              <a:schemeClr val="accent1"/>
            </a:effectRef>
            <a:fontRef idx="minor">
              <a:schemeClr val="tx1"/>
            </a:fontRef>
          </p:style>
        </p:cxnSp>
      </p:grpSp>
      <p:sp>
        <p:nvSpPr>
          <p:cNvPr id="10" name="Oval 9"/>
          <p:cNvSpPr/>
          <p:nvPr/>
        </p:nvSpPr>
        <p:spPr>
          <a:xfrm>
            <a:off x="8248334" y="523518"/>
            <a:ext cx="1722932" cy="100171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94248" y="878683"/>
            <a:ext cx="1554615" cy="5291787"/>
          </a:xfrm>
          <a:prstGeom prst="rect">
            <a:avLst/>
          </a:prstGeom>
        </p:spPr>
      </p:pic>
      <p:cxnSp>
        <p:nvCxnSpPr>
          <p:cNvPr id="11" name="Elbow Connector 14">
            <a:extLst>
              <a:ext uri="{FF2B5EF4-FFF2-40B4-BE49-F238E27FC236}">
                <a16:creationId xmlns:a16="http://schemas.microsoft.com/office/drawing/2014/main" id="{AF5E8206-22E0-4CAB-ADDC-A8746FE921EB}"/>
              </a:ext>
            </a:extLst>
          </p:cNvPr>
          <p:cNvCxnSpPr>
            <a:cxnSpLocks/>
            <a:endCxn id="6" idx="2"/>
          </p:cNvCxnSpPr>
          <p:nvPr/>
        </p:nvCxnSpPr>
        <p:spPr>
          <a:xfrm rot="10800000">
            <a:off x="9109061" y="1209754"/>
            <a:ext cx="1092916" cy="569657"/>
          </a:xfrm>
          <a:prstGeom prst="bentConnector2">
            <a:avLst/>
          </a:prstGeom>
          <a:ln w="25400">
            <a:tailEnd type="triangle" w="lg" len="lg"/>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73D60B8D-8872-1AF2-20BD-10450E0A3CB0}"/>
              </a:ext>
            </a:extLst>
          </p:cNvPr>
          <p:cNvGrpSpPr/>
          <p:nvPr/>
        </p:nvGrpSpPr>
        <p:grpSpPr>
          <a:xfrm>
            <a:off x="11014403" y="684379"/>
            <a:ext cx="735524" cy="1050747"/>
            <a:chOff x="0" y="3936"/>
            <a:chExt cx="735524" cy="1050747"/>
          </a:xfrm>
        </p:grpSpPr>
        <p:sp>
          <p:nvSpPr>
            <p:cNvPr id="5" name="Arrow: Chevron 4">
              <a:extLst>
                <a:ext uri="{FF2B5EF4-FFF2-40B4-BE49-F238E27FC236}">
                  <a16:creationId xmlns:a16="http://schemas.microsoft.com/office/drawing/2014/main" id="{D4450422-2CC0-25E0-95EA-73CF1150154D}"/>
                </a:ext>
              </a:extLst>
            </p:cNvPr>
            <p:cNvSpPr/>
            <p:nvPr/>
          </p:nvSpPr>
          <p:spPr>
            <a:xfrm rot="5400000">
              <a:off x="-157612" y="161548"/>
              <a:ext cx="1050747" cy="735523"/>
            </a:xfrm>
            <a:prstGeom prst="chevron">
              <a:avLst/>
            </a:prstGeom>
            <a:solidFill>
              <a:srgbClr val="4472C4"/>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2" name="Arrow: Chevron 4">
              <a:extLst>
                <a:ext uri="{FF2B5EF4-FFF2-40B4-BE49-F238E27FC236}">
                  <a16:creationId xmlns:a16="http://schemas.microsoft.com/office/drawing/2014/main" id="{01526FF1-73C7-15B9-A3C0-CF7FBE04002C}"/>
                </a:ext>
              </a:extLst>
            </p:cNvPr>
            <p:cNvSpPr txBox="1"/>
            <p:nvPr/>
          </p:nvSpPr>
          <p:spPr>
            <a:xfrm>
              <a:off x="1" y="371698"/>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Find potential impacts</a:t>
              </a:r>
            </a:p>
          </p:txBody>
        </p:sp>
      </p:grpSp>
      <p:grpSp>
        <p:nvGrpSpPr>
          <p:cNvPr id="13" name="Group 12">
            <a:extLst>
              <a:ext uri="{FF2B5EF4-FFF2-40B4-BE49-F238E27FC236}">
                <a16:creationId xmlns:a16="http://schemas.microsoft.com/office/drawing/2014/main" id="{3FA33C42-DBF5-3565-9398-4D6994506D2E}"/>
              </a:ext>
            </a:extLst>
          </p:cNvPr>
          <p:cNvGrpSpPr/>
          <p:nvPr/>
        </p:nvGrpSpPr>
        <p:grpSpPr>
          <a:xfrm>
            <a:off x="11014402" y="1577514"/>
            <a:ext cx="735524" cy="1050747"/>
            <a:chOff x="0" y="958130"/>
            <a:chExt cx="735524" cy="1050747"/>
          </a:xfrm>
        </p:grpSpPr>
        <p:sp>
          <p:nvSpPr>
            <p:cNvPr id="14" name="Arrow: Chevron 13">
              <a:extLst>
                <a:ext uri="{FF2B5EF4-FFF2-40B4-BE49-F238E27FC236}">
                  <a16:creationId xmlns:a16="http://schemas.microsoft.com/office/drawing/2014/main" id="{665A7CB2-454A-0914-310C-94E5F59BB3C3}"/>
                </a:ext>
              </a:extLst>
            </p:cNvPr>
            <p:cNvSpPr/>
            <p:nvPr/>
          </p:nvSpPr>
          <p:spPr>
            <a:xfrm rot="5400000">
              <a:off x="-157612" y="1115742"/>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5" name="Arrow: Chevron 4">
              <a:extLst>
                <a:ext uri="{FF2B5EF4-FFF2-40B4-BE49-F238E27FC236}">
                  <a16:creationId xmlns:a16="http://schemas.microsoft.com/office/drawing/2014/main" id="{36370738-A408-0CCD-7040-180C23EAD938}"/>
                </a:ext>
              </a:extLst>
            </p:cNvPr>
            <p:cNvSpPr txBox="1"/>
            <p:nvPr/>
          </p:nvSpPr>
          <p:spPr>
            <a:xfrm>
              <a:off x="1" y="1325892"/>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Risk Assessment</a:t>
              </a:r>
            </a:p>
            <a:p>
              <a:pPr marL="0" lvl="0" indent="0" algn="ctr" defTabSz="355600">
                <a:lnSpc>
                  <a:spcPct val="90000"/>
                </a:lnSpc>
                <a:spcBef>
                  <a:spcPct val="0"/>
                </a:spcBef>
                <a:spcAft>
                  <a:spcPct val="35000"/>
                </a:spcAft>
                <a:buNone/>
              </a:pPr>
              <a:r>
                <a:rPr lang="en-GB" sz="800" kern="1200" dirty="0"/>
                <a:t>Part A</a:t>
              </a:r>
            </a:p>
          </p:txBody>
        </p:sp>
      </p:grpSp>
      <p:grpSp>
        <p:nvGrpSpPr>
          <p:cNvPr id="16" name="Group 15">
            <a:extLst>
              <a:ext uri="{FF2B5EF4-FFF2-40B4-BE49-F238E27FC236}">
                <a16:creationId xmlns:a16="http://schemas.microsoft.com/office/drawing/2014/main" id="{DE77DB52-8596-E73C-913D-DAD11C00A776}"/>
              </a:ext>
            </a:extLst>
          </p:cNvPr>
          <p:cNvGrpSpPr/>
          <p:nvPr/>
        </p:nvGrpSpPr>
        <p:grpSpPr>
          <a:xfrm>
            <a:off x="11002139" y="2473829"/>
            <a:ext cx="735524" cy="1050747"/>
            <a:chOff x="0" y="1912324"/>
            <a:chExt cx="735524" cy="1050747"/>
          </a:xfrm>
        </p:grpSpPr>
        <p:sp>
          <p:nvSpPr>
            <p:cNvPr id="17" name="Arrow: Chevron 16">
              <a:extLst>
                <a:ext uri="{FF2B5EF4-FFF2-40B4-BE49-F238E27FC236}">
                  <a16:creationId xmlns:a16="http://schemas.microsoft.com/office/drawing/2014/main" id="{F7C088BE-5BD9-1207-FE07-BDEB0BB012B0}"/>
                </a:ext>
              </a:extLst>
            </p:cNvPr>
            <p:cNvSpPr/>
            <p:nvPr/>
          </p:nvSpPr>
          <p:spPr>
            <a:xfrm rot="5400000">
              <a:off x="-157612" y="2069936"/>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8" name="Arrow: Chevron 4">
              <a:extLst>
                <a:ext uri="{FF2B5EF4-FFF2-40B4-BE49-F238E27FC236}">
                  <a16:creationId xmlns:a16="http://schemas.microsoft.com/office/drawing/2014/main" id="{465241E9-BA7C-B00D-269F-D46F757543FC}"/>
                </a:ext>
              </a:extLst>
            </p:cNvPr>
            <p:cNvSpPr txBox="1"/>
            <p:nvPr/>
          </p:nvSpPr>
          <p:spPr>
            <a:xfrm>
              <a:off x="1" y="2280086"/>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Risk Assessment Part B</a:t>
              </a:r>
            </a:p>
          </p:txBody>
        </p:sp>
      </p:grpSp>
      <p:grpSp>
        <p:nvGrpSpPr>
          <p:cNvPr id="21" name="Group 20">
            <a:extLst>
              <a:ext uri="{FF2B5EF4-FFF2-40B4-BE49-F238E27FC236}">
                <a16:creationId xmlns:a16="http://schemas.microsoft.com/office/drawing/2014/main" id="{17282561-A798-7B9D-9B2C-212C87DD2F90}"/>
              </a:ext>
            </a:extLst>
          </p:cNvPr>
          <p:cNvGrpSpPr/>
          <p:nvPr/>
        </p:nvGrpSpPr>
        <p:grpSpPr>
          <a:xfrm>
            <a:off x="10989876" y="3425834"/>
            <a:ext cx="735524" cy="1050747"/>
            <a:chOff x="0" y="2866519"/>
            <a:chExt cx="735524" cy="1050747"/>
          </a:xfrm>
        </p:grpSpPr>
        <p:sp>
          <p:nvSpPr>
            <p:cNvPr id="22" name="Arrow: Chevron 21">
              <a:extLst>
                <a:ext uri="{FF2B5EF4-FFF2-40B4-BE49-F238E27FC236}">
                  <a16:creationId xmlns:a16="http://schemas.microsoft.com/office/drawing/2014/main" id="{A053C13B-4D1B-32BF-4400-2F9F792383D3}"/>
                </a:ext>
              </a:extLst>
            </p:cNvPr>
            <p:cNvSpPr/>
            <p:nvPr/>
          </p:nvSpPr>
          <p:spPr>
            <a:xfrm rot="5400000">
              <a:off x="-157612" y="3024131"/>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3" name="Arrow: Chevron 4">
              <a:extLst>
                <a:ext uri="{FF2B5EF4-FFF2-40B4-BE49-F238E27FC236}">
                  <a16:creationId xmlns:a16="http://schemas.microsoft.com/office/drawing/2014/main" id="{095F9EC9-7533-9D7B-8C0F-D5E46A103459}"/>
                </a:ext>
              </a:extLst>
            </p:cNvPr>
            <p:cNvSpPr txBox="1"/>
            <p:nvPr/>
          </p:nvSpPr>
          <p:spPr>
            <a:xfrm>
              <a:off x="1" y="3234281"/>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Find control measures</a:t>
              </a:r>
            </a:p>
          </p:txBody>
        </p:sp>
      </p:grpSp>
      <p:grpSp>
        <p:nvGrpSpPr>
          <p:cNvPr id="24" name="Group 23">
            <a:extLst>
              <a:ext uri="{FF2B5EF4-FFF2-40B4-BE49-F238E27FC236}">
                <a16:creationId xmlns:a16="http://schemas.microsoft.com/office/drawing/2014/main" id="{F4E2F40F-B6A5-5F78-3713-FCB10465A1A8}"/>
              </a:ext>
            </a:extLst>
          </p:cNvPr>
          <p:cNvGrpSpPr/>
          <p:nvPr/>
        </p:nvGrpSpPr>
        <p:grpSpPr>
          <a:xfrm>
            <a:off x="11002138" y="4377840"/>
            <a:ext cx="735524" cy="1050747"/>
            <a:chOff x="0" y="3820713"/>
            <a:chExt cx="735524" cy="1050747"/>
          </a:xfrm>
        </p:grpSpPr>
        <p:sp>
          <p:nvSpPr>
            <p:cNvPr id="25" name="Arrow: Chevron 24">
              <a:extLst>
                <a:ext uri="{FF2B5EF4-FFF2-40B4-BE49-F238E27FC236}">
                  <a16:creationId xmlns:a16="http://schemas.microsoft.com/office/drawing/2014/main" id="{E04A7DEA-7EEF-D35D-BE8A-733925150DE1}"/>
                </a:ext>
              </a:extLst>
            </p:cNvPr>
            <p:cNvSpPr/>
            <p:nvPr/>
          </p:nvSpPr>
          <p:spPr>
            <a:xfrm rot="5400000">
              <a:off x="-157612" y="3978325"/>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6" name="Arrow: Chevron 4">
              <a:extLst>
                <a:ext uri="{FF2B5EF4-FFF2-40B4-BE49-F238E27FC236}">
                  <a16:creationId xmlns:a16="http://schemas.microsoft.com/office/drawing/2014/main" id="{19AB6E4B-3E57-8111-979F-8B20D1008F07}"/>
                </a:ext>
              </a:extLst>
            </p:cNvPr>
            <p:cNvSpPr txBox="1"/>
            <p:nvPr/>
          </p:nvSpPr>
          <p:spPr>
            <a:xfrm>
              <a:off x="1" y="4188475"/>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Adaptation plan (improvement plan)</a:t>
              </a:r>
            </a:p>
          </p:txBody>
        </p:sp>
      </p:grpSp>
      <p:grpSp>
        <p:nvGrpSpPr>
          <p:cNvPr id="27" name="Group 26">
            <a:extLst>
              <a:ext uri="{FF2B5EF4-FFF2-40B4-BE49-F238E27FC236}">
                <a16:creationId xmlns:a16="http://schemas.microsoft.com/office/drawing/2014/main" id="{A76CFA4C-2E08-5FB6-75E3-AC812D64D8E6}"/>
              </a:ext>
            </a:extLst>
          </p:cNvPr>
          <p:cNvGrpSpPr/>
          <p:nvPr/>
        </p:nvGrpSpPr>
        <p:grpSpPr>
          <a:xfrm>
            <a:off x="11014399" y="5329845"/>
            <a:ext cx="735524" cy="1050747"/>
            <a:chOff x="0" y="4774907"/>
            <a:chExt cx="735524" cy="1050747"/>
          </a:xfrm>
        </p:grpSpPr>
        <p:sp>
          <p:nvSpPr>
            <p:cNvPr id="28" name="Arrow: Chevron 27">
              <a:extLst>
                <a:ext uri="{FF2B5EF4-FFF2-40B4-BE49-F238E27FC236}">
                  <a16:creationId xmlns:a16="http://schemas.microsoft.com/office/drawing/2014/main" id="{72AF41D1-48E7-EE52-5056-E2A68ABC606D}"/>
                </a:ext>
              </a:extLst>
            </p:cNvPr>
            <p:cNvSpPr/>
            <p:nvPr/>
          </p:nvSpPr>
          <p:spPr>
            <a:xfrm rot="5400000">
              <a:off x="-157612" y="4932519"/>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9" name="Arrow: Chevron 4">
              <a:extLst>
                <a:ext uri="{FF2B5EF4-FFF2-40B4-BE49-F238E27FC236}">
                  <a16:creationId xmlns:a16="http://schemas.microsoft.com/office/drawing/2014/main" id="{FB62985F-9472-EFC3-CC90-D33B85A4FBBA}"/>
                </a:ext>
              </a:extLst>
            </p:cNvPr>
            <p:cNvSpPr txBox="1"/>
            <p:nvPr/>
          </p:nvSpPr>
          <p:spPr>
            <a:xfrm>
              <a:off x="1" y="5142669"/>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Monitoring, record and review actions</a:t>
              </a:r>
            </a:p>
          </p:txBody>
        </p:sp>
      </p:grpSp>
    </p:spTree>
    <p:extLst>
      <p:ext uri="{BB962C8B-B14F-4D97-AF65-F5344CB8AC3E}">
        <p14:creationId xmlns:p14="http://schemas.microsoft.com/office/powerpoint/2010/main" val="35234604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94248" y="878683"/>
            <a:ext cx="1554615" cy="5291787"/>
          </a:xfrm>
          <a:prstGeom prst="rect">
            <a:avLst/>
          </a:prstGeom>
        </p:spPr>
      </p:pic>
      <p:sp>
        <p:nvSpPr>
          <p:cNvPr id="2" name="Title 1"/>
          <p:cNvSpPr>
            <a:spLocks noGrp="1"/>
          </p:cNvSpPr>
          <p:nvPr>
            <p:ph type="title"/>
          </p:nvPr>
        </p:nvSpPr>
        <p:spPr>
          <a:xfrm>
            <a:off x="334554" y="215901"/>
            <a:ext cx="7802598" cy="1325563"/>
          </a:xfrm>
        </p:spPr>
        <p:txBody>
          <a:bodyPr>
            <a:normAutofit/>
          </a:bodyPr>
          <a:lstStyle/>
          <a:p>
            <a:r>
              <a:rPr lang="en-GB" sz="3600" dirty="0">
                <a:solidFill>
                  <a:srgbClr val="2E75B6"/>
                </a:solidFill>
                <a:latin typeface="+mn-lt"/>
                <a:ea typeface="+mn-ea"/>
                <a:cs typeface="+mn-cs"/>
              </a:rPr>
              <a:t>Find potential impacts</a:t>
            </a:r>
            <a:br>
              <a:rPr lang="en-GB" dirty="0">
                <a:solidFill>
                  <a:srgbClr val="2E75B6"/>
                </a:solidFill>
              </a:rPr>
            </a:br>
            <a:r>
              <a:rPr lang="en-US" sz="2400" dirty="0">
                <a:solidFill>
                  <a:srgbClr val="2E75B6"/>
                </a:solidFill>
              </a:rPr>
              <a:t>Screening / stress testing impacts associated with a </a:t>
            </a:r>
            <a:r>
              <a:rPr lang="en-GB" sz="2400" dirty="0">
                <a:solidFill>
                  <a:srgbClr val="2E75B6"/>
                </a:solidFill>
              </a:rPr>
              <a:t>4°C rise by 2100</a:t>
            </a:r>
          </a:p>
        </p:txBody>
      </p:sp>
      <p:sp>
        <p:nvSpPr>
          <p:cNvPr id="3" name="Content Placeholder 2"/>
          <p:cNvSpPr>
            <a:spLocks noGrp="1"/>
          </p:cNvSpPr>
          <p:nvPr>
            <p:ph idx="1"/>
          </p:nvPr>
        </p:nvSpPr>
        <p:spPr>
          <a:xfrm>
            <a:off x="143139" y="1578719"/>
            <a:ext cx="9142903" cy="5101275"/>
          </a:xfrm>
        </p:spPr>
        <p:txBody>
          <a:bodyPr>
            <a:normAutofit fontScale="55000" lnSpcReduction="20000"/>
          </a:bodyPr>
          <a:lstStyle/>
          <a:p>
            <a:pPr defTabSz="444500">
              <a:lnSpc>
                <a:spcPct val="120000"/>
              </a:lnSpc>
              <a:spcBef>
                <a:spcPct val="0"/>
              </a:spcBef>
            </a:pPr>
            <a:r>
              <a:rPr lang="en-GB" sz="3300" b="1" dirty="0"/>
              <a:t>Major hazard identification &amp; evaluation procedure - </a:t>
            </a:r>
            <a:r>
              <a:rPr lang="en-GB" sz="3300" dirty="0"/>
              <a:t>Ensure Natechs, including weather threats and linked climate change impacts, are embedded in management system procedure for risk assessment (Hazard identification, analysis and evaluation) &amp; management of change</a:t>
            </a:r>
          </a:p>
          <a:p>
            <a:pPr lvl="1" defTabSz="444500">
              <a:lnSpc>
                <a:spcPct val="120000"/>
              </a:lnSpc>
              <a:spcBef>
                <a:spcPct val="0"/>
              </a:spcBef>
            </a:pPr>
            <a:r>
              <a:rPr lang="en-GB" dirty="0"/>
              <a:t>Consider ISO 14091 </a:t>
            </a:r>
            <a:r>
              <a:rPr lang="en-GB" dirty="0">
                <a:effectLst/>
                <a:latin typeface="Calibri" panose="020F0502020204030204" pitchFamily="34" charset="0"/>
                <a:ea typeface="Calibri" panose="020F0502020204030204" pitchFamily="34" charset="0"/>
                <a:cs typeface="Times New Roman" panose="02020603050405020304" pitchFamily="18" charset="0"/>
              </a:rPr>
              <a:t>(assessing climate risks)</a:t>
            </a:r>
            <a:endParaRPr lang="en-GB" dirty="0"/>
          </a:p>
          <a:p>
            <a:pPr lvl="1" defTabSz="444500">
              <a:lnSpc>
                <a:spcPct val="120000"/>
              </a:lnSpc>
              <a:spcBef>
                <a:spcPct val="0"/>
              </a:spcBef>
            </a:pPr>
            <a:r>
              <a:rPr lang="en-GB" dirty="0"/>
              <a:t>Consider causation, degradation and escalation factors, plus data sources</a:t>
            </a:r>
          </a:p>
          <a:p>
            <a:pPr lvl="1" defTabSz="444500">
              <a:lnSpc>
                <a:spcPct val="120000"/>
              </a:lnSpc>
              <a:spcBef>
                <a:spcPct val="0"/>
              </a:spcBef>
            </a:pPr>
            <a:r>
              <a:rPr lang="en-GB" dirty="0"/>
              <a:t>Define criteria with regards review/revision of risk assessments (including for new facts/knowledge)</a:t>
            </a:r>
          </a:p>
          <a:p>
            <a:pPr defTabSz="444500">
              <a:lnSpc>
                <a:spcPct val="120000"/>
              </a:lnSpc>
              <a:spcBef>
                <a:spcPct val="0"/>
              </a:spcBef>
              <a:spcAft>
                <a:spcPct val="15000"/>
              </a:spcAft>
            </a:pPr>
            <a:r>
              <a:rPr lang="en-GB" dirty="0"/>
              <a:t> </a:t>
            </a:r>
            <a:r>
              <a:rPr lang="en-GB" sz="3300" b="1" dirty="0"/>
              <a:t>Collate relevant data -</a:t>
            </a:r>
            <a:r>
              <a:rPr lang="en-GB" sz="3300" dirty="0"/>
              <a:t> Gather Natech relevant data, including:</a:t>
            </a:r>
          </a:p>
          <a:p>
            <a:pPr lvl="1" defTabSz="444500">
              <a:lnSpc>
                <a:spcPct val="120000"/>
              </a:lnSpc>
              <a:spcBef>
                <a:spcPct val="0"/>
              </a:spcBef>
              <a:spcAft>
                <a:spcPct val="15000"/>
              </a:spcAft>
            </a:pPr>
            <a:r>
              <a:rPr lang="en-GB" dirty="0"/>
              <a:t>Existing Natech relevant major accident risk assessments, incident case studies (local and global), and local weather records and sector risks guidance (e.g. </a:t>
            </a:r>
            <a:r>
              <a:rPr lang="en-GB" dirty="0">
                <a:hlinkClick r:id="rId4"/>
              </a:rPr>
              <a:t>EPR guidance</a:t>
            </a:r>
            <a:r>
              <a:rPr lang="en-GB" dirty="0"/>
              <a:t> or sector reports, such as from </a:t>
            </a:r>
            <a:r>
              <a:rPr lang="en-GB" dirty="0">
                <a:hlinkClick r:id="rId5"/>
              </a:rPr>
              <a:t>Energy UK</a:t>
            </a:r>
            <a:r>
              <a:rPr lang="en-GB" dirty="0"/>
              <a:t>)</a:t>
            </a:r>
          </a:p>
          <a:p>
            <a:pPr lvl="1" defTabSz="444500">
              <a:lnSpc>
                <a:spcPct val="120000"/>
              </a:lnSpc>
              <a:spcBef>
                <a:spcPct val="0"/>
              </a:spcBef>
              <a:spcAft>
                <a:spcPct val="15000"/>
              </a:spcAft>
            </a:pPr>
            <a:r>
              <a:rPr lang="en-GB" dirty="0"/>
              <a:t>Climate projections (</a:t>
            </a:r>
            <a:r>
              <a:rPr lang="en-GB" dirty="0">
                <a:latin typeface="Calibri" panose="020F0502020204030204" pitchFamily="34" charset="0"/>
                <a:ea typeface="Calibri" panose="020F0502020204030204" pitchFamily="34" charset="0"/>
                <a:cs typeface="Times New Roman" panose="02020603050405020304" pitchFamily="18" charset="0"/>
                <a:hlinkClick r:id="rId6"/>
              </a:rPr>
              <a:t>UKCP18</a:t>
            </a:r>
            <a:r>
              <a:rPr lang="en-GB" dirty="0"/>
              <a:t>) of </a:t>
            </a:r>
            <a:r>
              <a:rPr lang="en-GB" sz="2400" dirty="0"/>
              <a:t>4°C rise by 2100.  </a:t>
            </a:r>
            <a:r>
              <a:rPr lang="en-GB" dirty="0"/>
              <a:t>Data sources include Met Office </a:t>
            </a:r>
            <a:r>
              <a:rPr lang="en-GB" dirty="0">
                <a:hlinkClick r:id="rId7"/>
              </a:rPr>
              <a:t>Derived Projections </a:t>
            </a:r>
            <a:r>
              <a:rPr lang="en-GB" dirty="0"/>
              <a:t>and </a:t>
            </a:r>
            <a:r>
              <a:rPr lang="en-GB" dirty="0">
                <a:hlinkClick r:id="rId8"/>
              </a:rPr>
              <a:t>the UK Climate Change Risk Assessment</a:t>
            </a:r>
            <a:r>
              <a:rPr lang="en-GB" dirty="0"/>
              <a:t>.  Also, tools at </a:t>
            </a:r>
            <a:r>
              <a:rPr lang="en-GB" dirty="0">
                <a:hlinkClick r:id="rId9"/>
              </a:rPr>
              <a:t>UKCIP</a:t>
            </a:r>
            <a:r>
              <a:rPr lang="en-GB" dirty="0"/>
              <a:t> , </a:t>
            </a:r>
            <a:r>
              <a:rPr lang="en-GB" dirty="0">
                <a:hlinkClick r:id="rId10"/>
              </a:rPr>
              <a:t>UKCRP</a:t>
            </a:r>
            <a:r>
              <a:rPr lang="en-GB" dirty="0"/>
              <a:t> (e.g. </a:t>
            </a:r>
            <a:r>
              <a:rPr lang="en-GB" dirty="0">
                <a:hlinkClick r:id="rId11"/>
              </a:rPr>
              <a:t>Climate Risk Indicators</a:t>
            </a:r>
            <a:r>
              <a:rPr lang="en-GB" dirty="0"/>
              <a:t>) and the Environment Agency </a:t>
            </a:r>
            <a:r>
              <a:rPr lang="en-GB" dirty="0">
                <a:hlinkClick r:id="rId12"/>
              </a:rPr>
              <a:t>Climate Impacts Tool</a:t>
            </a:r>
            <a:endParaRPr lang="en-GB" dirty="0"/>
          </a:p>
          <a:p>
            <a:pPr lvl="1" defTabSz="444500">
              <a:lnSpc>
                <a:spcPct val="120000"/>
              </a:lnSpc>
              <a:spcBef>
                <a:spcPct val="0"/>
              </a:spcBef>
              <a:spcAft>
                <a:spcPct val="15000"/>
              </a:spcAft>
            </a:pPr>
            <a:r>
              <a:rPr lang="en-GB" dirty="0"/>
              <a:t>Other adaptation relevant data (land use planning info and financial assessments etc)</a:t>
            </a:r>
          </a:p>
          <a:p>
            <a:pPr defTabSz="444500">
              <a:lnSpc>
                <a:spcPct val="120000"/>
              </a:lnSpc>
              <a:spcBef>
                <a:spcPct val="0"/>
              </a:spcBef>
              <a:spcAft>
                <a:spcPct val="15000"/>
              </a:spcAft>
              <a:defRPr/>
            </a:pPr>
            <a:r>
              <a:rPr lang="en-GB" sz="3300" b="1" dirty="0"/>
              <a:t>Identify Natechs </a:t>
            </a:r>
            <a:r>
              <a:rPr lang="en-GB" sz="3300" dirty="0"/>
              <a:t>(initiators and escalation mechanisms) - </a:t>
            </a:r>
            <a:r>
              <a:rPr lang="en-US" sz="3300" dirty="0"/>
              <a:t>Identify and describe representative weather/climate change relevant Natech hazards &amp; scenarios associated with a </a:t>
            </a:r>
            <a:r>
              <a:rPr lang="en-GB" sz="3300" dirty="0"/>
              <a:t>4°C rise by 2100 scenario</a:t>
            </a:r>
            <a:endParaRPr lang="en-US" sz="3300" dirty="0"/>
          </a:p>
          <a:p>
            <a:pPr lvl="1" defTabSz="444500">
              <a:lnSpc>
                <a:spcPct val="120000"/>
              </a:lnSpc>
              <a:spcBef>
                <a:spcPct val="0"/>
              </a:spcBef>
              <a:spcAft>
                <a:spcPct val="15000"/>
              </a:spcAft>
              <a:defRPr/>
            </a:pPr>
            <a:r>
              <a:rPr lang="en-US" dirty="0"/>
              <a:t>How could extreme weather initiate or exacerbate major accidents (MAs)? </a:t>
            </a:r>
          </a:p>
          <a:p>
            <a:pPr lvl="1" defTabSz="444500">
              <a:lnSpc>
                <a:spcPct val="120000"/>
              </a:lnSpc>
              <a:spcBef>
                <a:spcPct val="0"/>
              </a:spcBef>
              <a:spcAft>
                <a:spcPct val="15000"/>
              </a:spcAft>
              <a:defRPr/>
            </a:pPr>
            <a:r>
              <a:rPr lang="en-US" dirty="0"/>
              <a:t>Could other climate change impacts initiate or exacerbate MAs? (e.g. rising sea level / increased vulnerability of receptors / geological impacts)</a:t>
            </a:r>
            <a:endParaRPr lang="en-GB" dirty="0">
              <a:solidFill>
                <a:srgbClr val="FF0000"/>
              </a:solidFill>
            </a:endParaRPr>
          </a:p>
          <a:p>
            <a:pPr lvl="1" defTabSz="444500">
              <a:lnSpc>
                <a:spcPct val="120000"/>
              </a:lnSpc>
              <a:spcBef>
                <a:spcPct val="0"/>
              </a:spcBef>
              <a:spcAft>
                <a:spcPct val="15000"/>
              </a:spcAft>
              <a:defRPr/>
            </a:pPr>
            <a:r>
              <a:rPr lang="en-US" dirty="0"/>
              <a:t>Consider how climate change projections might increase / alter threats and risk at the establishment location over proposed installation lifecycle. A major accident scenario that is not credible today might become credible in the future. </a:t>
            </a:r>
            <a:endParaRPr lang="en-GB" dirty="0"/>
          </a:p>
        </p:txBody>
      </p:sp>
      <p:grpSp>
        <p:nvGrpSpPr>
          <p:cNvPr id="10" name="Group 9">
            <a:extLst>
              <a:ext uri="{FF2B5EF4-FFF2-40B4-BE49-F238E27FC236}">
                <a16:creationId xmlns:a16="http://schemas.microsoft.com/office/drawing/2014/main" id="{1531F900-E9AD-44B4-A3CC-3725FAB9D241}"/>
              </a:ext>
            </a:extLst>
          </p:cNvPr>
          <p:cNvGrpSpPr/>
          <p:nvPr/>
        </p:nvGrpSpPr>
        <p:grpSpPr>
          <a:xfrm>
            <a:off x="8371642" y="878683"/>
            <a:ext cx="1830335" cy="331070"/>
            <a:chOff x="8357637" y="791397"/>
            <a:chExt cx="1830335" cy="331070"/>
          </a:xfrm>
        </p:grpSpPr>
        <p:sp>
          <p:nvSpPr>
            <p:cNvPr id="11" name="Flowchart: Alternate Process 10">
              <a:extLst>
                <a:ext uri="{FF2B5EF4-FFF2-40B4-BE49-F238E27FC236}">
                  <a16:creationId xmlns:a16="http://schemas.microsoft.com/office/drawing/2014/main" id="{B442AFE3-1B81-4E2B-A803-186D55D2F5C9}"/>
                </a:ext>
              </a:extLst>
            </p:cNvPr>
            <p:cNvSpPr/>
            <p:nvPr/>
          </p:nvSpPr>
          <p:spPr>
            <a:xfrm>
              <a:off x="8357637" y="791397"/>
              <a:ext cx="1474838" cy="33107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Pre-planning</a:t>
              </a:r>
            </a:p>
          </p:txBody>
        </p:sp>
        <p:cxnSp>
          <p:nvCxnSpPr>
            <p:cNvPr id="12" name="Straight Connector 11">
              <a:extLst>
                <a:ext uri="{FF2B5EF4-FFF2-40B4-BE49-F238E27FC236}">
                  <a16:creationId xmlns:a16="http://schemas.microsoft.com/office/drawing/2014/main" id="{F3CE2B39-4127-4460-A547-4347CB37F0B6}"/>
                </a:ext>
              </a:extLst>
            </p:cNvPr>
            <p:cNvCxnSpPr/>
            <p:nvPr/>
          </p:nvCxnSpPr>
          <p:spPr>
            <a:xfrm>
              <a:off x="9843843" y="929584"/>
              <a:ext cx="344129" cy="0"/>
            </a:xfrm>
            <a:prstGeom prst="line">
              <a:avLst/>
            </a:prstGeom>
            <a:ln w="22225"/>
          </p:spPr>
          <p:style>
            <a:lnRef idx="1">
              <a:schemeClr val="accent1"/>
            </a:lnRef>
            <a:fillRef idx="0">
              <a:schemeClr val="accent1"/>
            </a:fillRef>
            <a:effectRef idx="0">
              <a:schemeClr val="accent1"/>
            </a:effectRef>
            <a:fontRef idx="minor">
              <a:schemeClr val="tx1"/>
            </a:fontRef>
          </p:style>
        </p:cxnSp>
      </p:grpSp>
      <p:cxnSp>
        <p:nvCxnSpPr>
          <p:cNvPr id="14" name="Elbow Connector 14">
            <a:extLst>
              <a:ext uri="{FF2B5EF4-FFF2-40B4-BE49-F238E27FC236}">
                <a16:creationId xmlns:a16="http://schemas.microsoft.com/office/drawing/2014/main" id="{E44BE5F9-FEB5-4627-9124-7E78AC6B812A}"/>
              </a:ext>
            </a:extLst>
          </p:cNvPr>
          <p:cNvCxnSpPr>
            <a:cxnSpLocks/>
            <a:endCxn id="11" idx="2"/>
          </p:cNvCxnSpPr>
          <p:nvPr/>
        </p:nvCxnSpPr>
        <p:spPr>
          <a:xfrm rot="10800000">
            <a:off x="9109061" y="1209754"/>
            <a:ext cx="1092916" cy="569657"/>
          </a:xfrm>
          <a:prstGeom prst="bentConnector2">
            <a:avLst/>
          </a:prstGeom>
          <a:ln w="25400">
            <a:tailEnd type="triangle" w="lg" len="lg"/>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405935B9-7321-C5D3-445F-AFAE5C2D0143}"/>
              </a:ext>
            </a:extLst>
          </p:cNvPr>
          <p:cNvGrpSpPr/>
          <p:nvPr/>
        </p:nvGrpSpPr>
        <p:grpSpPr>
          <a:xfrm>
            <a:off x="11014403" y="684379"/>
            <a:ext cx="735524" cy="1050747"/>
            <a:chOff x="0" y="3936"/>
            <a:chExt cx="735524" cy="1050747"/>
          </a:xfrm>
        </p:grpSpPr>
        <p:sp>
          <p:nvSpPr>
            <p:cNvPr id="31" name="Arrow: Chevron 30">
              <a:extLst>
                <a:ext uri="{FF2B5EF4-FFF2-40B4-BE49-F238E27FC236}">
                  <a16:creationId xmlns:a16="http://schemas.microsoft.com/office/drawing/2014/main" id="{25F28451-9C48-A508-B5A7-F3EAE8A4EB3C}"/>
                </a:ext>
              </a:extLst>
            </p:cNvPr>
            <p:cNvSpPr/>
            <p:nvPr/>
          </p:nvSpPr>
          <p:spPr>
            <a:xfrm rot="5400000">
              <a:off x="-157612" y="161548"/>
              <a:ext cx="1050747" cy="735523"/>
            </a:xfrm>
            <a:prstGeom prst="chevron">
              <a:avLst/>
            </a:prstGeom>
            <a:solidFill>
              <a:srgbClr val="4472C4"/>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32" name="Arrow: Chevron 4">
              <a:extLst>
                <a:ext uri="{FF2B5EF4-FFF2-40B4-BE49-F238E27FC236}">
                  <a16:creationId xmlns:a16="http://schemas.microsoft.com/office/drawing/2014/main" id="{77FEB822-C55F-643F-6C4A-6DD9AC33BE06}"/>
                </a:ext>
              </a:extLst>
            </p:cNvPr>
            <p:cNvSpPr txBox="1"/>
            <p:nvPr/>
          </p:nvSpPr>
          <p:spPr>
            <a:xfrm>
              <a:off x="1" y="371698"/>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Find potential impacts</a:t>
              </a:r>
            </a:p>
          </p:txBody>
        </p:sp>
      </p:grpSp>
      <p:grpSp>
        <p:nvGrpSpPr>
          <p:cNvPr id="33" name="Group 32">
            <a:extLst>
              <a:ext uri="{FF2B5EF4-FFF2-40B4-BE49-F238E27FC236}">
                <a16:creationId xmlns:a16="http://schemas.microsoft.com/office/drawing/2014/main" id="{0DF2CEAD-F375-0019-16D8-AFDF10FBC987}"/>
              </a:ext>
            </a:extLst>
          </p:cNvPr>
          <p:cNvGrpSpPr/>
          <p:nvPr/>
        </p:nvGrpSpPr>
        <p:grpSpPr>
          <a:xfrm>
            <a:off x="11014402" y="1577514"/>
            <a:ext cx="735524" cy="1050747"/>
            <a:chOff x="0" y="958130"/>
            <a:chExt cx="735524" cy="1050747"/>
          </a:xfrm>
        </p:grpSpPr>
        <p:sp>
          <p:nvSpPr>
            <p:cNvPr id="34" name="Arrow: Chevron 33">
              <a:extLst>
                <a:ext uri="{FF2B5EF4-FFF2-40B4-BE49-F238E27FC236}">
                  <a16:creationId xmlns:a16="http://schemas.microsoft.com/office/drawing/2014/main" id="{73B33F00-7826-3390-68B8-0E0F5D3BE5E3}"/>
                </a:ext>
              </a:extLst>
            </p:cNvPr>
            <p:cNvSpPr/>
            <p:nvPr/>
          </p:nvSpPr>
          <p:spPr>
            <a:xfrm rot="5400000">
              <a:off x="-157612" y="1115742"/>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35" name="Arrow: Chevron 4">
              <a:extLst>
                <a:ext uri="{FF2B5EF4-FFF2-40B4-BE49-F238E27FC236}">
                  <a16:creationId xmlns:a16="http://schemas.microsoft.com/office/drawing/2014/main" id="{4A27C71D-36EF-F9A9-A866-E3E11F4F2C97}"/>
                </a:ext>
              </a:extLst>
            </p:cNvPr>
            <p:cNvSpPr txBox="1"/>
            <p:nvPr/>
          </p:nvSpPr>
          <p:spPr>
            <a:xfrm>
              <a:off x="1" y="1325892"/>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Risk Assessment</a:t>
              </a:r>
            </a:p>
            <a:p>
              <a:pPr marL="0" lvl="0" indent="0" algn="ctr" defTabSz="355600">
                <a:lnSpc>
                  <a:spcPct val="90000"/>
                </a:lnSpc>
                <a:spcBef>
                  <a:spcPct val="0"/>
                </a:spcBef>
                <a:spcAft>
                  <a:spcPct val="35000"/>
                </a:spcAft>
                <a:buNone/>
              </a:pPr>
              <a:r>
                <a:rPr lang="en-GB" sz="800" kern="1200" dirty="0"/>
                <a:t>Part A</a:t>
              </a:r>
            </a:p>
          </p:txBody>
        </p:sp>
      </p:grpSp>
      <p:grpSp>
        <p:nvGrpSpPr>
          <p:cNvPr id="36" name="Group 35">
            <a:extLst>
              <a:ext uri="{FF2B5EF4-FFF2-40B4-BE49-F238E27FC236}">
                <a16:creationId xmlns:a16="http://schemas.microsoft.com/office/drawing/2014/main" id="{07E6C96A-ADC2-4646-B9EF-77EF51B117C6}"/>
              </a:ext>
            </a:extLst>
          </p:cNvPr>
          <p:cNvGrpSpPr/>
          <p:nvPr/>
        </p:nvGrpSpPr>
        <p:grpSpPr>
          <a:xfrm>
            <a:off x="11002139" y="2473829"/>
            <a:ext cx="735524" cy="1050747"/>
            <a:chOff x="0" y="1912324"/>
            <a:chExt cx="735524" cy="1050747"/>
          </a:xfrm>
        </p:grpSpPr>
        <p:sp>
          <p:nvSpPr>
            <p:cNvPr id="37" name="Arrow: Chevron 36">
              <a:extLst>
                <a:ext uri="{FF2B5EF4-FFF2-40B4-BE49-F238E27FC236}">
                  <a16:creationId xmlns:a16="http://schemas.microsoft.com/office/drawing/2014/main" id="{F0A7439A-C9CE-9D59-AC65-F7B031807A39}"/>
                </a:ext>
              </a:extLst>
            </p:cNvPr>
            <p:cNvSpPr/>
            <p:nvPr/>
          </p:nvSpPr>
          <p:spPr>
            <a:xfrm rot="5400000">
              <a:off x="-157612" y="2069936"/>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38" name="Arrow: Chevron 4">
              <a:extLst>
                <a:ext uri="{FF2B5EF4-FFF2-40B4-BE49-F238E27FC236}">
                  <a16:creationId xmlns:a16="http://schemas.microsoft.com/office/drawing/2014/main" id="{CD96F7F6-1E7C-6F3B-10E1-4738D84D0089}"/>
                </a:ext>
              </a:extLst>
            </p:cNvPr>
            <p:cNvSpPr txBox="1"/>
            <p:nvPr/>
          </p:nvSpPr>
          <p:spPr>
            <a:xfrm>
              <a:off x="1" y="2280086"/>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Risk Assessment Part B</a:t>
              </a:r>
            </a:p>
          </p:txBody>
        </p:sp>
      </p:grpSp>
      <p:grpSp>
        <p:nvGrpSpPr>
          <p:cNvPr id="39" name="Group 38">
            <a:extLst>
              <a:ext uri="{FF2B5EF4-FFF2-40B4-BE49-F238E27FC236}">
                <a16:creationId xmlns:a16="http://schemas.microsoft.com/office/drawing/2014/main" id="{7AC9C9F4-83B7-4C82-4454-5D341254DF94}"/>
              </a:ext>
            </a:extLst>
          </p:cNvPr>
          <p:cNvGrpSpPr/>
          <p:nvPr/>
        </p:nvGrpSpPr>
        <p:grpSpPr>
          <a:xfrm>
            <a:off x="10989876" y="3425834"/>
            <a:ext cx="735524" cy="1050747"/>
            <a:chOff x="0" y="2866519"/>
            <a:chExt cx="735524" cy="1050747"/>
          </a:xfrm>
        </p:grpSpPr>
        <p:sp>
          <p:nvSpPr>
            <p:cNvPr id="40" name="Arrow: Chevron 39">
              <a:extLst>
                <a:ext uri="{FF2B5EF4-FFF2-40B4-BE49-F238E27FC236}">
                  <a16:creationId xmlns:a16="http://schemas.microsoft.com/office/drawing/2014/main" id="{5FECB5A6-6688-E699-6F7A-731E18DC2FB9}"/>
                </a:ext>
              </a:extLst>
            </p:cNvPr>
            <p:cNvSpPr/>
            <p:nvPr/>
          </p:nvSpPr>
          <p:spPr>
            <a:xfrm rot="5400000">
              <a:off x="-157612" y="3024131"/>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41" name="Arrow: Chevron 4">
              <a:extLst>
                <a:ext uri="{FF2B5EF4-FFF2-40B4-BE49-F238E27FC236}">
                  <a16:creationId xmlns:a16="http://schemas.microsoft.com/office/drawing/2014/main" id="{FDC500C6-F5E5-BBD1-7C0C-802F8B290992}"/>
                </a:ext>
              </a:extLst>
            </p:cNvPr>
            <p:cNvSpPr txBox="1"/>
            <p:nvPr/>
          </p:nvSpPr>
          <p:spPr>
            <a:xfrm>
              <a:off x="1" y="3234281"/>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Find control measures</a:t>
              </a:r>
            </a:p>
          </p:txBody>
        </p:sp>
      </p:grpSp>
      <p:grpSp>
        <p:nvGrpSpPr>
          <p:cNvPr id="42" name="Group 41">
            <a:extLst>
              <a:ext uri="{FF2B5EF4-FFF2-40B4-BE49-F238E27FC236}">
                <a16:creationId xmlns:a16="http://schemas.microsoft.com/office/drawing/2014/main" id="{3467D49A-5C64-8BA1-64BA-F2AC10CC645A}"/>
              </a:ext>
            </a:extLst>
          </p:cNvPr>
          <p:cNvGrpSpPr/>
          <p:nvPr/>
        </p:nvGrpSpPr>
        <p:grpSpPr>
          <a:xfrm>
            <a:off x="11002138" y="4377840"/>
            <a:ext cx="735524" cy="1050747"/>
            <a:chOff x="0" y="3820713"/>
            <a:chExt cx="735524" cy="1050747"/>
          </a:xfrm>
        </p:grpSpPr>
        <p:sp>
          <p:nvSpPr>
            <p:cNvPr id="43" name="Arrow: Chevron 42">
              <a:extLst>
                <a:ext uri="{FF2B5EF4-FFF2-40B4-BE49-F238E27FC236}">
                  <a16:creationId xmlns:a16="http://schemas.microsoft.com/office/drawing/2014/main" id="{B1FD15FE-7458-3C03-6BD3-81600A5AD510}"/>
                </a:ext>
              </a:extLst>
            </p:cNvPr>
            <p:cNvSpPr/>
            <p:nvPr/>
          </p:nvSpPr>
          <p:spPr>
            <a:xfrm rot="5400000">
              <a:off x="-157612" y="3978325"/>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44" name="Arrow: Chevron 4">
              <a:extLst>
                <a:ext uri="{FF2B5EF4-FFF2-40B4-BE49-F238E27FC236}">
                  <a16:creationId xmlns:a16="http://schemas.microsoft.com/office/drawing/2014/main" id="{15A64A31-4BCD-6366-0A3F-9EA041B79828}"/>
                </a:ext>
              </a:extLst>
            </p:cNvPr>
            <p:cNvSpPr txBox="1"/>
            <p:nvPr/>
          </p:nvSpPr>
          <p:spPr>
            <a:xfrm>
              <a:off x="1" y="4188475"/>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Adaptation plan (improvement plan)</a:t>
              </a:r>
            </a:p>
          </p:txBody>
        </p:sp>
      </p:grpSp>
      <p:grpSp>
        <p:nvGrpSpPr>
          <p:cNvPr id="45" name="Group 44">
            <a:extLst>
              <a:ext uri="{FF2B5EF4-FFF2-40B4-BE49-F238E27FC236}">
                <a16:creationId xmlns:a16="http://schemas.microsoft.com/office/drawing/2014/main" id="{78AA805D-8BD8-BE20-02EE-E5CB671E3A48}"/>
              </a:ext>
            </a:extLst>
          </p:cNvPr>
          <p:cNvGrpSpPr/>
          <p:nvPr/>
        </p:nvGrpSpPr>
        <p:grpSpPr>
          <a:xfrm>
            <a:off x="11014399" y="5329845"/>
            <a:ext cx="735524" cy="1050747"/>
            <a:chOff x="0" y="4774907"/>
            <a:chExt cx="735524" cy="1050747"/>
          </a:xfrm>
        </p:grpSpPr>
        <p:sp>
          <p:nvSpPr>
            <p:cNvPr id="46" name="Arrow: Chevron 45">
              <a:extLst>
                <a:ext uri="{FF2B5EF4-FFF2-40B4-BE49-F238E27FC236}">
                  <a16:creationId xmlns:a16="http://schemas.microsoft.com/office/drawing/2014/main" id="{A1512B4A-C255-80E4-BAC6-BEE12B37C6C0}"/>
                </a:ext>
              </a:extLst>
            </p:cNvPr>
            <p:cNvSpPr/>
            <p:nvPr/>
          </p:nvSpPr>
          <p:spPr>
            <a:xfrm rot="5400000">
              <a:off x="-157612" y="4932519"/>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47" name="Arrow: Chevron 4">
              <a:extLst>
                <a:ext uri="{FF2B5EF4-FFF2-40B4-BE49-F238E27FC236}">
                  <a16:creationId xmlns:a16="http://schemas.microsoft.com/office/drawing/2014/main" id="{A2A5FAD8-528D-8EF0-680B-3F1F29CBD05A}"/>
                </a:ext>
              </a:extLst>
            </p:cNvPr>
            <p:cNvSpPr txBox="1"/>
            <p:nvPr/>
          </p:nvSpPr>
          <p:spPr>
            <a:xfrm>
              <a:off x="1" y="5142669"/>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Monitoring, record and review actions</a:t>
              </a:r>
            </a:p>
          </p:txBody>
        </p:sp>
      </p:grpSp>
      <p:sp>
        <p:nvSpPr>
          <p:cNvPr id="5" name="Oval 4"/>
          <p:cNvSpPr/>
          <p:nvPr/>
        </p:nvSpPr>
        <p:spPr>
          <a:xfrm>
            <a:off x="10818389" y="702537"/>
            <a:ext cx="1192804" cy="100171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39751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26146" y="878683"/>
            <a:ext cx="1554615" cy="5291787"/>
          </a:xfrm>
          <a:prstGeom prst="rect">
            <a:avLst/>
          </a:prstGeom>
        </p:spPr>
      </p:pic>
      <p:sp>
        <p:nvSpPr>
          <p:cNvPr id="2" name="Title 1"/>
          <p:cNvSpPr>
            <a:spLocks noGrp="1"/>
          </p:cNvSpPr>
          <p:nvPr>
            <p:ph type="title"/>
          </p:nvPr>
        </p:nvSpPr>
        <p:spPr>
          <a:xfrm>
            <a:off x="274951" y="0"/>
            <a:ext cx="10515600" cy="1325563"/>
          </a:xfrm>
        </p:spPr>
        <p:txBody>
          <a:bodyPr/>
          <a:lstStyle/>
          <a:p>
            <a:r>
              <a:rPr lang="en-GB" dirty="0">
                <a:solidFill>
                  <a:srgbClr val="2E75B6"/>
                </a:solidFill>
              </a:rPr>
              <a:t>Risk assessment – Part A</a:t>
            </a:r>
          </a:p>
        </p:txBody>
      </p:sp>
      <p:sp>
        <p:nvSpPr>
          <p:cNvPr id="3" name="Content Placeholder 2"/>
          <p:cNvSpPr>
            <a:spLocks noGrp="1"/>
          </p:cNvSpPr>
          <p:nvPr>
            <p:ph idx="1"/>
          </p:nvPr>
        </p:nvSpPr>
        <p:spPr>
          <a:xfrm>
            <a:off x="274951" y="1991146"/>
            <a:ext cx="9156723" cy="4748625"/>
          </a:xfrm>
        </p:spPr>
        <p:txBody>
          <a:bodyPr>
            <a:normAutofit fontScale="47500" lnSpcReduction="20000"/>
          </a:bodyPr>
          <a:lstStyle/>
          <a:p>
            <a:pPr defTabSz="666750">
              <a:lnSpc>
                <a:spcPct val="100000"/>
              </a:lnSpc>
              <a:spcBef>
                <a:spcPct val="0"/>
              </a:spcBef>
              <a:spcAft>
                <a:spcPct val="15000"/>
              </a:spcAft>
              <a:defRPr/>
            </a:pPr>
            <a:r>
              <a:rPr lang="en-GB" sz="3800" b="1" dirty="0">
                <a:latin typeface="Calibri" panose="020F0502020204030204" pitchFamily="34" charset="0"/>
                <a:cs typeface="Calibri" panose="020F0502020204030204" pitchFamily="34" charset="0"/>
              </a:rPr>
              <a:t>For impacts identified as relevant for a </a:t>
            </a:r>
            <a:r>
              <a:rPr lang="en-US" sz="3800" b="1" dirty="0"/>
              <a:t>4°C </a:t>
            </a:r>
            <a:r>
              <a:rPr lang="en-GB" sz="3800" b="1" dirty="0"/>
              <a:t>rise, carry out more specific risk assessment for various scenarios (including: i) present day, ii) </a:t>
            </a:r>
            <a:r>
              <a:rPr lang="en-US" sz="3800" b="1" dirty="0"/>
              <a:t>2°C by 2050 and iii) 4°C by 2100) - </a:t>
            </a:r>
            <a:r>
              <a:rPr lang="en-GB" sz="3800" dirty="0"/>
              <a:t>The present-day scenario and info should be covered by current Natech risk assessment and the approach for this will inform how to undertake future scenario risk assessments.</a:t>
            </a:r>
            <a:endParaRPr lang="en-GB" sz="3800" dirty="0">
              <a:solidFill>
                <a:srgbClr val="FF0000"/>
              </a:solidFill>
            </a:endParaRPr>
          </a:p>
          <a:p>
            <a:pPr lvl="0" defTabSz="666750">
              <a:lnSpc>
                <a:spcPct val="100000"/>
              </a:lnSpc>
              <a:spcBef>
                <a:spcPct val="0"/>
              </a:spcBef>
              <a:spcAft>
                <a:spcPct val="15000"/>
              </a:spcAft>
              <a:defRPr/>
            </a:pPr>
            <a:r>
              <a:rPr lang="en-GB" sz="3800" b="1" dirty="0"/>
              <a:t>Gather specific relevant detailed data for Natechs –</a:t>
            </a:r>
            <a:r>
              <a:rPr lang="en-GB" sz="3800" dirty="0"/>
              <a:t> Past, present and future* meteorological, flood &amp; coastal risk, river flow (high/low), sea level, temperature, fire risk, geological data etc.  Also, topographical, general arrangement, equipment data / design parameters / vulnerabilities, and site maps / general arrangement drawings relevant for weather relevant threats and climate change impacts. </a:t>
            </a:r>
            <a:endParaRPr lang="en-GB" sz="3800" dirty="0">
              <a:solidFill>
                <a:srgbClr val="FF0000"/>
              </a:solidFill>
            </a:endParaRPr>
          </a:p>
          <a:p>
            <a:pPr lvl="0" defTabSz="666750">
              <a:lnSpc>
                <a:spcPct val="100000"/>
              </a:lnSpc>
              <a:spcBef>
                <a:spcPct val="0"/>
              </a:spcBef>
              <a:spcAft>
                <a:spcPct val="15000"/>
              </a:spcAft>
              <a:defRPr/>
            </a:pPr>
            <a:endParaRPr lang="en-GB" sz="3800" dirty="0"/>
          </a:p>
          <a:p>
            <a:pPr lvl="0" defTabSz="666750">
              <a:lnSpc>
                <a:spcPct val="100000"/>
              </a:lnSpc>
              <a:spcBef>
                <a:spcPct val="0"/>
              </a:spcBef>
              <a:spcAft>
                <a:spcPct val="15000"/>
              </a:spcAft>
              <a:defRPr/>
            </a:pPr>
            <a:r>
              <a:rPr lang="en-GB" sz="3800" dirty="0"/>
              <a:t>Carry out </a:t>
            </a:r>
            <a:r>
              <a:rPr lang="en-GB" sz="3800" b="1" dirty="0"/>
              <a:t>Natech MAH risk analysis </a:t>
            </a:r>
            <a:r>
              <a:rPr lang="en-GB" sz="3800" dirty="0"/>
              <a:t>in accordance with MS procedure, linking vulnerability of equipment / procedures to extreme weather and other climate threats, paying attention to original design criteria, to determine if equipment remains within the safe operating envelope or if there is increasing risk of failure leading to increasing MAH risk (i.e. Natech analysis within process safety risk assessment).</a:t>
            </a:r>
          </a:p>
          <a:p>
            <a:pPr lvl="0" defTabSz="666750">
              <a:lnSpc>
                <a:spcPct val="100000"/>
              </a:lnSpc>
              <a:spcBef>
                <a:spcPct val="0"/>
              </a:spcBef>
              <a:spcAft>
                <a:spcPct val="15000"/>
              </a:spcAft>
              <a:defRPr/>
            </a:pPr>
            <a:r>
              <a:rPr lang="en-GB" sz="3800" b="1" dirty="0"/>
              <a:t>Risk evaluation </a:t>
            </a:r>
            <a:r>
              <a:rPr lang="en-GB" sz="3800" dirty="0"/>
              <a:t>- Compare present day and potential future risk (people and environment) to tolerability criteria. </a:t>
            </a:r>
          </a:p>
          <a:p>
            <a:pPr marL="0" lvl="0" indent="0" defTabSz="666750">
              <a:lnSpc>
                <a:spcPct val="100000"/>
              </a:lnSpc>
              <a:spcBef>
                <a:spcPct val="0"/>
              </a:spcBef>
              <a:spcAft>
                <a:spcPct val="15000"/>
              </a:spcAft>
              <a:buNone/>
              <a:defRPr/>
            </a:pPr>
            <a:endParaRPr lang="en-GB" dirty="0"/>
          </a:p>
          <a:p>
            <a:pPr marL="0" indent="0">
              <a:buNone/>
            </a:pPr>
            <a:r>
              <a:rPr lang="en-GB" sz="2300" dirty="0"/>
              <a:t>* For prediction under future climate scenarios, UKCP18 is currently the basis of good practice modelling with data available for different climate scenarios– see Met Office projections/predictions</a:t>
            </a:r>
          </a:p>
        </p:txBody>
      </p:sp>
      <p:grpSp>
        <p:nvGrpSpPr>
          <p:cNvPr id="8" name="Group 7">
            <a:extLst>
              <a:ext uri="{FF2B5EF4-FFF2-40B4-BE49-F238E27FC236}">
                <a16:creationId xmlns:a16="http://schemas.microsoft.com/office/drawing/2014/main" id="{8ED83ACB-9DEA-4BA2-8674-C96438ADAF4D}"/>
              </a:ext>
            </a:extLst>
          </p:cNvPr>
          <p:cNvGrpSpPr/>
          <p:nvPr/>
        </p:nvGrpSpPr>
        <p:grpSpPr>
          <a:xfrm>
            <a:off x="8371642" y="878683"/>
            <a:ext cx="1830335" cy="331070"/>
            <a:chOff x="8357637" y="791397"/>
            <a:chExt cx="1830335" cy="331070"/>
          </a:xfrm>
        </p:grpSpPr>
        <p:sp>
          <p:nvSpPr>
            <p:cNvPr id="11" name="Flowchart: Alternate Process 10">
              <a:extLst>
                <a:ext uri="{FF2B5EF4-FFF2-40B4-BE49-F238E27FC236}">
                  <a16:creationId xmlns:a16="http://schemas.microsoft.com/office/drawing/2014/main" id="{A72D2935-A7C4-4F40-A7A3-D7DA8C0A9582}"/>
                </a:ext>
              </a:extLst>
            </p:cNvPr>
            <p:cNvSpPr/>
            <p:nvPr/>
          </p:nvSpPr>
          <p:spPr>
            <a:xfrm>
              <a:off x="8357637" y="791397"/>
              <a:ext cx="1474838" cy="33107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Pre-planning</a:t>
              </a:r>
            </a:p>
          </p:txBody>
        </p:sp>
        <p:cxnSp>
          <p:nvCxnSpPr>
            <p:cNvPr id="12" name="Straight Connector 11">
              <a:extLst>
                <a:ext uri="{FF2B5EF4-FFF2-40B4-BE49-F238E27FC236}">
                  <a16:creationId xmlns:a16="http://schemas.microsoft.com/office/drawing/2014/main" id="{C02DFA28-14BE-4BA6-A647-B045CB39ABC6}"/>
                </a:ext>
              </a:extLst>
            </p:cNvPr>
            <p:cNvCxnSpPr/>
            <p:nvPr/>
          </p:nvCxnSpPr>
          <p:spPr>
            <a:xfrm>
              <a:off x="9843843" y="929584"/>
              <a:ext cx="344129" cy="0"/>
            </a:xfrm>
            <a:prstGeom prst="line">
              <a:avLst/>
            </a:prstGeom>
            <a:ln w="22225"/>
          </p:spPr>
          <p:style>
            <a:lnRef idx="1">
              <a:schemeClr val="accent1"/>
            </a:lnRef>
            <a:fillRef idx="0">
              <a:schemeClr val="accent1"/>
            </a:fillRef>
            <a:effectRef idx="0">
              <a:schemeClr val="accent1"/>
            </a:effectRef>
            <a:fontRef idx="minor">
              <a:schemeClr val="tx1"/>
            </a:fontRef>
          </p:style>
        </p:cxnSp>
      </p:grpSp>
      <p:cxnSp>
        <p:nvCxnSpPr>
          <p:cNvPr id="14" name="Elbow Connector 14">
            <a:extLst>
              <a:ext uri="{FF2B5EF4-FFF2-40B4-BE49-F238E27FC236}">
                <a16:creationId xmlns:a16="http://schemas.microsoft.com/office/drawing/2014/main" id="{32818717-D63D-40AF-8739-659DBAFAEB09}"/>
              </a:ext>
            </a:extLst>
          </p:cNvPr>
          <p:cNvCxnSpPr>
            <a:cxnSpLocks/>
            <a:endCxn id="11" idx="2"/>
          </p:cNvCxnSpPr>
          <p:nvPr/>
        </p:nvCxnSpPr>
        <p:spPr>
          <a:xfrm rot="10800000">
            <a:off x="9109061" y="1209754"/>
            <a:ext cx="1092916" cy="569657"/>
          </a:xfrm>
          <a:prstGeom prst="bentConnector2">
            <a:avLst/>
          </a:prstGeom>
          <a:ln w="25400">
            <a:tailEnd type="triangle" w="lg" len="lg"/>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16527D31-7615-3727-FBC1-1F0430FF9830}"/>
              </a:ext>
            </a:extLst>
          </p:cNvPr>
          <p:cNvGrpSpPr/>
          <p:nvPr/>
        </p:nvGrpSpPr>
        <p:grpSpPr>
          <a:xfrm>
            <a:off x="11014403" y="684379"/>
            <a:ext cx="735524" cy="1050747"/>
            <a:chOff x="0" y="3936"/>
            <a:chExt cx="735524" cy="1050747"/>
          </a:xfrm>
        </p:grpSpPr>
        <p:sp>
          <p:nvSpPr>
            <p:cNvPr id="6" name="Arrow: Chevron 5">
              <a:extLst>
                <a:ext uri="{FF2B5EF4-FFF2-40B4-BE49-F238E27FC236}">
                  <a16:creationId xmlns:a16="http://schemas.microsoft.com/office/drawing/2014/main" id="{8B3B46C7-FBDC-907D-FC3F-986A2DAEEFDC}"/>
                </a:ext>
              </a:extLst>
            </p:cNvPr>
            <p:cNvSpPr/>
            <p:nvPr/>
          </p:nvSpPr>
          <p:spPr>
            <a:xfrm rot="5400000">
              <a:off x="-157612" y="161548"/>
              <a:ext cx="1050747" cy="735523"/>
            </a:xfrm>
            <a:prstGeom prst="chevron">
              <a:avLst/>
            </a:prstGeom>
            <a:solidFill>
              <a:srgbClr val="4472C4"/>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3" name="Arrow: Chevron 4">
              <a:extLst>
                <a:ext uri="{FF2B5EF4-FFF2-40B4-BE49-F238E27FC236}">
                  <a16:creationId xmlns:a16="http://schemas.microsoft.com/office/drawing/2014/main" id="{A2C6FB9A-CBB0-4110-7CDD-21B80C396293}"/>
                </a:ext>
              </a:extLst>
            </p:cNvPr>
            <p:cNvSpPr txBox="1"/>
            <p:nvPr/>
          </p:nvSpPr>
          <p:spPr>
            <a:xfrm>
              <a:off x="1" y="371698"/>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Find potential impacts</a:t>
              </a:r>
            </a:p>
          </p:txBody>
        </p:sp>
      </p:grpSp>
      <p:grpSp>
        <p:nvGrpSpPr>
          <p:cNvPr id="15" name="Group 14">
            <a:extLst>
              <a:ext uri="{FF2B5EF4-FFF2-40B4-BE49-F238E27FC236}">
                <a16:creationId xmlns:a16="http://schemas.microsoft.com/office/drawing/2014/main" id="{AEB114C5-C841-38DC-32D0-181AB3E43D08}"/>
              </a:ext>
            </a:extLst>
          </p:cNvPr>
          <p:cNvGrpSpPr/>
          <p:nvPr/>
        </p:nvGrpSpPr>
        <p:grpSpPr>
          <a:xfrm>
            <a:off x="11014402" y="1577514"/>
            <a:ext cx="735524" cy="1050747"/>
            <a:chOff x="0" y="958130"/>
            <a:chExt cx="735524" cy="1050747"/>
          </a:xfrm>
        </p:grpSpPr>
        <p:sp>
          <p:nvSpPr>
            <p:cNvPr id="16" name="Arrow: Chevron 15">
              <a:extLst>
                <a:ext uri="{FF2B5EF4-FFF2-40B4-BE49-F238E27FC236}">
                  <a16:creationId xmlns:a16="http://schemas.microsoft.com/office/drawing/2014/main" id="{89F5881B-FBB1-E7AE-C107-71E01FAD8B78}"/>
                </a:ext>
              </a:extLst>
            </p:cNvPr>
            <p:cNvSpPr/>
            <p:nvPr/>
          </p:nvSpPr>
          <p:spPr>
            <a:xfrm rot="5400000">
              <a:off x="-157612" y="1115742"/>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7" name="Arrow: Chevron 4">
              <a:extLst>
                <a:ext uri="{FF2B5EF4-FFF2-40B4-BE49-F238E27FC236}">
                  <a16:creationId xmlns:a16="http://schemas.microsoft.com/office/drawing/2014/main" id="{FC66F802-6FCF-19DF-129A-A7550772F8C4}"/>
                </a:ext>
              </a:extLst>
            </p:cNvPr>
            <p:cNvSpPr txBox="1"/>
            <p:nvPr/>
          </p:nvSpPr>
          <p:spPr>
            <a:xfrm>
              <a:off x="1" y="1325892"/>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Risk Assessment</a:t>
              </a:r>
            </a:p>
            <a:p>
              <a:pPr marL="0" lvl="0" indent="0" algn="ctr" defTabSz="355600">
                <a:lnSpc>
                  <a:spcPct val="90000"/>
                </a:lnSpc>
                <a:spcBef>
                  <a:spcPct val="0"/>
                </a:spcBef>
                <a:spcAft>
                  <a:spcPct val="35000"/>
                </a:spcAft>
                <a:buNone/>
              </a:pPr>
              <a:r>
                <a:rPr lang="en-GB" sz="800" kern="1200" dirty="0"/>
                <a:t>Part A</a:t>
              </a:r>
            </a:p>
          </p:txBody>
        </p:sp>
      </p:grpSp>
      <p:grpSp>
        <p:nvGrpSpPr>
          <p:cNvPr id="18" name="Group 17">
            <a:extLst>
              <a:ext uri="{FF2B5EF4-FFF2-40B4-BE49-F238E27FC236}">
                <a16:creationId xmlns:a16="http://schemas.microsoft.com/office/drawing/2014/main" id="{BD7A828B-09B6-5AE0-5DAC-3230530F2E31}"/>
              </a:ext>
            </a:extLst>
          </p:cNvPr>
          <p:cNvGrpSpPr/>
          <p:nvPr/>
        </p:nvGrpSpPr>
        <p:grpSpPr>
          <a:xfrm>
            <a:off x="11002139" y="2473829"/>
            <a:ext cx="735524" cy="1050747"/>
            <a:chOff x="0" y="1912324"/>
            <a:chExt cx="735524" cy="1050747"/>
          </a:xfrm>
        </p:grpSpPr>
        <p:sp>
          <p:nvSpPr>
            <p:cNvPr id="19" name="Arrow: Chevron 18">
              <a:extLst>
                <a:ext uri="{FF2B5EF4-FFF2-40B4-BE49-F238E27FC236}">
                  <a16:creationId xmlns:a16="http://schemas.microsoft.com/office/drawing/2014/main" id="{34597894-5B51-6FAD-CF25-6CAEE5C80ADB}"/>
                </a:ext>
              </a:extLst>
            </p:cNvPr>
            <p:cNvSpPr/>
            <p:nvPr/>
          </p:nvSpPr>
          <p:spPr>
            <a:xfrm rot="5400000">
              <a:off x="-157612" y="2069936"/>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0" name="Arrow: Chevron 4">
              <a:extLst>
                <a:ext uri="{FF2B5EF4-FFF2-40B4-BE49-F238E27FC236}">
                  <a16:creationId xmlns:a16="http://schemas.microsoft.com/office/drawing/2014/main" id="{881B2590-380A-0B90-8567-A2254481E377}"/>
                </a:ext>
              </a:extLst>
            </p:cNvPr>
            <p:cNvSpPr txBox="1"/>
            <p:nvPr/>
          </p:nvSpPr>
          <p:spPr>
            <a:xfrm>
              <a:off x="1" y="2280086"/>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Risk Assessment Part B</a:t>
              </a:r>
            </a:p>
          </p:txBody>
        </p:sp>
      </p:grpSp>
      <p:grpSp>
        <p:nvGrpSpPr>
          <p:cNvPr id="21" name="Group 20">
            <a:extLst>
              <a:ext uri="{FF2B5EF4-FFF2-40B4-BE49-F238E27FC236}">
                <a16:creationId xmlns:a16="http://schemas.microsoft.com/office/drawing/2014/main" id="{D47870CF-FCC2-11AF-0C9B-1F5E7CFE5E5E}"/>
              </a:ext>
            </a:extLst>
          </p:cNvPr>
          <p:cNvGrpSpPr/>
          <p:nvPr/>
        </p:nvGrpSpPr>
        <p:grpSpPr>
          <a:xfrm>
            <a:off x="10989876" y="3425834"/>
            <a:ext cx="735524" cy="1050747"/>
            <a:chOff x="0" y="2866519"/>
            <a:chExt cx="735524" cy="1050747"/>
          </a:xfrm>
        </p:grpSpPr>
        <p:sp>
          <p:nvSpPr>
            <p:cNvPr id="22" name="Arrow: Chevron 21">
              <a:extLst>
                <a:ext uri="{FF2B5EF4-FFF2-40B4-BE49-F238E27FC236}">
                  <a16:creationId xmlns:a16="http://schemas.microsoft.com/office/drawing/2014/main" id="{02E2ABF1-BA87-8E7A-0615-872E327886FC}"/>
                </a:ext>
              </a:extLst>
            </p:cNvPr>
            <p:cNvSpPr/>
            <p:nvPr/>
          </p:nvSpPr>
          <p:spPr>
            <a:xfrm rot="5400000">
              <a:off x="-157612" y="3024131"/>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3" name="Arrow: Chevron 4">
              <a:extLst>
                <a:ext uri="{FF2B5EF4-FFF2-40B4-BE49-F238E27FC236}">
                  <a16:creationId xmlns:a16="http://schemas.microsoft.com/office/drawing/2014/main" id="{A066F7CF-B979-F85C-225C-D19F2E9DA665}"/>
                </a:ext>
              </a:extLst>
            </p:cNvPr>
            <p:cNvSpPr txBox="1"/>
            <p:nvPr/>
          </p:nvSpPr>
          <p:spPr>
            <a:xfrm>
              <a:off x="1" y="3234281"/>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Find control measures</a:t>
              </a:r>
            </a:p>
          </p:txBody>
        </p:sp>
      </p:grpSp>
      <p:grpSp>
        <p:nvGrpSpPr>
          <p:cNvPr id="24" name="Group 23">
            <a:extLst>
              <a:ext uri="{FF2B5EF4-FFF2-40B4-BE49-F238E27FC236}">
                <a16:creationId xmlns:a16="http://schemas.microsoft.com/office/drawing/2014/main" id="{87EABDCA-44BE-08CE-B70A-38275CFA0C2B}"/>
              </a:ext>
            </a:extLst>
          </p:cNvPr>
          <p:cNvGrpSpPr/>
          <p:nvPr/>
        </p:nvGrpSpPr>
        <p:grpSpPr>
          <a:xfrm>
            <a:off x="11002138" y="4377840"/>
            <a:ext cx="735524" cy="1050747"/>
            <a:chOff x="0" y="3820713"/>
            <a:chExt cx="735524" cy="1050747"/>
          </a:xfrm>
        </p:grpSpPr>
        <p:sp>
          <p:nvSpPr>
            <p:cNvPr id="25" name="Arrow: Chevron 24">
              <a:extLst>
                <a:ext uri="{FF2B5EF4-FFF2-40B4-BE49-F238E27FC236}">
                  <a16:creationId xmlns:a16="http://schemas.microsoft.com/office/drawing/2014/main" id="{CC30C78D-720B-32A2-CAF8-B693D451A103}"/>
                </a:ext>
              </a:extLst>
            </p:cNvPr>
            <p:cNvSpPr/>
            <p:nvPr/>
          </p:nvSpPr>
          <p:spPr>
            <a:xfrm rot="5400000">
              <a:off x="-157612" y="3978325"/>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6" name="Arrow: Chevron 4">
              <a:extLst>
                <a:ext uri="{FF2B5EF4-FFF2-40B4-BE49-F238E27FC236}">
                  <a16:creationId xmlns:a16="http://schemas.microsoft.com/office/drawing/2014/main" id="{4F5FC018-E43D-591F-E365-1914E5C355D5}"/>
                </a:ext>
              </a:extLst>
            </p:cNvPr>
            <p:cNvSpPr txBox="1"/>
            <p:nvPr/>
          </p:nvSpPr>
          <p:spPr>
            <a:xfrm>
              <a:off x="1" y="4188475"/>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Adaptation plan (improvement plan)</a:t>
              </a:r>
            </a:p>
          </p:txBody>
        </p:sp>
      </p:grpSp>
      <p:grpSp>
        <p:nvGrpSpPr>
          <p:cNvPr id="27" name="Group 26">
            <a:extLst>
              <a:ext uri="{FF2B5EF4-FFF2-40B4-BE49-F238E27FC236}">
                <a16:creationId xmlns:a16="http://schemas.microsoft.com/office/drawing/2014/main" id="{563DD995-9D17-9321-5126-A899686271B0}"/>
              </a:ext>
            </a:extLst>
          </p:cNvPr>
          <p:cNvGrpSpPr/>
          <p:nvPr/>
        </p:nvGrpSpPr>
        <p:grpSpPr>
          <a:xfrm>
            <a:off x="11014399" y="5329845"/>
            <a:ext cx="735524" cy="1050747"/>
            <a:chOff x="0" y="4774907"/>
            <a:chExt cx="735524" cy="1050747"/>
          </a:xfrm>
        </p:grpSpPr>
        <p:sp>
          <p:nvSpPr>
            <p:cNvPr id="28" name="Arrow: Chevron 27">
              <a:extLst>
                <a:ext uri="{FF2B5EF4-FFF2-40B4-BE49-F238E27FC236}">
                  <a16:creationId xmlns:a16="http://schemas.microsoft.com/office/drawing/2014/main" id="{E4405193-6833-5AAC-D2E6-EBCB4CF55C73}"/>
                </a:ext>
              </a:extLst>
            </p:cNvPr>
            <p:cNvSpPr/>
            <p:nvPr/>
          </p:nvSpPr>
          <p:spPr>
            <a:xfrm rot="5400000">
              <a:off x="-157612" y="4932519"/>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9" name="Arrow: Chevron 4">
              <a:extLst>
                <a:ext uri="{FF2B5EF4-FFF2-40B4-BE49-F238E27FC236}">
                  <a16:creationId xmlns:a16="http://schemas.microsoft.com/office/drawing/2014/main" id="{8F902F88-3A61-1EBE-6961-5C7DB9C2F5DE}"/>
                </a:ext>
              </a:extLst>
            </p:cNvPr>
            <p:cNvSpPr txBox="1"/>
            <p:nvPr/>
          </p:nvSpPr>
          <p:spPr>
            <a:xfrm>
              <a:off x="1" y="5142669"/>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Monitoring, record and review actions</a:t>
              </a:r>
            </a:p>
          </p:txBody>
        </p:sp>
      </p:grpSp>
      <p:sp>
        <p:nvSpPr>
          <p:cNvPr id="5" name="Oval 4"/>
          <p:cNvSpPr/>
          <p:nvPr/>
        </p:nvSpPr>
        <p:spPr>
          <a:xfrm>
            <a:off x="10785758" y="1636384"/>
            <a:ext cx="1192804" cy="100171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461428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62844" y="878683"/>
            <a:ext cx="1554615" cy="5291787"/>
          </a:xfrm>
          <a:prstGeom prst="rect">
            <a:avLst/>
          </a:prstGeom>
        </p:spPr>
      </p:pic>
      <p:sp>
        <p:nvSpPr>
          <p:cNvPr id="2" name="Title 1"/>
          <p:cNvSpPr>
            <a:spLocks noGrp="1"/>
          </p:cNvSpPr>
          <p:nvPr>
            <p:ph type="title"/>
          </p:nvPr>
        </p:nvSpPr>
        <p:spPr>
          <a:xfrm>
            <a:off x="451448" y="24748"/>
            <a:ext cx="10515600" cy="1325563"/>
          </a:xfrm>
        </p:spPr>
        <p:txBody>
          <a:bodyPr/>
          <a:lstStyle/>
          <a:p>
            <a:r>
              <a:rPr lang="en-GB" dirty="0">
                <a:solidFill>
                  <a:srgbClr val="2E75B6"/>
                </a:solidFill>
              </a:rPr>
              <a:t>Risk assessment – Part B</a:t>
            </a:r>
          </a:p>
        </p:txBody>
      </p:sp>
      <p:sp>
        <p:nvSpPr>
          <p:cNvPr id="3" name="Content Placeholder 2"/>
          <p:cNvSpPr>
            <a:spLocks noGrp="1"/>
          </p:cNvSpPr>
          <p:nvPr>
            <p:ph idx="1"/>
          </p:nvPr>
        </p:nvSpPr>
        <p:spPr>
          <a:xfrm>
            <a:off x="510160" y="1615200"/>
            <a:ext cx="8230191" cy="4672013"/>
          </a:xfrm>
        </p:spPr>
        <p:txBody>
          <a:bodyPr>
            <a:normAutofit fontScale="55000" lnSpcReduction="20000"/>
          </a:bodyPr>
          <a:lstStyle/>
          <a:p>
            <a:pPr lvl="0"/>
            <a:r>
              <a:rPr lang="en-GB" sz="3300" b="1" dirty="0"/>
              <a:t>Sensitivity analysis –</a:t>
            </a:r>
            <a:r>
              <a:rPr lang="en-GB" sz="3300" dirty="0"/>
              <a:t> Proportionate sensitivity analysis of the conservatism of the assessment; especially important where climate change influenced risks are high and risks may not remain tolerable in the future. Using data from a wider range of climate projections (2</a:t>
            </a:r>
            <a:r>
              <a:rPr lang="en-GB" sz="3300" dirty="0">
                <a:sym typeface="Symbol" panose="05050102010706020507" pitchFamily="18" charset="2"/>
              </a:rPr>
              <a:t></a:t>
            </a:r>
            <a:r>
              <a:rPr lang="en-GB" sz="3300" dirty="0"/>
              <a:t>C and 4</a:t>
            </a:r>
            <a:r>
              <a:rPr lang="en-GB" sz="3300" dirty="0">
                <a:sym typeface="Symbol" panose="05050102010706020507" pitchFamily="18" charset="2"/>
              </a:rPr>
              <a:t></a:t>
            </a:r>
            <a:r>
              <a:rPr lang="en-GB" sz="3300" dirty="0"/>
              <a:t>C, H++, RCPs 2.6, 4.5, 6.0 and 8.5, SSPs) can help build understanding of how climate impacts may change with different future scenarios and in turn what that might mean for establishment vulnerability and major accident risk</a:t>
            </a:r>
          </a:p>
          <a:p>
            <a:r>
              <a:rPr lang="en-GB" sz="3300" b="1" dirty="0"/>
              <a:t>Risk trending/attribution </a:t>
            </a:r>
            <a:r>
              <a:rPr lang="en-GB" sz="3300" dirty="0"/>
              <a:t>- How does major accident risk correlate to the threat from predicted severe weather events/climate impacts (frequency and/or severity)?  </a:t>
            </a:r>
          </a:p>
          <a:p>
            <a:pPr marL="608013" lvl="1" indent="-342900"/>
            <a:r>
              <a:rPr lang="en-GB" sz="2500" dirty="0"/>
              <a:t>Have risks increased significantly from when the establishment was designed/built to present day? </a:t>
            </a:r>
          </a:p>
          <a:p>
            <a:pPr marL="608013" lvl="1" indent="-342900"/>
            <a:r>
              <a:rPr lang="en-GB" sz="2500" dirty="0"/>
              <a:t>Are today’s risks tolerable (ALARP)? </a:t>
            </a:r>
          </a:p>
          <a:p>
            <a:pPr marL="608013" lvl="1" indent="-342900"/>
            <a:r>
              <a:rPr lang="en-GB" sz="2500" dirty="0"/>
              <a:t>Are there dominant risks from specific weather events and/or plant areas where risk is changing more rapidly?  </a:t>
            </a:r>
          </a:p>
          <a:p>
            <a:pPr marL="608013" lvl="1" indent="-342900"/>
            <a:r>
              <a:rPr lang="en-GB" sz="2500" dirty="0"/>
              <a:t>Will risks remain ALARP in the near future – to the point of next risk assessment review?</a:t>
            </a:r>
          </a:p>
          <a:p>
            <a:pPr marL="608013" lvl="1" indent="-342900"/>
            <a:r>
              <a:rPr lang="en-GB" sz="2500" dirty="0"/>
              <a:t>Will risks remain ALARP over the asset/installation/establishment lifetime? As with sensitivity analysis, exploring data for a range of climate projections can help build understanding of risk trends for any natural causes which pose or will pose a greater level of risk.</a:t>
            </a:r>
          </a:p>
          <a:p>
            <a:pPr marL="608013" lvl="1" indent="-342900"/>
            <a:r>
              <a:rPr lang="en-GB" sz="2500" dirty="0"/>
              <a:t>Considering equipment design specifications and envelope of safety - What is current understanding of the predicted rate of change of risk over time?  Will risks remain tolerable in the future or will the equipment design envelope be exceeded, increasing risk of failures and thus increasing MAH risk to become intolerable? </a:t>
            </a:r>
          </a:p>
          <a:p>
            <a:pPr marL="608013" lvl="1" indent="-342900"/>
            <a:r>
              <a:rPr lang="en-GB" sz="2500" dirty="0"/>
              <a:t>Need to understand rate of change of risk in terms of any potential  future risk reduction measure lead times.</a:t>
            </a:r>
          </a:p>
        </p:txBody>
      </p:sp>
      <p:grpSp>
        <p:nvGrpSpPr>
          <p:cNvPr id="8" name="Group 7">
            <a:extLst>
              <a:ext uri="{FF2B5EF4-FFF2-40B4-BE49-F238E27FC236}">
                <a16:creationId xmlns:a16="http://schemas.microsoft.com/office/drawing/2014/main" id="{CF3027B9-BC59-49FE-8A62-5E031E8D35C7}"/>
              </a:ext>
            </a:extLst>
          </p:cNvPr>
          <p:cNvGrpSpPr/>
          <p:nvPr/>
        </p:nvGrpSpPr>
        <p:grpSpPr>
          <a:xfrm>
            <a:off x="8371642" y="878683"/>
            <a:ext cx="1830335" cy="331070"/>
            <a:chOff x="8357637" y="791397"/>
            <a:chExt cx="1830335" cy="331070"/>
          </a:xfrm>
        </p:grpSpPr>
        <p:sp>
          <p:nvSpPr>
            <p:cNvPr id="11" name="Flowchart: Alternate Process 10">
              <a:extLst>
                <a:ext uri="{FF2B5EF4-FFF2-40B4-BE49-F238E27FC236}">
                  <a16:creationId xmlns:a16="http://schemas.microsoft.com/office/drawing/2014/main" id="{CF7222A8-7F2E-4268-BD0C-616E9D068054}"/>
                </a:ext>
              </a:extLst>
            </p:cNvPr>
            <p:cNvSpPr/>
            <p:nvPr/>
          </p:nvSpPr>
          <p:spPr>
            <a:xfrm>
              <a:off x="8357637" y="791397"/>
              <a:ext cx="1474838" cy="33107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Pre-planning</a:t>
              </a:r>
            </a:p>
          </p:txBody>
        </p:sp>
        <p:cxnSp>
          <p:nvCxnSpPr>
            <p:cNvPr id="12" name="Straight Connector 11">
              <a:extLst>
                <a:ext uri="{FF2B5EF4-FFF2-40B4-BE49-F238E27FC236}">
                  <a16:creationId xmlns:a16="http://schemas.microsoft.com/office/drawing/2014/main" id="{437DA008-6EA9-484E-8529-ADF7A1C3580C}"/>
                </a:ext>
              </a:extLst>
            </p:cNvPr>
            <p:cNvCxnSpPr/>
            <p:nvPr/>
          </p:nvCxnSpPr>
          <p:spPr>
            <a:xfrm>
              <a:off x="9843843" y="929584"/>
              <a:ext cx="344129" cy="0"/>
            </a:xfrm>
            <a:prstGeom prst="line">
              <a:avLst/>
            </a:prstGeom>
            <a:ln w="22225"/>
          </p:spPr>
          <p:style>
            <a:lnRef idx="1">
              <a:schemeClr val="accent1"/>
            </a:lnRef>
            <a:fillRef idx="0">
              <a:schemeClr val="accent1"/>
            </a:fillRef>
            <a:effectRef idx="0">
              <a:schemeClr val="accent1"/>
            </a:effectRef>
            <a:fontRef idx="minor">
              <a:schemeClr val="tx1"/>
            </a:fontRef>
          </p:style>
        </p:cxnSp>
      </p:grpSp>
      <p:cxnSp>
        <p:nvCxnSpPr>
          <p:cNvPr id="14" name="Elbow Connector 14">
            <a:extLst>
              <a:ext uri="{FF2B5EF4-FFF2-40B4-BE49-F238E27FC236}">
                <a16:creationId xmlns:a16="http://schemas.microsoft.com/office/drawing/2014/main" id="{76E5FB14-70E3-459D-BEB2-F36AD6655323}"/>
              </a:ext>
            </a:extLst>
          </p:cNvPr>
          <p:cNvCxnSpPr>
            <a:cxnSpLocks/>
            <a:endCxn id="11" idx="2"/>
          </p:cNvCxnSpPr>
          <p:nvPr/>
        </p:nvCxnSpPr>
        <p:spPr>
          <a:xfrm rot="10800000">
            <a:off x="9109061" y="1209754"/>
            <a:ext cx="1092916" cy="569657"/>
          </a:xfrm>
          <a:prstGeom prst="bentConnector2">
            <a:avLst/>
          </a:prstGeom>
          <a:ln w="25400">
            <a:tailEnd type="triangle" w="lg" len="lg"/>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8C961D40-AD51-86C6-55B9-492B8FD5CBC2}"/>
              </a:ext>
            </a:extLst>
          </p:cNvPr>
          <p:cNvGrpSpPr/>
          <p:nvPr/>
        </p:nvGrpSpPr>
        <p:grpSpPr>
          <a:xfrm>
            <a:off x="11014403" y="684379"/>
            <a:ext cx="735524" cy="1050747"/>
            <a:chOff x="0" y="3936"/>
            <a:chExt cx="735524" cy="1050747"/>
          </a:xfrm>
        </p:grpSpPr>
        <p:sp>
          <p:nvSpPr>
            <p:cNvPr id="6" name="Arrow: Chevron 5">
              <a:extLst>
                <a:ext uri="{FF2B5EF4-FFF2-40B4-BE49-F238E27FC236}">
                  <a16:creationId xmlns:a16="http://schemas.microsoft.com/office/drawing/2014/main" id="{D8865E02-A4F5-4C41-6642-BACBFC9682E9}"/>
                </a:ext>
              </a:extLst>
            </p:cNvPr>
            <p:cNvSpPr/>
            <p:nvPr/>
          </p:nvSpPr>
          <p:spPr>
            <a:xfrm rot="5400000">
              <a:off x="-157612" y="161548"/>
              <a:ext cx="1050747" cy="735523"/>
            </a:xfrm>
            <a:prstGeom prst="chevron">
              <a:avLst/>
            </a:prstGeom>
            <a:solidFill>
              <a:srgbClr val="4472C4"/>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3" name="Arrow: Chevron 4">
              <a:extLst>
                <a:ext uri="{FF2B5EF4-FFF2-40B4-BE49-F238E27FC236}">
                  <a16:creationId xmlns:a16="http://schemas.microsoft.com/office/drawing/2014/main" id="{EC6229C8-9A10-D509-DE41-B21C7368D1CF}"/>
                </a:ext>
              </a:extLst>
            </p:cNvPr>
            <p:cNvSpPr txBox="1"/>
            <p:nvPr/>
          </p:nvSpPr>
          <p:spPr>
            <a:xfrm>
              <a:off x="1" y="371698"/>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Find potential impacts</a:t>
              </a:r>
            </a:p>
          </p:txBody>
        </p:sp>
      </p:grpSp>
      <p:grpSp>
        <p:nvGrpSpPr>
          <p:cNvPr id="15" name="Group 14">
            <a:extLst>
              <a:ext uri="{FF2B5EF4-FFF2-40B4-BE49-F238E27FC236}">
                <a16:creationId xmlns:a16="http://schemas.microsoft.com/office/drawing/2014/main" id="{F28D624A-242E-7659-C81D-A322A2F6265B}"/>
              </a:ext>
            </a:extLst>
          </p:cNvPr>
          <p:cNvGrpSpPr/>
          <p:nvPr/>
        </p:nvGrpSpPr>
        <p:grpSpPr>
          <a:xfrm>
            <a:off x="11014402" y="1577514"/>
            <a:ext cx="735524" cy="1050747"/>
            <a:chOff x="0" y="958130"/>
            <a:chExt cx="735524" cy="1050747"/>
          </a:xfrm>
        </p:grpSpPr>
        <p:sp>
          <p:nvSpPr>
            <p:cNvPr id="16" name="Arrow: Chevron 15">
              <a:extLst>
                <a:ext uri="{FF2B5EF4-FFF2-40B4-BE49-F238E27FC236}">
                  <a16:creationId xmlns:a16="http://schemas.microsoft.com/office/drawing/2014/main" id="{DD8AA1F4-DA9F-9829-2EB8-07339BBDB531}"/>
                </a:ext>
              </a:extLst>
            </p:cNvPr>
            <p:cNvSpPr/>
            <p:nvPr/>
          </p:nvSpPr>
          <p:spPr>
            <a:xfrm rot="5400000">
              <a:off x="-157612" y="1115742"/>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7" name="Arrow: Chevron 4">
              <a:extLst>
                <a:ext uri="{FF2B5EF4-FFF2-40B4-BE49-F238E27FC236}">
                  <a16:creationId xmlns:a16="http://schemas.microsoft.com/office/drawing/2014/main" id="{37404375-9869-BA3D-FE94-FF76FE980E22}"/>
                </a:ext>
              </a:extLst>
            </p:cNvPr>
            <p:cNvSpPr txBox="1"/>
            <p:nvPr/>
          </p:nvSpPr>
          <p:spPr>
            <a:xfrm>
              <a:off x="1" y="1325892"/>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Risk Assessment</a:t>
              </a:r>
            </a:p>
            <a:p>
              <a:pPr marL="0" lvl="0" indent="0" algn="ctr" defTabSz="355600">
                <a:lnSpc>
                  <a:spcPct val="90000"/>
                </a:lnSpc>
                <a:spcBef>
                  <a:spcPct val="0"/>
                </a:spcBef>
                <a:spcAft>
                  <a:spcPct val="35000"/>
                </a:spcAft>
                <a:buNone/>
              </a:pPr>
              <a:r>
                <a:rPr lang="en-GB" sz="800" kern="1200" dirty="0"/>
                <a:t>Part A</a:t>
              </a:r>
            </a:p>
          </p:txBody>
        </p:sp>
      </p:grpSp>
      <p:grpSp>
        <p:nvGrpSpPr>
          <p:cNvPr id="18" name="Group 17">
            <a:extLst>
              <a:ext uri="{FF2B5EF4-FFF2-40B4-BE49-F238E27FC236}">
                <a16:creationId xmlns:a16="http://schemas.microsoft.com/office/drawing/2014/main" id="{2A585D96-CBC6-8A35-432E-6ED110233B9F}"/>
              </a:ext>
            </a:extLst>
          </p:cNvPr>
          <p:cNvGrpSpPr/>
          <p:nvPr/>
        </p:nvGrpSpPr>
        <p:grpSpPr>
          <a:xfrm>
            <a:off x="11002139" y="2473829"/>
            <a:ext cx="735524" cy="1050747"/>
            <a:chOff x="0" y="1912324"/>
            <a:chExt cx="735524" cy="1050747"/>
          </a:xfrm>
        </p:grpSpPr>
        <p:sp>
          <p:nvSpPr>
            <p:cNvPr id="19" name="Arrow: Chevron 18">
              <a:extLst>
                <a:ext uri="{FF2B5EF4-FFF2-40B4-BE49-F238E27FC236}">
                  <a16:creationId xmlns:a16="http://schemas.microsoft.com/office/drawing/2014/main" id="{B8EBDC82-C672-A19F-CE21-B07B450E2E72}"/>
                </a:ext>
              </a:extLst>
            </p:cNvPr>
            <p:cNvSpPr/>
            <p:nvPr/>
          </p:nvSpPr>
          <p:spPr>
            <a:xfrm rot="5400000">
              <a:off x="-157612" y="2069936"/>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0" name="Arrow: Chevron 4">
              <a:extLst>
                <a:ext uri="{FF2B5EF4-FFF2-40B4-BE49-F238E27FC236}">
                  <a16:creationId xmlns:a16="http://schemas.microsoft.com/office/drawing/2014/main" id="{D112D9E6-B371-8110-4560-CC63166519BC}"/>
                </a:ext>
              </a:extLst>
            </p:cNvPr>
            <p:cNvSpPr txBox="1"/>
            <p:nvPr/>
          </p:nvSpPr>
          <p:spPr>
            <a:xfrm>
              <a:off x="1" y="2280086"/>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Risk Assessment Part B</a:t>
              </a:r>
            </a:p>
          </p:txBody>
        </p:sp>
      </p:grpSp>
      <p:grpSp>
        <p:nvGrpSpPr>
          <p:cNvPr id="21" name="Group 20">
            <a:extLst>
              <a:ext uri="{FF2B5EF4-FFF2-40B4-BE49-F238E27FC236}">
                <a16:creationId xmlns:a16="http://schemas.microsoft.com/office/drawing/2014/main" id="{92E29C4C-8C29-6DC4-01A8-77582EE4648B}"/>
              </a:ext>
            </a:extLst>
          </p:cNvPr>
          <p:cNvGrpSpPr/>
          <p:nvPr/>
        </p:nvGrpSpPr>
        <p:grpSpPr>
          <a:xfrm>
            <a:off x="10989876" y="3425834"/>
            <a:ext cx="735524" cy="1050747"/>
            <a:chOff x="0" y="2866519"/>
            <a:chExt cx="735524" cy="1050747"/>
          </a:xfrm>
        </p:grpSpPr>
        <p:sp>
          <p:nvSpPr>
            <p:cNvPr id="22" name="Arrow: Chevron 21">
              <a:extLst>
                <a:ext uri="{FF2B5EF4-FFF2-40B4-BE49-F238E27FC236}">
                  <a16:creationId xmlns:a16="http://schemas.microsoft.com/office/drawing/2014/main" id="{0B31DE61-0D04-BACE-1789-CA320BDD1CFF}"/>
                </a:ext>
              </a:extLst>
            </p:cNvPr>
            <p:cNvSpPr/>
            <p:nvPr/>
          </p:nvSpPr>
          <p:spPr>
            <a:xfrm rot="5400000">
              <a:off x="-157612" y="3024131"/>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3" name="Arrow: Chevron 4">
              <a:extLst>
                <a:ext uri="{FF2B5EF4-FFF2-40B4-BE49-F238E27FC236}">
                  <a16:creationId xmlns:a16="http://schemas.microsoft.com/office/drawing/2014/main" id="{09F274CA-1B24-04E4-9972-8EAFD3755A7F}"/>
                </a:ext>
              </a:extLst>
            </p:cNvPr>
            <p:cNvSpPr txBox="1"/>
            <p:nvPr/>
          </p:nvSpPr>
          <p:spPr>
            <a:xfrm>
              <a:off x="1" y="3234281"/>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Find control measures</a:t>
              </a:r>
            </a:p>
          </p:txBody>
        </p:sp>
      </p:grpSp>
      <p:grpSp>
        <p:nvGrpSpPr>
          <p:cNvPr id="24" name="Group 23">
            <a:extLst>
              <a:ext uri="{FF2B5EF4-FFF2-40B4-BE49-F238E27FC236}">
                <a16:creationId xmlns:a16="http://schemas.microsoft.com/office/drawing/2014/main" id="{9261031A-F77B-1ACE-6DCA-3BFD290CFF9D}"/>
              </a:ext>
            </a:extLst>
          </p:cNvPr>
          <p:cNvGrpSpPr/>
          <p:nvPr/>
        </p:nvGrpSpPr>
        <p:grpSpPr>
          <a:xfrm>
            <a:off x="11002138" y="4377840"/>
            <a:ext cx="735524" cy="1050747"/>
            <a:chOff x="0" y="3820713"/>
            <a:chExt cx="735524" cy="1050747"/>
          </a:xfrm>
        </p:grpSpPr>
        <p:sp>
          <p:nvSpPr>
            <p:cNvPr id="25" name="Arrow: Chevron 24">
              <a:extLst>
                <a:ext uri="{FF2B5EF4-FFF2-40B4-BE49-F238E27FC236}">
                  <a16:creationId xmlns:a16="http://schemas.microsoft.com/office/drawing/2014/main" id="{7BFF3D89-95F1-DF64-3B32-D80149E10E42}"/>
                </a:ext>
              </a:extLst>
            </p:cNvPr>
            <p:cNvSpPr/>
            <p:nvPr/>
          </p:nvSpPr>
          <p:spPr>
            <a:xfrm rot="5400000">
              <a:off x="-157612" y="3978325"/>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6" name="Arrow: Chevron 4">
              <a:extLst>
                <a:ext uri="{FF2B5EF4-FFF2-40B4-BE49-F238E27FC236}">
                  <a16:creationId xmlns:a16="http://schemas.microsoft.com/office/drawing/2014/main" id="{A963B11E-684D-0180-3556-E1BD13C7BC59}"/>
                </a:ext>
              </a:extLst>
            </p:cNvPr>
            <p:cNvSpPr txBox="1"/>
            <p:nvPr/>
          </p:nvSpPr>
          <p:spPr>
            <a:xfrm>
              <a:off x="1" y="4188475"/>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Adaptation plan (improvement plan)</a:t>
              </a:r>
            </a:p>
          </p:txBody>
        </p:sp>
      </p:grpSp>
      <p:grpSp>
        <p:nvGrpSpPr>
          <p:cNvPr id="27" name="Group 26">
            <a:extLst>
              <a:ext uri="{FF2B5EF4-FFF2-40B4-BE49-F238E27FC236}">
                <a16:creationId xmlns:a16="http://schemas.microsoft.com/office/drawing/2014/main" id="{3BD09248-2751-B5E8-64A5-C206B8F65173}"/>
              </a:ext>
            </a:extLst>
          </p:cNvPr>
          <p:cNvGrpSpPr/>
          <p:nvPr/>
        </p:nvGrpSpPr>
        <p:grpSpPr>
          <a:xfrm>
            <a:off x="11014399" y="5329845"/>
            <a:ext cx="735524" cy="1050747"/>
            <a:chOff x="0" y="4774907"/>
            <a:chExt cx="735524" cy="1050747"/>
          </a:xfrm>
        </p:grpSpPr>
        <p:sp>
          <p:nvSpPr>
            <p:cNvPr id="28" name="Arrow: Chevron 27">
              <a:extLst>
                <a:ext uri="{FF2B5EF4-FFF2-40B4-BE49-F238E27FC236}">
                  <a16:creationId xmlns:a16="http://schemas.microsoft.com/office/drawing/2014/main" id="{B9B9A634-0CE3-1A48-9307-97B33C350343}"/>
                </a:ext>
              </a:extLst>
            </p:cNvPr>
            <p:cNvSpPr/>
            <p:nvPr/>
          </p:nvSpPr>
          <p:spPr>
            <a:xfrm rot="5400000">
              <a:off x="-157612" y="4932519"/>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9" name="Arrow: Chevron 4">
              <a:extLst>
                <a:ext uri="{FF2B5EF4-FFF2-40B4-BE49-F238E27FC236}">
                  <a16:creationId xmlns:a16="http://schemas.microsoft.com/office/drawing/2014/main" id="{6D3CE44C-28A7-BBB8-A8C1-74DDE13C1251}"/>
                </a:ext>
              </a:extLst>
            </p:cNvPr>
            <p:cNvSpPr txBox="1"/>
            <p:nvPr/>
          </p:nvSpPr>
          <p:spPr>
            <a:xfrm>
              <a:off x="1" y="5142669"/>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Monitoring, record and review actions</a:t>
              </a:r>
            </a:p>
          </p:txBody>
        </p:sp>
      </p:grpSp>
      <p:sp>
        <p:nvSpPr>
          <p:cNvPr id="5" name="Oval 4"/>
          <p:cNvSpPr/>
          <p:nvPr/>
        </p:nvSpPr>
        <p:spPr>
          <a:xfrm>
            <a:off x="10785758" y="2575563"/>
            <a:ext cx="1192804" cy="100171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461329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94248" y="878683"/>
            <a:ext cx="1554615" cy="5291787"/>
          </a:xfrm>
          <a:prstGeom prst="rect">
            <a:avLst/>
          </a:prstGeom>
        </p:spPr>
      </p:pic>
      <p:sp>
        <p:nvSpPr>
          <p:cNvPr id="2" name="Title 1"/>
          <p:cNvSpPr>
            <a:spLocks noGrp="1"/>
          </p:cNvSpPr>
          <p:nvPr>
            <p:ph type="title"/>
          </p:nvPr>
        </p:nvSpPr>
        <p:spPr>
          <a:xfrm>
            <a:off x="451448" y="18255"/>
            <a:ext cx="10515600" cy="1325563"/>
          </a:xfrm>
        </p:spPr>
        <p:txBody>
          <a:bodyPr/>
          <a:lstStyle/>
          <a:p>
            <a:r>
              <a:rPr lang="en-GB" dirty="0">
                <a:solidFill>
                  <a:srgbClr val="2E75B6"/>
                </a:solidFill>
              </a:rPr>
              <a:t>Find control measures</a:t>
            </a:r>
          </a:p>
        </p:txBody>
      </p:sp>
      <p:sp>
        <p:nvSpPr>
          <p:cNvPr id="3" name="Content Placeholder 2"/>
          <p:cNvSpPr>
            <a:spLocks noGrp="1"/>
          </p:cNvSpPr>
          <p:nvPr>
            <p:ph idx="1"/>
          </p:nvPr>
        </p:nvSpPr>
        <p:spPr>
          <a:xfrm>
            <a:off x="838200" y="1536701"/>
            <a:ext cx="8585200" cy="4640262"/>
          </a:xfrm>
        </p:spPr>
        <p:txBody>
          <a:bodyPr>
            <a:normAutofit fontScale="92500" lnSpcReduction="20000"/>
          </a:bodyPr>
          <a:lstStyle/>
          <a:p>
            <a:r>
              <a:rPr lang="en-GB" sz="2400" b="1" dirty="0"/>
              <a:t>ALARP demonstration</a:t>
            </a:r>
          </a:p>
          <a:p>
            <a:r>
              <a:rPr lang="en-GB" sz="2400" dirty="0"/>
              <a:t>If present day risk is not ALARP then </a:t>
            </a:r>
            <a:r>
              <a:rPr lang="en-GB" sz="2400" b="1" dirty="0"/>
              <a:t>identify and appraise further risk reduction measures </a:t>
            </a:r>
            <a:r>
              <a:rPr lang="en-GB" sz="2400" dirty="0"/>
              <a:t>to find those control measures that are reasonably practicable (including any necessary further data gathering and management systems revisions).  Use </a:t>
            </a:r>
            <a:r>
              <a:rPr lang="en-GB" sz="2400" dirty="0">
                <a:hlinkClick r:id="rId3" action="ppaction://hlinksldjump"/>
              </a:rPr>
              <a:t>safety and pollution control hierarchies</a:t>
            </a:r>
            <a:r>
              <a:rPr lang="en-GB" sz="2400" dirty="0"/>
              <a:t> to guide measures to control foreseeable natural causes.</a:t>
            </a:r>
          </a:p>
          <a:p>
            <a:r>
              <a:rPr lang="en-GB" sz="2400" dirty="0"/>
              <a:t>If future risks may not remain ALARP due to changing weather threats/climate impacts, </a:t>
            </a:r>
            <a:r>
              <a:rPr lang="en-GB" sz="2400" b="1" dirty="0"/>
              <a:t>identify appropriate management/other measures to ensure risk will remain ALARP </a:t>
            </a:r>
            <a:r>
              <a:rPr lang="en-GB" sz="2400" dirty="0"/>
              <a:t>both until the next review point and </a:t>
            </a:r>
            <a:r>
              <a:rPr lang="en-GB" sz="2400" b="1" dirty="0"/>
              <a:t>over installation lifetime</a:t>
            </a:r>
            <a:r>
              <a:rPr lang="en-GB" sz="2400" dirty="0"/>
              <a:t>. For example:</a:t>
            </a:r>
          </a:p>
          <a:p>
            <a:pPr lvl="1"/>
            <a:r>
              <a:rPr lang="en-GB" sz="2000" dirty="0"/>
              <a:t>Ensure new designs incorporate flexibility/upgradability to allow risk reduction to be implemented in the future – e.g. when planning measures associated with 2°C by 2050, ensure actions or decisions do not create obstacles for future adaptation that may increase risk later (known as “</a:t>
            </a:r>
            <a:r>
              <a:rPr lang="en-GB" sz="2000" dirty="0">
                <a:hlinkClick r:id="rId4"/>
              </a:rPr>
              <a:t>lock-in”</a:t>
            </a:r>
            <a:r>
              <a:rPr lang="en-GB" sz="2000" dirty="0"/>
              <a:t>).</a:t>
            </a:r>
          </a:p>
          <a:p>
            <a:pPr lvl="1"/>
            <a:r>
              <a:rPr lang="en-GB" sz="2000" dirty="0"/>
              <a:t>Review existing measures associated with people, plant and processes and identify potential measures  to improve resilience</a:t>
            </a:r>
          </a:p>
          <a:p>
            <a:pPr lvl="1"/>
            <a:r>
              <a:rPr lang="en-GB" sz="2000" dirty="0"/>
              <a:t>Ensure emergency plans will achieve their outcomes under foreseeable Natech conditions/events</a:t>
            </a:r>
          </a:p>
          <a:p>
            <a:pPr marL="0" indent="0">
              <a:buNone/>
            </a:pPr>
            <a:endParaRPr lang="en-GB" dirty="0"/>
          </a:p>
        </p:txBody>
      </p:sp>
      <p:grpSp>
        <p:nvGrpSpPr>
          <p:cNvPr id="8" name="Group 7">
            <a:extLst>
              <a:ext uri="{FF2B5EF4-FFF2-40B4-BE49-F238E27FC236}">
                <a16:creationId xmlns:a16="http://schemas.microsoft.com/office/drawing/2014/main" id="{E644EFEB-64F7-4B14-BDC1-24A67A322470}"/>
              </a:ext>
            </a:extLst>
          </p:cNvPr>
          <p:cNvGrpSpPr/>
          <p:nvPr/>
        </p:nvGrpSpPr>
        <p:grpSpPr>
          <a:xfrm>
            <a:off x="8371642" y="878683"/>
            <a:ext cx="1830335" cy="331070"/>
            <a:chOff x="8357637" y="791397"/>
            <a:chExt cx="1830335" cy="331070"/>
          </a:xfrm>
        </p:grpSpPr>
        <p:sp>
          <p:nvSpPr>
            <p:cNvPr id="11" name="Flowchart: Alternate Process 10">
              <a:extLst>
                <a:ext uri="{FF2B5EF4-FFF2-40B4-BE49-F238E27FC236}">
                  <a16:creationId xmlns:a16="http://schemas.microsoft.com/office/drawing/2014/main" id="{AD907168-BE0D-4F1F-B660-09FBA9417035}"/>
                </a:ext>
              </a:extLst>
            </p:cNvPr>
            <p:cNvSpPr/>
            <p:nvPr/>
          </p:nvSpPr>
          <p:spPr>
            <a:xfrm>
              <a:off x="8357637" y="791397"/>
              <a:ext cx="1474838" cy="33107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Pre-planning</a:t>
              </a:r>
            </a:p>
          </p:txBody>
        </p:sp>
        <p:cxnSp>
          <p:nvCxnSpPr>
            <p:cNvPr id="12" name="Straight Connector 11">
              <a:extLst>
                <a:ext uri="{FF2B5EF4-FFF2-40B4-BE49-F238E27FC236}">
                  <a16:creationId xmlns:a16="http://schemas.microsoft.com/office/drawing/2014/main" id="{8D2A8D64-DB73-4B77-A3AF-F041ECF8E657}"/>
                </a:ext>
              </a:extLst>
            </p:cNvPr>
            <p:cNvCxnSpPr/>
            <p:nvPr/>
          </p:nvCxnSpPr>
          <p:spPr>
            <a:xfrm>
              <a:off x="9843843" y="929584"/>
              <a:ext cx="344129" cy="0"/>
            </a:xfrm>
            <a:prstGeom prst="line">
              <a:avLst/>
            </a:prstGeom>
            <a:ln w="22225"/>
          </p:spPr>
          <p:style>
            <a:lnRef idx="1">
              <a:schemeClr val="accent1"/>
            </a:lnRef>
            <a:fillRef idx="0">
              <a:schemeClr val="accent1"/>
            </a:fillRef>
            <a:effectRef idx="0">
              <a:schemeClr val="accent1"/>
            </a:effectRef>
            <a:fontRef idx="minor">
              <a:schemeClr val="tx1"/>
            </a:fontRef>
          </p:style>
        </p:cxnSp>
      </p:grpSp>
      <p:cxnSp>
        <p:nvCxnSpPr>
          <p:cNvPr id="14" name="Elbow Connector 14">
            <a:extLst>
              <a:ext uri="{FF2B5EF4-FFF2-40B4-BE49-F238E27FC236}">
                <a16:creationId xmlns:a16="http://schemas.microsoft.com/office/drawing/2014/main" id="{6C5AE44C-0258-4D6C-9AE5-01B3382DD8E4}"/>
              </a:ext>
            </a:extLst>
          </p:cNvPr>
          <p:cNvCxnSpPr>
            <a:cxnSpLocks/>
            <a:endCxn id="11" idx="2"/>
          </p:cNvCxnSpPr>
          <p:nvPr/>
        </p:nvCxnSpPr>
        <p:spPr>
          <a:xfrm rot="10800000">
            <a:off x="9109061" y="1209754"/>
            <a:ext cx="1092916" cy="569657"/>
          </a:xfrm>
          <a:prstGeom prst="bentConnector2">
            <a:avLst/>
          </a:prstGeom>
          <a:ln w="25400">
            <a:tailEnd type="triangle" w="lg" len="lg"/>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FC07D31C-1A93-5439-0010-982BE24770D6}"/>
              </a:ext>
            </a:extLst>
          </p:cNvPr>
          <p:cNvGrpSpPr/>
          <p:nvPr/>
        </p:nvGrpSpPr>
        <p:grpSpPr>
          <a:xfrm>
            <a:off x="11014403" y="684379"/>
            <a:ext cx="735524" cy="1050747"/>
            <a:chOff x="0" y="3936"/>
            <a:chExt cx="735524" cy="1050747"/>
          </a:xfrm>
        </p:grpSpPr>
        <p:sp>
          <p:nvSpPr>
            <p:cNvPr id="6" name="Arrow: Chevron 5">
              <a:extLst>
                <a:ext uri="{FF2B5EF4-FFF2-40B4-BE49-F238E27FC236}">
                  <a16:creationId xmlns:a16="http://schemas.microsoft.com/office/drawing/2014/main" id="{1F073C64-565C-F825-AD28-1D1ED6FE813B}"/>
                </a:ext>
              </a:extLst>
            </p:cNvPr>
            <p:cNvSpPr/>
            <p:nvPr/>
          </p:nvSpPr>
          <p:spPr>
            <a:xfrm rot="5400000">
              <a:off x="-157612" y="161548"/>
              <a:ext cx="1050747" cy="735523"/>
            </a:xfrm>
            <a:prstGeom prst="chevron">
              <a:avLst/>
            </a:prstGeom>
            <a:solidFill>
              <a:srgbClr val="4472C4"/>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3" name="Arrow: Chevron 4">
              <a:extLst>
                <a:ext uri="{FF2B5EF4-FFF2-40B4-BE49-F238E27FC236}">
                  <a16:creationId xmlns:a16="http://schemas.microsoft.com/office/drawing/2014/main" id="{FABC2A7E-A4DF-A232-FB07-7C69214EAF85}"/>
                </a:ext>
              </a:extLst>
            </p:cNvPr>
            <p:cNvSpPr txBox="1"/>
            <p:nvPr/>
          </p:nvSpPr>
          <p:spPr>
            <a:xfrm>
              <a:off x="1" y="371698"/>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Find potential impacts</a:t>
              </a:r>
            </a:p>
          </p:txBody>
        </p:sp>
      </p:grpSp>
      <p:grpSp>
        <p:nvGrpSpPr>
          <p:cNvPr id="15" name="Group 14">
            <a:extLst>
              <a:ext uri="{FF2B5EF4-FFF2-40B4-BE49-F238E27FC236}">
                <a16:creationId xmlns:a16="http://schemas.microsoft.com/office/drawing/2014/main" id="{64BD0513-DE2F-D9C3-3E8A-9B735A7E5661}"/>
              </a:ext>
            </a:extLst>
          </p:cNvPr>
          <p:cNvGrpSpPr/>
          <p:nvPr/>
        </p:nvGrpSpPr>
        <p:grpSpPr>
          <a:xfrm>
            <a:off x="11014402" y="1577514"/>
            <a:ext cx="735524" cy="1050747"/>
            <a:chOff x="0" y="958130"/>
            <a:chExt cx="735524" cy="1050747"/>
          </a:xfrm>
        </p:grpSpPr>
        <p:sp>
          <p:nvSpPr>
            <p:cNvPr id="16" name="Arrow: Chevron 15">
              <a:extLst>
                <a:ext uri="{FF2B5EF4-FFF2-40B4-BE49-F238E27FC236}">
                  <a16:creationId xmlns:a16="http://schemas.microsoft.com/office/drawing/2014/main" id="{67A6DE91-B870-1BB2-9E8E-DFDD2C4C046C}"/>
                </a:ext>
              </a:extLst>
            </p:cNvPr>
            <p:cNvSpPr/>
            <p:nvPr/>
          </p:nvSpPr>
          <p:spPr>
            <a:xfrm rot="5400000">
              <a:off x="-157612" y="1115742"/>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7" name="Arrow: Chevron 4">
              <a:extLst>
                <a:ext uri="{FF2B5EF4-FFF2-40B4-BE49-F238E27FC236}">
                  <a16:creationId xmlns:a16="http://schemas.microsoft.com/office/drawing/2014/main" id="{B4DFDCF6-AA00-2911-AECB-235928E2522B}"/>
                </a:ext>
              </a:extLst>
            </p:cNvPr>
            <p:cNvSpPr txBox="1"/>
            <p:nvPr/>
          </p:nvSpPr>
          <p:spPr>
            <a:xfrm>
              <a:off x="1" y="1325892"/>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Risk Assessment</a:t>
              </a:r>
            </a:p>
            <a:p>
              <a:pPr marL="0" lvl="0" indent="0" algn="ctr" defTabSz="355600">
                <a:lnSpc>
                  <a:spcPct val="90000"/>
                </a:lnSpc>
                <a:spcBef>
                  <a:spcPct val="0"/>
                </a:spcBef>
                <a:spcAft>
                  <a:spcPct val="35000"/>
                </a:spcAft>
                <a:buNone/>
              </a:pPr>
              <a:r>
                <a:rPr lang="en-GB" sz="800" kern="1200" dirty="0"/>
                <a:t>Part A</a:t>
              </a:r>
            </a:p>
          </p:txBody>
        </p:sp>
      </p:grpSp>
      <p:grpSp>
        <p:nvGrpSpPr>
          <p:cNvPr id="18" name="Group 17">
            <a:extLst>
              <a:ext uri="{FF2B5EF4-FFF2-40B4-BE49-F238E27FC236}">
                <a16:creationId xmlns:a16="http://schemas.microsoft.com/office/drawing/2014/main" id="{4C5538FB-F9EA-5B93-5ED9-D5AE06A30132}"/>
              </a:ext>
            </a:extLst>
          </p:cNvPr>
          <p:cNvGrpSpPr/>
          <p:nvPr/>
        </p:nvGrpSpPr>
        <p:grpSpPr>
          <a:xfrm>
            <a:off x="11002139" y="2473829"/>
            <a:ext cx="735524" cy="1050747"/>
            <a:chOff x="0" y="1912324"/>
            <a:chExt cx="735524" cy="1050747"/>
          </a:xfrm>
        </p:grpSpPr>
        <p:sp>
          <p:nvSpPr>
            <p:cNvPr id="19" name="Arrow: Chevron 18">
              <a:extLst>
                <a:ext uri="{FF2B5EF4-FFF2-40B4-BE49-F238E27FC236}">
                  <a16:creationId xmlns:a16="http://schemas.microsoft.com/office/drawing/2014/main" id="{0E2E17BF-D462-F555-BBD0-0D04C09ABC14}"/>
                </a:ext>
              </a:extLst>
            </p:cNvPr>
            <p:cNvSpPr/>
            <p:nvPr/>
          </p:nvSpPr>
          <p:spPr>
            <a:xfrm rot="5400000">
              <a:off x="-157612" y="2069936"/>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0" name="Arrow: Chevron 4">
              <a:extLst>
                <a:ext uri="{FF2B5EF4-FFF2-40B4-BE49-F238E27FC236}">
                  <a16:creationId xmlns:a16="http://schemas.microsoft.com/office/drawing/2014/main" id="{E58B030A-4D97-0206-A53D-FACE15410AEB}"/>
                </a:ext>
              </a:extLst>
            </p:cNvPr>
            <p:cNvSpPr txBox="1"/>
            <p:nvPr/>
          </p:nvSpPr>
          <p:spPr>
            <a:xfrm>
              <a:off x="1" y="2280086"/>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Risk Assessment Part B</a:t>
              </a:r>
            </a:p>
          </p:txBody>
        </p:sp>
      </p:grpSp>
      <p:grpSp>
        <p:nvGrpSpPr>
          <p:cNvPr id="21" name="Group 20">
            <a:extLst>
              <a:ext uri="{FF2B5EF4-FFF2-40B4-BE49-F238E27FC236}">
                <a16:creationId xmlns:a16="http://schemas.microsoft.com/office/drawing/2014/main" id="{D72A10BB-C695-A4A5-2480-904B523E9849}"/>
              </a:ext>
            </a:extLst>
          </p:cNvPr>
          <p:cNvGrpSpPr/>
          <p:nvPr/>
        </p:nvGrpSpPr>
        <p:grpSpPr>
          <a:xfrm>
            <a:off x="10989876" y="3425834"/>
            <a:ext cx="735524" cy="1050747"/>
            <a:chOff x="0" y="2866519"/>
            <a:chExt cx="735524" cy="1050747"/>
          </a:xfrm>
        </p:grpSpPr>
        <p:sp>
          <p:nvSpPr>
            <p:cNvPr id="22" name="Arrow: Chevron 21">
              <a:extLst>
                <a:ext uri="{FF2B5EF4-FFF2-40B4-BE49-F238E27FC236}">
                  <a16:creationId xmlns:a16="http://schemas.microsoft.com/office/drawing/2014/main" id="{3BC27CAF-C6BA-E50E-D1AF-1474A6D2D999}"/>
                </a:ext>
              </a:extLst>
            </p:cNvPr>
            <p:cNvSpPr/>
            <p:nvPr/>
          </p:nvSpPr>
          <p:spPr>
            <a:xfrm rot="5400000">
              <a:off x="-157612" y="3024131"/>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3" name="Arrow: Chevron 4">
              <a:extLst>
                <a:ext uri="{FF2B5EF4-FFF2-40B4-BE49-F238E27FC236}">
                  <a16:creationId xmlns:a16="http://schemas.microsoft.com/office/drawing/2014/main" id="{F8CC3D12-5E85-F5A6-6AB5-C2211B305BB5}"/>
                </a:ext>
              </a:extLst>
            </p:cNvPr>
            <p:cNvSpPr txBox="1"/>
            <p:nvPr/>
          </p:nvSpPr>
          <p:spPr>
            <a:xfrm>
              <a:off x="1" y="3234281"/>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Find control measures</a:t>
              </a:r>
            </a:p>
          </p:txBody>
        </p:sp>
      </p:grpSp>
      <p:grpSp>
        <p:nvGrpSpPr>
          <p:cNvPr id="24" name="Group 23">
            <a:extLst>
              <a:ext uri="{FF2B5EF4-FFF2-40B4-BE49-F238E27FC236}">
                <a16:creationId xmlns:a16="http://schemas.microsoft.com/office/drawing/2014/main" id="{C6476D1A-48F7-54FB-D694-1B5650A0F0EF}"/>
              </a:ext>
            </a:extLst>
          </p:cNvPr>
          <p:cNvGrpSpPr/>
          <p:nvPr/>
        </p:nvGrpSpPr>
        <p:grpSpPr>
          <a:xfrm>
            <a:off x="11002138" y="4377840"/>
            <a:ext cx="735524" cy="1050747"/>
            <a:chOff x="0" y="3820713"/>
            <a:chExt cx="735524" cy="1050747"/>
          </a:xfrm>
        </p:grpSpPr>
        <p:sp>
          <p:nvSpPr>
            <p:cNvPr id="25" name="Arrow: Chevron 24">
              <a:extLst>
                <a:ext uri="{FF2B5EF4-FFF2-40B4-BE49-F238E27FC236}">
                  <a16:creationId xmlns:a16="http://schemas.microsoft.com/office/drawing/2014/main" id="{67236561-241A-BB4C-D7B1-B32025CFB5ED}"/>
                </a:ext>
              </a:extLst>
            </p:cNvPr>
            <p:cNvSpPr/>
            <p:nvPr/>
          </p:nvSpPr>
          <p:spPr>
            <a:xfrm rot="5400000">
              <a:off x="-157612" y="3978325"/>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6" name="Arrow: Chevron 4">
              <a:extLst>
                <a:ext uri="{FF2B5EF4-FFF2-40B4-BE49-F238E27FC236}">
                  <a16:creationId xmlns:a16="http://schemas.microsoft.com/office/drawing/2014/main" id="{FC0E3A9F-2D3C-7DD4-BE7E-46E3C04BE798}"/>
                </a:ext>
              </a:extLst>
            </p:cNvPr>
            <p:cNvSpPr txBox="1"/>
            <p:nvPr/>
          </p:nvSpPr>
          <p:spPr>
            <a:xfrm>
              <a:off x="1" y="4188475"/>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Adaptation plan (improvement plan)</a:t>
              </a:r>
            </a:p>
          </p:txBody>
        </p:sp>
      </p:grpSp>
      <p:grpSp>
        <p:nvGrpSpPr>
          <p:cNvPr id="27" name="Group 26">
            <a:extLst>
              <a:ext uri="{FF2B5EF4-FFF2-40B4-BE49-F238E27FC236}">
                <a16:creationId xmlns:a16="http://schemas.microsoft.com/office/drawing/2014/main" id="{B6C3AADD-355F-D6BC-FFCB-FFFC872ABEA3}"/>
              </a:ext>
            </a:extLst>
          </p:cNvPr>
          <p:cNvGrpSpPr/>
          <p:nvPr/>
        </p:nvGrpSpPr>
        <p:grpSpPr>
          <a:xfrm>
            <a:off x="11014399" y="5329845"/>
            <a:ext cx="735524" cy="1050747"/>
            <a:chOff x="0" y="4774907"/>
            <a:chExt cx="735524" cy="1050747"/>
          </a:xfrm>
        </p:grpSpPr>
        <p:sp>
          <p:nvSpPr>
            <p:cNvPr id="28" name="Arrow: Chevron 27">
              <a:extLst>
                <a:ext uri="{FF2B5EF4-FFF2-40B4-BE49-F238E27FC236}">
                  <a16:creationId xmlns:a16="http://schemas.microsoft.com/office/drawing/2014/main" id="{9A528167-047D-6ED1-4784-D22CD1B23C3E}"/>
                </a:ext>
              </a:extLst>
            </p:cNvPr>
            <p:cNvSpPr/>
            <p:nvPr/>
          </p:nvSpPr>
          <p:spPr>
            <a:xfrm rot="5400000">
              <a:off x="-157612" y="4932519"/>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9" name="Arrow: Chevron 4">
              <a:extLst>
                <a:ext uri="{FF2B5EF4-FFF2-40B4-BE49-F238E27FC236}">
                  <a16:creationId xmlns:a16="http://schemas.microsoft.com/office/drawing/2014/main" id="{4EF644BC-9B13-1662-0CF0-81630FD3F53C}"/>
                </a:ext>
              </a:extLst>
            </p:cNvPr>
            <p:cNvSpPr txBox="1"/>
            <p:nvPr/>
          </p:nvSpPr>
          <p:spPr>
            <a:xfrm>
              <a:off x="1" y="5142669"/>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Monitoring, record and review actions</a:t>
              </a:r>
            </a:p>
          </p:txBody>
        </p:sp>
      </p:grpSp>
      <p:sp>
        <p:nvSpPr>
          <p:cNvPr id="5" name="Oval 4"/>
          <p:cNvSpPr/>
          <p:nvPr/>
        </p:nvSpPr>
        <p:spPr>
          <a:xfrm>
            <a:off x="10757398" y="3478197"/>
            <a:ext cx="1192804" cy="100171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435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26146" y="878683"/>
            <a:ext cx="1554615" cy="5291787"/>
          </a:xfrm>
          <a:prstGeom prst="rect">
            <a:avLst/>
          </a:prstGeom>
        </p:spPr>
      </p:pic>
      <p:sp>
        <p:nvSpPr>
          <p:cNvPr id="2" name="Title 1"/>
          <p:cNvSpPr>
            <a:spLocks noGrp="1"/>
          </p:cNvSpPr>
          <p:nvPr>
            <p:ph type="title"/>
          </p:nvPr>
        </p:nvSpPr>
        <p:spPr>
          <a:xfrm>
            <a:off x="442073" y="381436"/>
            <a:ext cx="6985000" cy="1325563"/>
          </a:xfrm>
        </p:spPr>
        <p:txBody>
          <a:bodyPr>
            <a:normAutofit/>
          </a:bodyPr>
          <a:lstStyle/>
          <a:p>
            <a:r>
              <a:rPr lang="en-GB" dirty="0">
                <a:solidFill>
                  <a:srgbClr val="2E75B6"/>
                </a:solidFill>
              </a:rPr>
              <a:t>Adaptation plan (Improvement plan)</a:t>
            </a:r>
          </a:p>
        </p:txBody>
      </p:sp>
      <p:sp>
        <p:nvSpPr>
          <p:cNvPr id="3" name="Content Placeholder 2"/>
          <p:cNvSpPr>
            <a:spLocks noGrp="1"/>
          </p:cNvSpPr>
          <p:nvPr>
            <p:ph idx="1"/>
          </p:nvPr>
        </p:nvSpPr>
        <p:spPr>
          <a:xfrm>
            <a:off x="466600" y="2102887"/>
            <a:ext cx="8864600" cy="4467369"/>
          </a:xfrm>
        </p:spPr>
        <p:txBody>
          <a:bodyPr>
            <a:normAutofit fontScale="85000" lnSpcReduction="20000"/>
          </a:bodyPr>
          <a:lstStyle/>
          <a:p>
            <a:r>
              <a:rPr lang="en-GB" sz="2600" b="1" dirty="0"/>
              <a:t>Plan</a:t>
            </a:r>
            <a:r>
              <a:rPr lang="en-GB" sz="2600" dirty="0"/>
              <a:t> </a:t>
            </a:r>
            <a:r>
              <a:rPr lang="en-GB" sz="2600" b="1" dirty="0"/>
              <a:t>&amp; implement improvements </a:t>
            </a:r>
            <a:r>
              <a:rPr lang="en-GB" sz="2600" dirty="0"/>
              <a:t>- adoption and implementation of necessary measures required, at an appropriate time, to ensure major accident hazard risk is ALARP and in future will remain so.  This to include planning to gather further info/data where there are gaps in knowledge.</a:t>
            </a:r>
          </a:p>
          <a:p>
            <a:pPr lvl="1"/>
            <a:r>
              <a:rPr lang="en-GB" dirty="0"/>
              <a:t>Consider an adaptation pathways approach (BS 8631)</a:t>
            </a:r>
          </a:p>
          <a:p>
            <a:pPr lvl="1"/>
            <a:r>
              <a:rPr lang="en-GB" dirty="0"/>
              <a:t>Develop </a:t>
            </a:r>
            <a:r>
              <a:rPr lang="en-GB" b="1" dirty="0"/>
              <a:t>performance indicators and climate impact indicators </a:t>
            </a:r>
            <a:r>
              <a:rPr lang="en-GB" dirty="0"/>
              <a:t>and identify key points/thresholds when substantial decisions need to be made with consequences or lead-in times &gt;5 years (e.g. infrastructure, nature-based solutions, supply chain contracts) so that timely management decisions are ensured</a:t>
            </a:r>
          </a:p>
          <a:p>
            <a:pPr marL="457200" lvl="1" indent="0">
              <a:buNone/>
            </a:pPr>
            <a:endParaRPr lang="en-GB" sz="2200" dirty="0"/>
          </a:p>
          <a:p>
            <a:r>
              <a:rPr lang="en-GB" sz="2600" b="1" dirty="0"/>
              <a:t>Plan to audit, review and revise management system and plan to test emergency control measures through exercises </a:t>
            </a:r>
            <a:r>
              <a:rPr lang="en-GB" sz="2600" dirty="0"/>
              <a:t>- ensure the management system remains adequate for weather Natech and plan to test measures through Natech relevant emergency plan tests/exercises</a:t>
            </a:r>
          </a:p>
          <a:p>
            <a:pPr lvl="1"/>
            <a:r>
              <a:rPr lang="en-GB" sz="2200" dirty="0"/>
              <a:t>Plan to make any necessary change to ensure Natechs and adaptation are embedded within all aspects of the management system</a:t>
            </a:r>
          </a:p>
        </p:txBody>
      </p:sp>
      <p:grpSp>
        <p:nvGrpSpPr>
          <p:cNvPr id="8" name="Group 7">
            <a:extLst>
              <a:ext uri="{FF2B5EF4-FFF2-40B4-BE49-F238E27FC236}">
                <a16:creationId xmlns:a16="http://schemas.microsoft.com/office/drawing/2014/main" id="{94C44552-A06B-4690-B445-BE2E3ABBFCFE}"/>
              </a:ext>
            </a:extLst>
          </p:cNvPr>
          <p:cNvGrpSpPr/>
          <p:nvPr/>
        </p:nvGrpSpPr>
        <p:grpSpPr>
          <a:xfrm>
            <a:off x="8371642" y="878683"/>
            <a:ext cx="1830335" cy="331070"/>
            <a:chOff x="8357637" y="791397"/>
            <a:chExt cx="1830335" cy="331070"/>
          </a:xfrm>
        </p:grpSpPr>
        <p:sp>
          <p:nvSpPr>
            <p:cNvPr id="11" name="Flowchart: Alternate Process 10">
              <a:extLst>
                <a:ext uri="{FF2B5EF4-FFF2-40B4-BE49-F238E27FC236}">
                  <a16:creationId xmlns:a16="http://schemas.microsoft.com/office/drawing/2014/main" id="{55416A78-ECEC-4EAB-957A-019D3B54BE42}"/>
                </a:ext>
              </a:extLst>
            </p:cNvPr>
            <p:cNvSpPr/>
            <p:nvPr/>
          </p:nvSpPr>
          <p:spPr>
            <a:xfrm>
              <a:off x="8357637" y="791397"/>
              <a:ext cx="1474838" cy="33107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Pre-planning</a:t>
              </a:r>
            </a:p>
          </p:txBody>
        </p:sp>
        <p:cxnSp>
          <p:nvCxnSpPr>
            <p:cNvPr id="12" name="Straight Connector 11">
              <a:extLst>
                <a:ext uri="{FF2B5EF4-FFF2-40B4-BE49-F238E27FC236}">
                  <a16:creationId xmlns:a16="http://schemas.microsoft.com/office/drawing/2014/main" id="{26DDCB92-449F-452F-AD60-498C5E1FF638}"/>
                </a:ext>
              </a:extLst>
            </p:cNvPr>
            <p:cNvCxnSpPr/>
            <p:nvPr/>
          </p:nvCxnSpPr>
          <p:spPr>
            <a:xfrm>
              <a:off x="9843843" y="929584"/>
              <a:ext cx="344129" cy="0"/>
            </a:xfrm>
            <a:prstGeom prst="line">
              <a:avLst/>
            </a:prstGeom>
            <a:ln w="22225"/>
          </p:spPr>
          <p:style>
            <a:lnRef idx="1">
              <a:schemeClr val="accent1"/>
            </a:lnRef>
            <a:fillRef idx="0">
              <a:schemeClr val="accent1"/>
            </a:fillRef>
            <a:effectRef idx="0">
              <a:schemeClr val="accent1"/>
            </a:effectRef>
            <a:fontRef idx="minor">
              <a:schemeClr val="tx1"/>
            </a:fontRef>
          </p:style>
        </p:cxnSp>
      </p:grpSp>
      <p:cxnSp>
        <p:nvCxnSpPr>
          <p:cNvPr id="14" name="Elbow Connector 14">
            <a:extLst>
              <a:ext uri="{FF2B5EF4-FFF2-40B4-BE49-F238E27FC236}">
                <a16:creationId xmlns:a16="http://schemas.microsoft.com/office/drawing/2014/main" id="{A32F52E8-EF88-4E2B-A8F5-5CBAB8428334}"/>
              </a:ext>
            </a:extLst>
          </p:cNvPr>
          <p:cNvCxnSpPr>
            <a:cxnSpLocks/>
            <a:endCxn id="11" idx="2"/>
          </p:cNvCxnSpPr>
          <p:nvPr/>
        </p:nvCxnSpPr>
        <p:spPr>
          <a:xfrm rot="10800000">
            <a:off x="9109061" y="1209754"/>
            <a:ext cx="1092916" cy="569657"/>
          </a:xfrm>
          <a:prstGeom prst="bentConnector2">
            <a:avLst/>
          </a:prstGeom>
          <a:ln w="25400">
            <a:tailEnd type="triangle" w="lg" len="lg"/>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EF65308D-4E0E-79CD-EB2A-DCB66504082D}"/>
              </a:ext>
            </a:extLst>
          </p:cNvPr>
          <p:cNvGrpSpPr/>
          <p:nvPr/>
        </p:nvGrpSpPr>
        <p:grpSpPr>
          <a:xfrm>
            <a:off x="11014403" y="684379"/>
            <a:ext cx="735524" cy="1050747"/>
            <a:chOff x="0" y="3936"/>
            <a:chExt cx="735524" cy="1050747"/>
          </a:xfrm>
        </p:grpSpPr>
        <p:sp>
          <p:nvSpPr>
            <p:cNvPr id="6" name="Arrow: Chevron 5">
              <a:extLst>
                <a:ext uri="{FF2B5EF4-FFF2-40B4-BE49-F238E27FC236}">
                  <a16:creationId xmlns:a16="http://schemas.microsoft.com/office/drawing/2014/main" id="{A9D9E616-2DA1-E440-F08F-937CD80BC851}"/>
                </a:ext>
              </a:extLst>
            </p:cNvPr>
            <p:cNvSpPr/>
            <p:nvPr/>
          </p:nvSpPr>
          <p:spPr>
            <a:xfrm rot="5400000">
              <a:off x="-157612" y="161548"/>
              <a:ext cx="1050747" cy="735523"/>
            </a:xfrm>
            <a:prstGeom prst="chevron">
              <a:avLst/>
            </a:prstGeom>
            <a:solidFill>
              <a:srgbClr val="4472C4"/>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3" name="Arrow: Chevron 4">
              <a:extLst>
                <a:ext uri="{FF2B5EF4-FFF2-40B4-BE49-F238E27FC236}">
                  <a16:creationId xmlns:a16="http://schemas.microsoft.com/office/drawing/2014/main" id="{85AFBDB0-AD5B-1FE3-B2FD-BA69CC3352AC}"/>
                </a:ext>
              </a:extLst>
            </p:cNvPr>
            <p:cNvSpPr txBox="1"/>
            <p:nvPr/>
          </p:nvSpPr>
          <p:spPr>
            <a:xfrm>
              <a:off x="1" y="371698"/>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Find potential impacts</a:t>
              </a:r>
            </a:p>
          </p:txBody>
        </p:sp>
      </p:grpSp>
      <p:grpSp>
        <p:nvGrpSpPr>
          <p:cNvPr id="15" name="Group 14">
            <a:extLst>
              <a:ext uri="{FF2B5EF4-FFF2-40B4-BE49-F238E27FC236}">
                <a16:creationId xmlns:a16="http://schemas.microsoft.com/office/drawing/2014/main" id="{465549DD-8E6C-6B3B-A1F8-B0B6F0FCC30E}"/>
              </a:ext>
            </a:extLst>
          </p:cNvPr>
          <p:cNvGrpSpPr/>
          <p:nvPr/>
        </p:nvGrpSpPr>
        <p:grpSpPr>
          <a:xfrm>
            <a:off x="11014402" y="1577514"/>
            <a:ext cx="735524" cy="1050747"/>
            <a:chOff x="0" y="958130"/>
            <a:chExt cx="735524" cy="1050747"/>
          </a:xfrm>
        </p:grpSpPr>
        <p:sp>
          <p:nvSpPr>
            <p:cNvPr id="16" name="Arrow: Chevron 15">
              <a:extLst>
                <a:ext uri="{FF2B5EF4-FFF2-40B4-BE49-F238E27FC236}">
                  <a16:creationId xmlns:a16="http://schemas.microsoft.com/office/drawing/2014/main" id="{E97316C3-1C39-838F-1B5F-5F147E2C4E2E}"/>
                </a:ext>
              </a:extLst>
            </p:cNvPr>
            <p:cNvSpPr/>
            <p:nvPr/>
          </p:nvSpPr>
          <p:spPr>
            <a:xfrm rot="5400000">
              <a:off x="-157612" y="1115742"/>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7" name="Arrow: Chevron 4">
              <a:extLst>
                <a:ext uri="{FF2B5EF4-FFF2-40B4-BE49-F238E27FC236}">
                  <a16:creationId xmlns:a16="http://schemas.microsoft.com/office/drawing/2014/main" id="{59217F38-DC7F-9CE5-400F-C8A13F2CF279}"/>
                </a:ext>
              </a:extLst>
            </p:cNvPr>
            <p:cNvSpPr txBox="1"/>
            <p:nvPr/>
          </p:nvSpPr>
          <p:spPr>
            <a:xfrm>
              <a:off x="1" y="1325892"/>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Risk Assessment</a:t>
              </a:r>
            </a:p>
            <a:p>
              <a:pPr marL="0" lvl="0" indent="0" algn="ctr" defTabSz="355600">
                <a:lnSpc>
                  <a:spcPct val="90000"/>
                </a:lnSpc>
                <a:spcBef>
                  <a:spcPct val="0"/>
                </a:spcBef>
                <a:spcAft>
                  <a:spcPct val="35000"/>
                </a:spcAft>
                <a:buNone/>
              </a:pPr>
              <a:r>
                <a:rPr lang="en-GB" sz="800" kern="1200" dirty="0"/>
                <a:t>Part A</a:t>
              </a:r>
            </a:p>
          </p:txBody>
        </p:sp>
      </p:grpSp>
      <p:grpSp>
        <p:nvGrpSpPr>
          <p:cNvPr id="18" name="Group 17">
            <a:extLst>
              <a:ext uri="{FF2B5EF4-FFF2-40B4-BE49-F238E27FC236}">
                <a16:creationId xmlns:a16="http://schemas.microsoft.com/office/drawing/2014/main" id="{60D3C48F-672F-58AB-96AE-E09658FBC447}"/>
              </a:ext>
            </a:extLst>
          </p:cNvPr>
          <p:cNvGrpSpPr/>
          <p:nvPr/>
        </p:nvGrpSpPr>
        <p:grpSpPr>
          <a:xfrm>
            <a:off x="11002139" y="2473829"/>
            <a:ext cx="735524" cy="1050747"/>
            <a:chOff x="0" y="1912324"/>
            <a:chExt cx="735524" cy="1050747"/>
          </a:xfrm>
        </p:grpSpPr>
        <p:sp>
          <p:nvSpPr>
            <p:cNvPr id="19" name="Arrow: Chevron 18">
              <a:extLst>
                <a:ext uri="{FF2B5EF4-FFF2-40B4-BE49-F238E27FC236}">
                  <a16:creationId xmlns:a16="http://schemas.microsoft.com/office/drawing/2014/main" id="{4733CB0B-D027-2131-8867-CEE90530E633}"/>
                </a:ext>
              </a:extLst>
            </p:cNvPr>
            <p:cNvSpPr/>
            <p:nvPr/>
          </p:nvSpPr>
          <p:spPr>
            <a:xfrm rot="5400000">
              <a:off x="-157612" y="2069936"/>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0" name="Arrow: Chevron 4">
              <a:extLst>
                <a:ext uri="{FF2B5EF4-FFF2-40B4-BE49-F238E27FC236}">
                  <a16:creationId xmlns:a16="http://schemas.microsoft.com/office/drawing/2014/main" id="{AD0FEF47-B994-B4AE-BC3B-0D01BA8BF5C4}"/>
                </a:ext>
              </a:extLst>
            </p:cNvPr>
            <p:cNvSpPr txBox="1"/>
            <p:nvPr/>
          </p:nvSpPr>
          <p:spPr>
            <a:xfrm>
              <a:off x="1" y="2280086"/>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Risk Assessment Part B</a:t>
              </a:r>
            </a:p>
          </p:txBody>
        </p:sp>
      </p:grpSp>
      <p:grpSp>
        <p:nvGrpSpPr>
          <p:cNvPr id="21" name="Group 20">
            <a:extLst>
              <a:ext uri="{FF2B5EF4-FFF2-40B4-BE49-F238E27FC236}">
                <a16:creationId xmlns:a16="http://schemas.microsoft.com/office/drawing/2014/main" id="{B3116DB6-125F-C980-ABE5-627CAA37EDCC}"/>
              </a:ext>
            </a:extLst>
          </p:cNvPr>
          <p:cNvGrpSpPr/>
          <p:nvPr/>
        </p:nvGrpSpPr>
        <p:grpSpPr>
          <a:xfrm>
            <a:off x="10989876" y="3425834"/>
            <a:ext cx="735524" cy="1050747"/>
            <a:chOff x="0" y="2866519"/>
            <a:chExt cx="735524" cy="1050747"/>
          </a:xfrm>
        </p:grpSpPr>
        <p:sp>
          <p:nvSpPr>
            <p:cNvPr id="22" name="Arrow: Chevron 21">
              <a:extLst>
                <a:ext uri="{FF2B5EF4-FFF2-40B4-BE49-F238E27FC236}">
                  <a16:creationId xmlns:a16="http://schemas.microsoft.com/office/drawing/2014/main" id="{218C0830-A2DA-755F-ADC7-2599B591F205}"/>
                </a:ext>
              </a:extLst>
            </p:cNvPr>
            <p:cNvSpPr/>
            <p:nvPr/>
          </p:nvSpPr>
          <p:spPr>
            <a:xfrm rot="5400000">
              <a:off x="-157612" y="3024131"/>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3" name="Arrow: Chevron 4">
              <a:extLst>
                <a:ext uri="{FF2B5EF4-FFF2-40B4-BE49-F238E27FC236}">
                  <a16:creationId xmlns:a16="http://schemas.microsoft.com/office/drawing/2014/main" id="{2DB0881A-0807-6DA5-4982-48FDA90A7AA9}"/>
                </a:ext>
              </a:extLst>
            </p:cNvPr>
            <p:cNvSpPr txBox="1"/>
            <p:nvPr/>
          </p:nvSpPr>
          <p:spPr>
            <a:xfrm>
              <a:off x="1" y="3234281"/>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Find control measures</a:t>
              </a:r>
            </a:p>
          </p:txBody>
        </p:sp>
      </p:grpSp>
      <p:grpSp>
        <p:nvGrpSpPr>
          <p:cNvPr id="24" name="Group 23">
            <a:extLst>
              <a:ext uri="{FF2B5EF4-FFF2-40B4-BE49-F238E27FC236}">
                <a16:creationId xmlns:a16="http://schemas.microsoft.com/office/drawing/2014/main" id="{9E30CD14-A5A4-D03C-DB7B-5171E8ACA415}"/>
              </a:ext>
            </a:extLst>
          </p:cNvPr>
          <p:cNvGrpSpPr/>
          <p:nvPr/>
        </p:nvGrpSpPr>
        <p:grpSpPr>
          <a:xfrm>
            <a:off x="11002138" y="4377840"/>
            <a:ext cx="735524" cy="1050747"/>
            <a:chOff x="0" y="3820713"/>
            <a:chExt cx="735524" cy="1050747"/>
          </a:xfrm>
        </p:grpSpPr>
        <p:sp>
          <p:nvSpPr>
            <p:cNvPr id="25" name="Arrow: Chevron 24">
              <a:extLst>
                <a:ext uri="{FF2B5EF4-FFF2-40B4-BE49-F238E27FC236}">
                  <a16:creationId xmlns:a16="http://schemas.microsoft.com/office/drawing/2014/main" id="{BACB3D0E-7F97-A8BA-7887-D82DECEF2E85}"/>
                </a:ext>
              </a:extLst>
            </p:cNvPr>
            <p:cNvSpPr/>
            <p:nvPr/>
          </p:nvSpPr>
          <p:spPr>
            <a:xfrm rot="5400000">
              <a:off x="-157612" y="3978325"/>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6" name="Arrow: Chevron 4">
              <a:extLst>
                <a:ext uri="{FF2B5EF4-FFF2-40B4-BE49-F238E27FC236}">
                  <a16:creationId xmlns:a16="http://schemas.microsoft.com/office/drawing/2014/main" id="{D4875C73-39F9-2FAA-A3A5-A9476AE8C52E}"/>
                </a:ext>
              </a:extLst>
            </p:cNvPr>
            <p:cNvSpPr txBox="1"/>
            <p:nvPr/>
          </p:nvSpPr>
          <p:spPr>
            <a:xfrm>
              <a:off x="1" y="4188475"/>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Adaptation plan (improvement plan)</a:t>
              </a:r>
            </a:p>
          </p:txBody>
        </p:sp>
      </p:grpSp>
      <p:grpSp>
        <p:nvGrpSpPr>
          <p:cNvPr id="27" name="Group 26">
            <a:extLst>
              <a:ext uri="{FF2B5EF4-FFF2-40B4-BE49-F238E27FC236}">
                <a16:creationId xmlns:a16="http://schemas.microsoft.com/office/drawing/2014/main" id="{87CD2B51-07D5-DA1B-5071-DBE829A064FD}"/>
              </a:ext>
            </a:extLst>
          </p:cNvPr>
          <p:cNvGrpSpPr/>
          <p:nvPr/>
        </p:nvGrpSpPr>
        <p:grpSpPr>
          <a:xfrm>
            <a:off x="11014399" y="5329845"/>
            <a:ext cx="735524" cy="1050747"/>
            <a:chOff x="0" y="4774907"/>
            <a:chExt cx="735524" cy="1050747"/>
          </a:xfrm>
        </p:grpSpPr>
        <p:sp>
          <p:nvSpPr>
            <p:cNvPr id="28" name="Arrow: Chevron 27">
              <a:extLst>
                <a:ext uri="{FF2B5EF4-FFF2-40B4-BE49-F238E27FC236}">
                  <a16:creationId xmlns:a16="http://schemas.microsoft.com/office/drawing/2014/main" id="{191E6141-6E31-1357-0103-697E4ADC20D9}"/>
                </a:ext>
              </a:extLst>
            </p:cNvPr>
            <p:cNvSpPr/>
            <p:nvPr/>
          </p:nvSpPr>
          <p:spPr>
            <a:xfrm rot="5400000">
              <a:off x="-157612" y="4932519"/>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9" name="Arrow: Chevron 4">
              <a:extLst>
                <a:ext uri="{FF2B5EF4-FFF2-40B4-BE49-F238E27FC236}">
                  <a16:creationId xmlns:a16="http://schemas.microsoft.com/office/drawing/2014/main" id="{0C000FF1-35CB-45A6-F014-9AB6C493D91A}"/>
                </a:ext>
              </a:extLst>
            </p:cNvPr>
            <p:cNvSpPr txBox="1"/>
            <p:nvPr/>
          </p:nvSpPr>
          <p:spPr>
            <a:xfrm>
              <a:off x="1" y="5142669"/>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Monitoring, record and review actions</a:t>
              </a:r>
            </a:p>
          </p:txBody>
        </p:sp>
      </p:grpSp>
      <p:sp>
        <p:nvSpPr>
          <p:cNvPr id="5" name="Oval 4"/>
          <p:cNvSpPr/>
          <p:nvPr/>
        </p:nvSpPr>
        <p:spPr>
          <a:xfrm>
            <a:off x="10785758" y="4426875"/>
            <a:ext cx="1192804" cy="100171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64694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767328-0DE6-4172-B14D-FCEF716B252F}"/>
              </a:ext>
            </a:extLst>
          </p:cNvPr>
          <p:cNvSpPr>
            <a:spLocks noGrp="1"/>
          </p:cNvSpPr>
          <p:nvPr>
            <p:ph type="title"/>
          </p:nvPr>
        </p:nvSpPr>
        <p:spPr>
          <a:xfrm>
            <a:off x="943277" y="712269"/>
            <a:ext cx="3370998" cy="5502264"/>
          </a:xfrm>
        </p:spPr>
        <p:txBody>
          <a:bodyPr>
            <a:normAutofit/>
          </a:bodyPr>
          <a:lstStyle/>
          <a:p>
            <a:r>
              <a:rPr lang="en-GB" dirty="0">
                <a:solidFill>
                  <a:srgbClr val="FFFFFF"/>
                </a:solidFill>
              </a:rPr>
              <a:t>What is a Natech? </a:t>
            </a:r>
          </a:p>
        </p:txBody>
      </p:sp>
      <p:cxnSp>
        <p:nvCxnSpPr>
          <p:cNvPr id="24" name="Straight Connector 23">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8231C0B1-B4C6-4047-8363-6C9103F8A536}"/>
              </a:ext>
            </a:extLst>
          </p:cNvPr>
          <p:cNvGraphicFramePr>
            <a:graphicFrameLocks noGrp="1"/>
          </p:cNvGraphicFramePr>
          <p:nvPr>
            <p:ph idx="1"/>
            <p:extLst>
              <p:ext uri="{D42A27DB-BD31-4B8C-83A1-F6EECF244321}">
                <p14:modId xmlns:p14="http://schemas.microsoft.com/office/powerpoint/2010/main" val="1049065763"/>
              </p:ext>
            </p:extLst>
          </p:nvPr>
        </p:nvGraphicFramePr>
        <p:xfrm>
          <a:off x="4994067" y="450961"/>
          <a:ext cx="6826458" cy="6024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94255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94248" y="878683"/>
            <a:ext cx="1554615" cy="5291787"/>
          </a:xfrm>
          <a:prstGeom prst="rect">
            <a:avLst/>
          </a:prstGeom>
        </p:spPr>
      </p:pic>
      <p:sp>
        <p:nvSpPr>
          <p:cNvPr id="2" name="Title 1"/>
          <p:cNvSpPr>
            <a:spLocks noGrp="1"/>
          </p:cNvSpPr>
          <p:nvPr>
            <p:ph type="title"/>
          </p:nvPr>
        </p:nvSpPr>
        <p:spPr>
          <a:xfrm>
            <a:off x="504270" y="215901"/>
            <a:ext cx="7056120" cy="1325563"/>
          </a:xfrm>
        </p:spPr>
        <p:txBody>
          <a:bodyPr/>
          <a:lstStyle/>
          <a:p>
            <a:r>
              <a:rPr lang="en-GB" dirty="0">
                <a:solidFill>
                  <a:srgbClr val="2E75B6"/>
                </a:solidFill>
              </a:rPr>
              <a:t>Monitoring, record and review actions</a:t>
            </a:r>
          </a:p>
        </p:txBody>
      </p:sp>
      <p:sp>
        <p:nvSpPr>
          <p:cNvPr id="3" name="Content Placeholder 2"/>
          <p:cNvSpPr>
            <a:spLocks noGrp="1"/>
          </p:cNvSpPr>
          <p:nvPr>
            <p:ph idx="1"/>
          </p:nvPr>
        </p:nvSpPr>
        <p:spPr>
          <a:xfrm>
            <a:off x="811446" y="1972295"/>
            <a:ext cx="8661400" cy="4726888"/>
          </a:xfrm>
        </p:spPr>
        <p:txBody>
          <a:bodyPr>
            <a:normAutofit fontScale="77500" lnSpcReduction="20000"/>
          </a:bodyPr>
          <a:lstStyle/>
          <a:p>
            <a:pPr lvl="0"/>
            <a:r>
              <a:rPr lang="en-GB" b="1" dirty="0"/>
              <a:t>Monitor, record and review the adaptation plan </a:t>
            </a:r>
            <a:r>
              <a:rPr lang="en-GB" dirty="0"/>
              <a:t>including monitoring of indicators which both show the performance of the management system and adaptation plan and the evolution of climate impacts vs decision trigger points</a:t>
            </a:r>
            <a:endParaRPr lang="en-GB" b="1" dirty="0"/>
          </a:p>
          <a:p>
            <a:r>
              <a:rPr lang="en-GB" b="1" dirty="0"/>
              <a:t>Monitor, record and review climate relevant data </a:t>
            </a:r>
            <a:r>
              <a:rPr lang="en-GB" dirty="0"/>
              <a:t>- </a:t>
            </a:r>
            <a:r>
              <a:rPr lang="en-GB" b="1" dirty="0"/>
              <a:t>(including any changes to data/assumptions)</a:t>
            </a:r>
            <a:r>
              <a:rPr lang="en-GB" dirty="0"/>
              <a:t> near misses/incidents/data, both at the establishment and globally as relevant to the establishment (e.g. accident reports and weather data)</a:t>
            </a:r>
          </a:p>
          <a:p>
            <a:pPr lvl="0"/>
            <a:r>
              <a:rPr lang="en-GB" b="1" dirty="0"/>
              <a:t>Identify any weather events/changes/MA knowledge that challenge existing risk assessment data/assumptions </a:t>
            </a:r>
            <a:r>
              <a:rPr lang="en-GB" dirty="0"/>
              <a:t>– consider any that are significant since they could trigger early review/revision (SR and RAs)</a:t>
            </a:r>
          </a:p>
          <a:p>
            <a:pPr lvl="0"/>
            <a:r>
              <a:rPr lang="en-GB" b="1" dirty="0"/>
              <a:t>Ensure top management oversight and commitment </a:t>
            </a:r>
            <a:r>
              <a:rPr lang="en-GB" dirty="0"/>
              <a:t>and decisions regarding major accident risks - including </a:t>
            </a:r>
            <a:r>
              <a:rPr lang="en-GB" b="1" dirty="0"/>
              <a:t>audit and review </a:t>
            </a:r>
            <a:r>
              <a:rPr lang="en-GB" dirty="0"/>
              <a:t>outputs - including influence of climate change on safety at the establishment. </a:t>
            </a:r>
          </a:p>
          <a:p>
            <a:pPr lvl="1"/>
            <a:r>
              <a:rPr lang="en-GB" dirty="0"/>
              <a:t>   Ensure Natechs and adaptation are embedded in process safety leadership</a:t>
            </a:r>
          </a:p>
          <a:p>
            <a:endParaRPr lang="en-GB" dirty="0"/>
          </a:p>
        </p:txBody>
      </p:sp>
      <p:grpSp>
        <p:nvGrpSpPr>
          <p:cNvPr id="8" name="Group 7">
            <a:extLst>
              <a:ext uri="{FF2B5EF4-FFF2-40B4-BE49-F238E27FC236}">
                <a16:creationId xmlns:a16="http://schemas.microsoft.com/office/drawing/2014/main" id="{31BF251B-044A-4E37-B4D3-B8C3EA872091}"/>
              </a:ext>
            </a:extLst>
          </p:cNvPr>
          <p:cNvGrpSpPr/>
          <p:nvPr/>
        </p:nvGrpSpPr>
        <p:grpSpPr>
          <a:xfrm>
            <a:off x="8371642" y="878683"/>
            <a:ext cx="1830335" cy="331070"/>
            <a:chOff x="8357637" y="791397"/>
            <a:chExt cx="1830335" cy="331070"/>
          </a:xfrm>
        </p:grpSpPr>
        <p:sp>
          <p:nvSpPr>
            <p:cNvPr id="11" name="Flowchart: Alternate Process 10">
              <a:extLst>
                <a:ext uri="{FF2B5EF4-FFF2-40B4-BE49-F238E27FC236}">
                  <a16:creationId xmlns:a16="http://schemas.microsoft.com/office/drawing/2014/main" id="{135F9339-B842-479E-B26F-63A723A65915}"/>
                </a:ext>
              </a:extLst>
            </p:cNvPr>
            <p:cNvSpPr/>
            <p:nvPr/>
          </p:nvSpPr>
          <p:spPr>
            <a:xfrm>
              <a:off x="8357637" y="791397"/>
              <a:ext cx="1474838" cy="33107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Pre-planning</a:t>
              </a:r>
            </a:p>
          </p:txBody>
        </p:sp>
        <p:cxnSp>
          <p:nvCxnSpPr>
            <p:cNvPr id="12" name="Straight Connector 11">
              <a:extLst>
                <a:ext uri="{FF2B5EF4-FFF2-40B4-BE49-F238E27FC236}">
                  <a16:creationId xmlns:a16="http://schemas.microsoft.com/office/drawing/2014/main" id="{65DCF33A-41DD-4B4A-A77A-5A98844E3473}"/>
                </a:ext>
              </a:extLst>
            </p:cNvPr>
            <p:cNvCxnSpPr/>
            <p:nvPr/>
          </p:nvCxnSpPr>
          <p:spPr>
            <a:xfrm>
              <a:off x="9843843" y="929584"/>
              <a:ext cx="344129" cy="0"/>
            </a:xfrm>
            <a:prstGeom prst="line">
              <a:avLst/>
            </a:prstGeom>
            <a:ln w="22225"/>
          </p:spPr>
          <p:style>
            <a:lnRef idx="1">
              <a:schemeClr val="accent1"/>
            </a:lnRef>
            <a:fillRef idx="0">
              <a:schemeClr val="accent1"/>
            </a:fillRef>
            <a:effectRef idx="0">
              <a:schemeClr val="accent1"/>
            </a:effectRef>
            <a:fontRef idx="minor">
              <a:schemeClr val="tx1"/>
            </a:fontRef>
          </p:style>
        </p:cxnSp>
      </p:grpSp>
      <p:cxnSp>
        <p:nvCxnSpPr>
          <p:cNvPr id="14" name="Elbow Connector 14">
            <a:extLst>
              <a:ext uri="{FF2B5EF4-FFF2-40B4-BE49-F238E27FC236}">
                <a16:creationId xmlns:a16="http://schemas.microsoft.com/office/drawing/2014/main" id="{2A0FA89A-443A-428C-8783-AA17D95023EB}"/>
              </a:ext>
            </a:extLst>
          </p:cNvPr>
          <p:cNvCxnSpPr>
            <a:cxnSpLocks/>
            <a:endCxn id="11" idx="2"/>
          </p:cNvCxnSpPr>
          <p:nvPr/>
        </p:nvCxnSpPr>
        <p:spPr>
          <a:xfrm rot="10800000">
            <a:off x="9109061" y="1209754"/>
            <a:ext cx="1092916" cy="569657"/>
          </a:xfrm>
          <a:prstGeom prst="bentConnector2">
            <a:avLst/>
          </a:prstGeom>
          <a:ln w="25400">
            <a:tailEnd type="triangle" w="lg" len="lg"/>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C4D096C9-9C83-1BC9-C226-2FAB6B7B2A95}"/>
              </a:ext>
            </a:extLst>
          </p:cNvPr>
          <p:cNvGrpSpPr/>
          <p:nvPr/>
        </p:nvGrpSpPr>
        <p:grpSpPr>
          <a:xfrm>
            <a:off x="11014403" y="684379"/>
            <a:ext cx="735524" cy="1050747"/>
            <a:chOff x="0" y="3936"/>
            <a:chExt cx="735524" cy="1050747"/>
          </a:xfrm>
        </p:grpSpPr>
        <p:sp>
          <p:nvSpPr>
            <p:cNvPr id="6" name="Arrow: Chevron 5">
              <a:extLst>
                <a:ext uri="{FF2B5EF4-FFF2-40B4-BE49-F238E27FC236}">
                  <a16:creationId xmlns:a16="http://schemas.microsoft.com/office/drawing/2014/main" id="{E9133BB3-4707-4E53-5447-E40E661D0410}"/>
                </a:ext>
              </a:extLst>
            </p:cNvPr>
            <p:cNvSpPr/>
            <p:nvPr/>
          </p:nvSpPr>
          <p:spPr>
            <a:xfrm rot="5400000">
              <a:off x="-157612" y="161548"/>
              <a:ext cx="1050747" cy="735523"/>
            </a:xfrm>
            <a:prstGeom prst="chevron">
              <a:avLst/>
            </a:prstGeom>
            <a:solidFill>
              <a:srgbClr val="4472C4"/>
            </a:solid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3" name="Arrow: Chevron 4">
              <a:extLst>
                <a:ext uri="{FF2B5EF4-FFF2-40B4-BE49-F238E27FC236}">
                  <a16:creationId xmlns:a16="http://schemas.microsoft.com/office/drawing/2014/main" id="{680CF743-2665-1B03-3F94-CCF03576878F}"/>
                </a:ext>
              </a:extLst>
            </p:cNvPr>
            <p:cNvSpPr txBox="1"/>
            <p:nvPr/>
          </p:nvSpPr>
          <p:spPr>
            <a:xfrm>
              <a:off x="1" y="371698"/>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Find potential impacts</a:t>
              </a:r>
            </a:p>
          </p:txBody>
        </p:sp>
      </p:grpSp>
      <p:grpSp>
        <p:nvGrpSpPr>
          <p:cNvPr id="15" name="Group 14">
            <a:extLst>
              <a:ext uri="{FF2B5EF4-FFF2-40B4-BE49-F238E27FC236}">
                <a16:creationId xmlns:a16="http://schemas.microsoft.com/office/drawing/2014/main" id="{B1834D9B-CAB1-4B40-DC29-3D30313BE047}"/>
              </a:ext>
            </a:extLst>
          </p:cNvPr>
          <p:cNvGrpSpPr/>
          <p:nvPr/>
        </p:nvGrpSpPr>
        <p:grpSpPr>
          <a:xfrm>
            <a:off x="11014402" y="1577514"/>
            <a:ext cx="735524" cy="1050747"/>
            <a:chOff x="0" y="958130"/>
            <a:chExt cx="735524" cy="1050747"/>
          </a:xfrm>
        </p:grpSpPr>
        <p:sp>
          <p:nvSpPr>
            <p:cNvPr id="16" name="Arrow: Chevron 15">
              <a:extLst>
                <a:ext uri="{FF2B5EF4-FFF2-40B4-BE49-F238E27FC236}">
                  <a16:creationId xmlns:a16="http://schemas.microsoft.com/office/drawing/2014/main" id="{E2BF9A3C-4BBD-ABB7-529B-3583337E03F1}"/>
                </a:ext>
              </a:extLst>
            </p:cNvPr>
            <p:cNvSpPr/>
            <p:nvPr/>
          </p:nvSpPr>
          <p:spPr>
            <a:xfrm rot="5400000">
              <a:off x="-157612" y="1115742"/>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7" name="Arrow: Chevron 4">
              <a:extLst>
                <a:ext uri="{FF2B5EF4-FFF2-40B4-BE49-F238E27FC236}">
                  <a16:creationId xmlns:a16="http://schemas.microsoft.com/office/drawing/2014/main" id="{3E205A71-C26C-3872-546D-58404B544D6D}"/>
                </a:ext>
              </a:extLst>
            </p:cNvPr>
            <p:cNvSpPr txBox="1"/>
            <p:nvPr/>
          </p:nvSpPr>
          <p:spPr>
            <a:xfrm>
              <a:off x="1" y="1325892"/>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Risk Assessment</a:t>
              </a:r>
            </a:p>
            <a:p>
              <a:pPr marL="0" lvl="0" indent="0" algn="ctr" defTabSz="355600">
                <a:lnSpc>
                  <a:spcPct val="90000"/>
                </a:lnSpc>
                <a:spcBef>
                  <a:spcPct val="0"/>
                </a:spcBef>
                <a:spcAft>
                  <a:spcPct val="35000"/>
                </a:spcAft>
                <a:buNone/>
              </a:pPr>
              <a:r>
                <a:rPr lang="en-GB" sz="800" kern="1200" dirty="0"/>
                <a:t>Part A</a:t>
              </a:r>
            </a:p>
          </p:txBody>
        </p:sp>
      </p:grpSp>
      <p:grpSp>
        <p:nvGrpSpPr>
          <p:cNvPr id="18" name="Group 17">
            <a:extLst>
              <a:ext uri="{FF2B5EF4-FFF2-40B4-BE49-F238E27FC236}">
                <a16:creationId xmlns:a16="http://schemas.microsoft.com/office/drawing/2014/main" id="{8D860FDD-5964-7C92-F97A-B1C9B6D8A8E7}"/>
              </a:ext>
            </a:extLst>
          </p:cNvPr>
          <p:cNvGrpSpPr/>
          <p:nvPr/>
        </p:nvGrpSpPr>
        <p:grpSpPr>
          <a:xfrm>
            <a:off x="11002139" y="2473829"/>
            <a:ext cx="735524" cy="1050747"/>
            <a:chOff x="0" y="1912324"/>
            <a:chExt cx="735524" cy="1050747"/>
          </a:xfrm>
        </p:grpSpPr>
        <p:sp>
          <p:nvSpPr>
            <p:cNvPr id="19" name="Arrow: Chevron 18">
              <a:extLst>
                <a:ext uri="{FF2B5EF4-FFF2-40B4-BE49-F238E27FC236}">
                  <a16:creationId xmlns:a16="http://schemas.microsoft.com/office/drawing/2014/main" id="{AA64172C-960E-1D9F-5502-052D55DB20EA}"/>
                </a:ext>
              </a:extLst>
            </p:cNvPr>
            <p:cNvSpPr/>
            <p:nvPr/>
          </p:nvSpPr>
          <p:spPr>
            <a:xfrm rot="5400000">
              <a:off x="-157612" y="2069936"/>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0" name="Arrow: Chevron 4">
              <a:extLst>
                <a:ext uri="{FF2B5EF4-FFF2-40B4-BE49-F238E27FC236}">
                  <a16:creationId xmlns:a16="http://schemas.microsoft.com/office/drawing/2014/main" id="{0C0C0E69-147B-F820-F4A0-5A730CF3A156}"/>
                </a:ext>
              </a:extLst>
            </p:cNvPr>
            <p:cNvSpPr txBox="1"/>
            <p:nvPr/>
          </p:nvSpPr>
          <p:spPr>
            <a:xfrm>
              <a:off x="1" y="2280086"/>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Risk Assessment Part B</a:t>
              </a:r>
            </a:p>
          </p:txBody>
        </p:sp>
      </p:grpSp>
      <p:grpSp>
        <p:nvGrpSpPr>
          <p:cNvPr id="21" name="Group 20">
            <a:extLst>
              <a:ext uri="{FF2B5EF4-FFF2-40B4-BE49-F238E27FC236}">
                <a16:creationId xmlns:a16="http://schemas.microsoft.com/office/drawing/2014/main" id="{03562C60-BB6C-937B-0DCC-12ADA68A24CE}"/>
              </a:ext>
            </a:extLst>
          </p:cNvPr>
          <p:cNvGrpSpPr/>
          <p:nvPr/>
        </p:nvGrpSpPr>
        <p:grpSpPr>
          <a:xfrm>
            <a:off x="10989876" y="3425834"/>
            <a:ext cx="735524" cy="1050747"/>
            <a:chOff x="0" y="2866519"/>
            <a:chExt cx="735524" cy="1050747"/>
          </a:xfrm>
        </p:grpSpPr>
        <p:sp>
          <p:nvSpPr>
            <p:cNvPr id="22" name="Arrow: Chevron 21">
              <a:extLst>
                <a:ext uri="{FF2B5EF4-FFF2-40B4-BE49-F238E27FC236}">
                  <a16:creationId xmlns:a16="http://schemas.microsoft.com/office/drawing/2014/main" id="{F621355B-1E78-C4AE-CF7E-3CD969BDE741}"/>
                </a:ext>
              </a:extLst>
            </p:cNvPr>
            <p:cNvSpPr/>
            <p:nvPr/>
          </p:nvSpPr>
          <p:spPr>
            <a:xfrm rot="5400000">
              <a:off x="-157612" y="3024131"/>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3" name="Arrow: Chevron 4">
              <a:extLst>
                <a:ext uri="{FF2B5EF4-FFF2-40B4-BE49-F238E27FC236}">
                  <a16:creationId xmlns:a16="http://schemas.microsoft.com/office/drawing/2014/main" id="{6B348623-46E0-1E8F-9384-943FC096EA1A}"/>
                </a:ext>
              </a:extLst>
            </p:cNvPr>
            <p:cNvSpPr txBox="1"/>
            <p:nvPr/>
          </p:nvSpPr>
          <p:spPr>
            <a:xfrm>
              <a:off x="1" y="3234281"/>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Find control measures</a:t>
              </a:r>
            </a:p>
          </p:txBody>
        </p:sp>
      </p:grpSp>
      <p:grpSp>
        <p:nvGrpSpPr>
          <p:cNvPr id="24" name="Group 23">
            <a:extLst>
              <a:ext uri="{FF2B5EF4-FFF2-40B4-BE49-F238E27FC236}">
                <a16:creationId xmlns:a16="http://schemas.microsoft.com/office/drawing/2014/main" id="{465BE42B-FE76-9BEC-DCC6-B66248DEEB04}"/>
              </a:ext>
            </a:extLst>
          </p:cNvPr>
          <p:cNvGrpSpPr/>
          <p:nvPr/>
        </p:nvGrpSpPr>
        <p:grpSpPr>
          <a:xfrm>
            <a:off x="11002138" y="4377840"/>
            <a:ext cx="735524" cy="1050747"/>
            <a:chOff x="0" y="3820713"/>
            <a:chExt cx="735524" cy="1050747"/>
          </a:xfrm>
        </p:grpSpPr>
        <p:sp>
          <p:nvSpPr>
            <p:cNvPr id="25" name="Arrow: Chevron 24">
              <a:extLst>
                <a:ext uri="{FF2B5EF4-FFF2-40B4-BE49-F238E27FC236}">
                  <a16:creationId xmlns:a16="http://schemas.microsoft.com/office/drawing/2014/main" id="{2877A1CF-A355-AD99-54B3-C9A2903CF2BD}"/>
                </a:ext>
              </a:extLst>
            </p:cNvPr>
            <p:cNvSpPr/>
            <p:nvPr/>
          </p:nvSpPr>
          <p:spPr>
            <a:xfrm rot="5400000">
              <a:off x="-157612" y="3978325"/>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6" name="Arrow: Chevron 4">
              <a:extLst>
                <a:ext uri="{FF2B5EF4-FFF2-40B4-BE49-F238E27FC236}">
                  <a16:creationId xmlns:a16="http://schemas.microsoft.com/office/drawing/2014/main" id="{DC81310A-7B02-7018-494D-39D598AAFC3B}"/>
                </a:ext>
              </a:extLst>
            </p:cNvPr>
            <p:cNvSpPr txBox="1"/>
            <p:nvPr/>
          </p:nvSpPr>
          <p:spPr>
            <a:xfrm>
              <a:off x="1" y="4188475"/>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Adaptation plan (improvement plan)</a:t>
              </a:r>
            </a:p>
          </p:txBody>
        </p:sp>
      </p:grpSp>
      <p:grpSp>
        <p:nvGrpSpPr>
          <p:cNvPr id="27" name="Group 26">
            <a:extLst>
              <a:ext uri="{FF2B5EF4-FFF2-40B4-BE49-F238E27FC236}">
                <a16:creationId xmlns:a16="http://schemas.microsoft.com/office/drawing/2014/main" id="{39F0F5B7-720C-5F1F-B845-1BEFBE02FC0F}"/>
              </a:ext>
            </a:extLst>
          </p:cNvPr>
          <p:cNvGrpSpPr/>
          <p:nvPr/>
        </p:nvGrpSpPr>
        <p:grpSpPr>
          <a:xfrm>
            <a:off x="11014399" y="5329845"/>
            <a:ext cx="735524" cy="1050747"/>
            <a:chOff x="0" y="4774907"/>
            <a:chExt cx="735524" cy="1050747"/>
          </a:xfrm>
        </p:grpSpPr>
        <p:sp>
          <p:nvSpPr>
            <p:cNvPr id="28" name="Arrow: Chevron 27">
              <a:extLst>
                <a:ext uri="{FF2B5EF4-FFF2-40B4-BE49-F238E27FC236}">
                  <a16:creationId xmlns:a16="http://schemas.microsoft.com/office/drawing/2014/main" id="{F31564AC-7F34-B81D-C1AE-EC4A048AD904}"/>
                </a:ext>
              </a:extLst>
            </p:cNvPr>
            <p:cNvSpPr/>
            <p:nvPr/>
          </p:nvSpPr>
          <p:spPr>
            <a:xfrm rot="5400000">
              <a:off x="-157612" y="4932519"/>
              <a:ext cx="1050747" cy="735523"/>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9" name="Arrow: Chevron 4">
              <a:extLst>
                <a:ext uri="{FF2B5EF4-FFF2-40B4-BE49-F238E27FC236}">
                  <a16:creationId xmlns:a16="http://schemas.microsoft.com/office/drawing/2014/main" id="{98353168-2DF7-FD62-6A31-5B66F9B8A8CC}"/>
                </a:ext>
              </a:extLst>
            </p:cNvPr>
            <p:cNvSpPr txBox="1"/>
            <p:nvPr/>
          </p:nvSpPr>
          <p:spPr>
            <a:xfrm>
              <a:off x="1" y="5142669"/>
              <a:ext cx="735523" cy="315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GB" sz="800" kern="1200" dirty="0"/>
                <a:t>Monitoring, record and review actions</a:t>
              </a:r>
            </a:p>
          </p:txBody>
        </p:sp>
      </p:grpSp>
      <p:sp>
        <p:nvSpPr>
          <p:cNvPr id="5" name="Oval 4"/>
          <p:cNvSpPr/>
          <p:nvPr/>
        </p:nvSpPr>
        <p:spPr>
          <a:xfrm>
            <a:off x="10840729" y="5413233"/>
            <a:ext cx="1192804" cy="100171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3441735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Oval 4">
            <a:extLst>
              <a:ext uri="{FF2B5EF4-FFF2-40B4-BE49-F238E27FC236}">
                <a16:creationId xmlns:a16="http://schemas.microsoft.com/office/drawing/2014/main" id="{D7597FFA-8CEF-4571-B5A2-2D78FB8AFE98}"/>
              </a:ext>
            </a:extLst>
          </p:cNvPr>
          <p:cNvSpPr/>
          <p:nvPr/>
        </p:nvSpPr>
        <p:spPr>
          <a:xfrm>
            <a:off x="9176949" y="4037639"/>
            <a:ext cx="2255520" cy="1534160"/>
          </a:xfrm>
          <a:prstGeom prst="wedgeEllipseCallout">
            <a:avLst>
              <a:gd name="adj1" fmla="val 29607"/>
              <a:gd name="adj2" fmla="val 6596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Better to be nearly right than precisely wrong</a:t>
            </a:r>
          </a:p>
        </p:txBody>
      </p:sp>
      <p:sp>
        <p:nvSpPr>
          <p:cNvPr id="6" name="TextBox 5">
            <a:extLst>
              <a:ext uri="{FF2B5EF4-FFF2-40B4-BE49-F238E27FC236}">
                <a16:creationId xmlns:a16="http://schemas.microsoft.com/office/drawing/2014/main" id="{6E720617-DB64-4172-BC81-1746A4EFB833}"/>
              </a:ext>
            </a:extLst>
          </p:cNvPr>
          <p:cNvSpPr txBox="1"/>
          <p:nvPr/>
        </p:nvSpPr>
        <p:spPr>
          <a:xfrm>
            <a:off x="8965931" y="937269"/>
            <a:ext cx="2835651" cy="2862322"/>
          </a:xfrm>
          <a:prstGeom prst="rect">
            <a:avLst/>
          </a:prstGeom>
          <a:noFill/>
        </p:spPr>
        <p:txBody>
          <a:bodyPr wrap="square" rtlCol="0">
            <a:spAutoFit/>
          </a:bodyPr>
          <a:lstStyle/>
          <a:p>
            <a:r>
              <a:rPr lang="en-GB" dirty="0"/>
              <a:t>Record &amp; review from stage to stage and iterate as necessary as progress is made…….</a:t>
            </a:r>
          </a:p>
          <a:p>
            <a:r>
              <a:rPr lang="en-GB" dirty="0"/>
              <a:t>…………………but don’t get bogged down at one stage – top management should drive progress to meet the corporate goals for adaptation</a:t>
            </a:r>
          </a:p>
        </p:txBody>
      </p:sp>
      <p:sp>
        <p:nvSpPr>
          <p:cNvPr id="25" name="TextBox 24">
            <a:extLst>
              <a:ext uri="{FF2B5EF4-FFF2-40B4-BE49-F238E27FC236}">
                <a16:creationId xmlns:a16="http://schemas.microsoft.com/office/drawing/2014/main" id="{65B3EB12-738A-450F-9FA4-74468CCFB57A}"/>
              </a:ext>
            </a:extLst>
          </p:cNvPr>
          <p:cNvSpPr txBox="1"/>
          <p:nvPr/>
        </p:nvSpPr>
        <p:spPr>
          <a:xfrm>
            <a:off x="10383757" y="5874100"/>
            <a:ext cx="1328153" cy="369332"/>
          </a:xfrm>
          <a:prstGeom prst="rect">
            <a:avLst/>
          </a:prstGeom>
          <a:noFill/>
        </p:spPr>
        <p:txBody>
          <a:bodyPr wrap="square" rtlCol="0">
            <a:spAutoFit/>
          </a:bodyPr>
          <a:lstStyle/>
          <a:p>
            <a:r>
              <a:rPr lang="en-GB" dirty="0"/>
              <a:t>Tim Reader</a:t>
            </a:r>
          </a:p>
        </p:txBody>
      </p:sp>
      <p:grpSp>
        <p:nvGrpSpPr>
          <p:cNvPr id="13" name="Group 12">
            <a:extLst>
              <a:ext uri="{FF2B5EF4-FFF2-40B4-BE49-F238E27FC236}">
                <a16:creationId xmlns:a16="http://schemas.microsoft.com/office/drawing/2014/main" id="{2A68BC18-D12C-4C5D-8C53-55EBE1F91EC2}"/>
              </a:ext>
            </a:extLst>
          </p:cNvPr>
          <p:cNvGrpSpPr/>
          <p:nvPr/>
        </p:nvGrpSpPr>
        <p:grpSpPr>
          <a:xfrm>
            <a:off x="1993141" y="1029990"/>
            <a:ext cx="6843456" cy="5539202"/>
            <a:chOff x="1284781" y="794651"/>
            <a:chExt cx="6843456" cy="5539202"/>
          </a:xfrm>
        </p:grpSpPr>
        <p:graphicFrame>
          <p:nvGraphicFramePr>
            <p:cNvPr id="4" name="Diagram 3"/>
            <p:cNvGraphicFramePr/>
            <p:nvPr>
              <p:extLst>
                <p:ext uri="{D42A27DB-BD31-4B8C-83A1-F6EECF244321}">
                  <p14:modId xmlns:p14="http://schemas.microsoft.com/office/powerpoint/2010/main" val="1245766156"/>
                </p:ext>
              </p:extLst>
            </p:nvPr>
          </p:nvGraphicFramePr>
          <p:xfrm>
            <a:off x="4845407" y="794651"/>
            <a:ext cx="2409069" cy="55392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1" name="Group 10">
              <a:extLst>
                <a:ext uri="{FF2B5EF4-FFF2-40B4-BE49-F238E27FC236}">
                  <a16:creationId xmlns:a16="http://schemas.microsoft.com/office/drawing/2014/main" id="{0FF214C0-FA83-4DC6-B216-C596C4641F32}"/>
                </a:ext>
              </a:extLst>
            </p:cNvPr>
            <p:cNvGrpSpPr/>
            <p:nvPr/>
          </p:nvGrpSpPr>
          <p:grpSpPr>
            <a:xfrm>
              <a:off x="1284781" y="828761"/>
              <a:ext cx="6843456" cy="5200477"/>
              <a:chOff x="1099624" y="829231"/>
              <a:chExt cx="6843456" cy="5200477"/>
            </a:xfrm>
          </p:grpSpPr>
          <p:cxnSp>
            <p:nvCxnSpPr>
              <p:cNvPr id="9" name="Elbow Connector 8"/>
              <p:cNvCxnSpPr/>
              <p:nvPr/>
            </p:nvCxnSpPr>
            <p:spPr>
              <a:xfrm rot="16200000" flipV="1">
                <a:off x="3089600" y="4461377"/>
                <a:ext cx="2205233" cy="931430"/>
              </a:xfrm>
              <a:prstGeom prst="bentConnector3">
                <a:avLst>
                  <a:gd name="adj1" fmla="val -828"/>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15" name="Elbow Connector 14"/>
              <p:cNvCxnSpPr/>
              <p:nvPr/>
            </p:nvCxnSpPr>
            <p:spPr>
              <a:xfrm rot="5400000" flipH="1" flipV="1">
                <a:off x="3221265" y="1403322"/>
                <a:ext cx="1638273" cy="627800"/>
              </a:xfrm>
              <a:prstGeom prst="bentConnector3">
                <a:avLst>
                  <a:gd name="adj1" fmla="val 100001"/>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31499" y="2546004"/>
                <a:ext cx="1504950" cy="1169551"/>
              </a:xfrm>
              <a:prstGeom prst="rect">
                <a:avLst/>
              </a:prstGeom>
              <a:noFill/>
            </p:spPr>
            <p:txBody>
              <a:bodyPr wrap="square" rtlCol="0">
                <a:spAutoFit/>
              </a:bodyPr>
              <a:lstStyle/>
              <a:p>
                <a:r>
                  <a:rPr lang="en-GB" sz="1400" dirty="0"/>
                  <a:t>Management</a:t>
                </a:r>
              </a:p>
              <a:p>
                <a:r>
                  <a:rPr lang="en-GB" sz="1400" dirty="0"/>
                  <a:t>system (MS)</a:t>
                </a:r>
              </a:p>
              <a:p>
                <a:r>
                  <a:rPr lang="en-GB" sz="1400" dirty="0"/>
                  <a:t>cycle of continuous improvement</a:t>
                </a:r>
              </a:p>
            </p:txBody>
          </p:sp>
          <p:sp>
            <p:nvSpPr>
              <p:cNvPr id="8" name="Flowchart: Alternate Process 7"/>
              <p:cNvSpPr/>
              <p:nvPr/>
            </p:nvSpPr>
            <p:spPr>
              <a:xfrm>
                <a:off x="1099624" y="829231"/>
                <a:ext cx="1985502" cy="688258"/>
              </a:xfrm>
              <a:prstGeom prst="flowChartAlternateProces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t>Pre-planning &amp; leadership</a:t>
                </a:r>
              </a:p>
              <a:p>
                <a:pPr algn="ctr"/>
                <a:r>
                  <a:rPr lang="en-GB" sz="800" dirty="0"/>
                  <a:t>Policy, scope, </a:t>
                </a:r>
              </a:p>
              <a:p>
                <a:pPr algn="ctr"/>
                <a:r>
                  <a:rPr lang="en-GB" sz="800" dirty="0"/>
                  <a:t>resources and competencies </a:t>
                </a:r>
              </a:p>
            </p:txBody>
          </p:sp>
          <p:cxnSp>
            <p:nvCxnSpPr>
              <p:cNvPr id="12" name="Straight Arrow Connector 11"/>
              <p:cNvCxnSpPr/>
              <p:nvPr/>
            </p:nvCxnSpPr>
            <p:spPr>
              <a:xfrm>
                <a:off x="3294084" y="885778"/>
                <a:ext cx="1052309" cy="12308"/>
              </a:xfrm>
              <a:prstGeom prst="straightConnector1">
                <a:avLst/>
              </a:prstGeom>
              <a:ln w="25400">
                <a:solidFill>
                  <a:schemeClr val="accent1"/>
                </a:solidFill>
                <a:tailEnd type="triangle" w="lg" len="lg"/>
              </a:ln>
            </p:spPr>
            <p:style>
              <a:lnRef idx="3">
                <a:schemeClr val="accent5"/>
              </a:lnRef>
              <a:fillRef idx="0">
                <a:schemeClr val="accent5"/>
              </a:fillRef>
              <a:effectRef idx="2">
                <a:schemeClr val="accent5"/>
              </a:effectRef>
              <a:fontRef idx="minor">
                <a:schemeClr val="tx1"/>
              </a:fontRef>
            </p:style>
          </p:cxnSp>
          <p:cxnSp>
            <p:nvCxnSpPr>
              <p:cNvPr id="10" name="Elbow Connector 14">
                <a:extLst>
                  <a:ext uri="{FF2B5EF4-FFF2-40B4-BE49-F238E27FC236}">
                    <a16:creationId xmlns:a16="http://schemas.microsoft.com/office/drawing/2014/main" id="{765397DB-3296-4010-8A01-2851C8B55492}"/>
                  </a:ext>
                </a:extLst>
              </p:cNvPr>
              <p:cNvCxnSpPr>
                <a:cxnSpLocks/>
                <a:endCxn id="8" idx="2"/>
              </p:cNvCxnSpPr>
              <p:nvPr/>
            </p:nvCxnSpPr>
            <p:spPr>
              <a:xfrm rot="10800000">
                <a:off x="2092375" y="1517490"/>
                <a:ext cx="1634128" cy="495607"/>
              </a:xfrm>
              <a:prstGeom prst="bentConnector2">
                <a:avLst/>
              </a:prstGeom>
              <a:ln w="25400">
                <a:tailEnd type="triangle" w="lg" len="lg"/>
              </a:ln>
            </p:spPr>
            <p:style>
              <a:lnRef idx="1">
                <a:schemeClr val="accent1"/>
              </a:lnRef>
              <a:fillRef idx="0">
                <a:schemeClr val="accent1"/>
              </a:fillRef>
              <a:effectRef idx="0">
                <a:schemeClr val="accent1"/>
              </a:effectRef>
              <a:fontRef idx="minor">
                <a:schemeClr val="tx1"/>
              </a:fontRef>
            </p:style>
          </p:cxnSp>
          <p:sp>
            <p:nvSpPr>
              <p:cNvPr id="3" name="Arrow: Curved Up 2">
                <a:extLst>
                  <a:ext uri="{FF2B5EF4-FFF2-40B4-BE49-F238E27FC236}">
                    <a16:creationId xmlns:a16="http://schemas.microsoft.com/office/drawing/2014/main" id="{F396EA80-6B13-47A1-B1D8-79814CB3930D}"/>
                  </a:ext>
                </a:extLst>
              </p:cNvPr>
              <p:cNvSpPr/>
              <p:nvPr/>
            </p:nvSpPr>
            <p:spPr>
              <a:xfrm rot="16045001">
                <a:off x="5995039" y="951449"/>
                <a:ext cx="900224" cy="87376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1" name="Arrow: Curved Up 20">
                <a:extLst>
                  <a:ext uri="{FF2B5EF4-FFF2-40B4-BE49-F238E27FC236}">
                    <a16:creationId xmlns:a16="http://schemas.microsoft.com/office/drawing/2014/main" id="{466ACBF2-A0EF-4464-8DA4-C3A5BCED3E47}"/>
                  </a:ext>
                </a:extLst>
              </p:cNvPr>
              <p:cNvSpPr/>
              <p:nvPr/>
            </p:nvSpPr>
            <p:spPr>
              <a:xfrm rot="16045001">
                <a:off x="5995040" y="1967853"/>
                <a:ext cx="900224" cy="87376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2" name="Arrow: Curved Up 21">
                <a:extLst>
                  <a:ext uri="{FF2B5EF4-FFF2-40B4-BE49-F238E27FC236}">
                    <a16:creationId xmlns:a16="http://schemas.microsoft.com/office/drawing/2014/main" id="{110FAA97-9D65-4F84-87A4-374A37610FC3}"/>
                  </a:ext>
                </a:extLst>
              </p:cNvPr>
              <p:cNvSpPr/>
              <p:nvPr/>
            </p:nvSpPr>
            <p:spPr>
              <a:xfrm rot="16045001">
                <a:off x="5996859" y="2984256"/>
                <a:ext cx="900224" cy="87376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3" name="Arrow: Curved Up 22">
                <a:extLst>
                  <a:ext uri="{FF2B5EF4-FFF2-40B4-BE49-F238E27FC236}">
                    <a16:creationId xmlns:a16="http://schemas.microsoft.com/office/drawing/2014/main" id="{521C26FB-A0CA-4A1F-8AF0-C9B4C024AFCA}"/>
                  </a:ext>
                </a:extLst>
              </p:cNvPr>
              <p:cNvSpPr/>
              <p:nvPr/>
            </p:nvSpPr>
            <p:spPr>
              <a:xfrm rot="16045001">
                <a:off x="5995040" y="3922948"/>
                <a:ext cx="900224" cy="87376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4" name="Arrow: Curved Up 23">
                <a:extLst>
                  <a:ext uri="{FF2B5EF4-FFF2-40B4-BE49-F238E27FC236}">
                    <a16:creationId xmlns:a16="http://schemas.microsoft.com/office/drawing/2014/main" id="{35B98677-7ED7-48BC-AC6D-F845D664265F}"/>
                  </a:ext>
                </a:extLst>
              </p:cNvPr>
              <p:cNvSpPr/>
              <p:nvPr/>
            </p:nvSpPr>
            <p:spPr>
              <a:xfrm rot="16045001">
                <a:off x="5995040" y="4861640"/>
                <a:ext cx="900224" cy="87376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6" name="Arrow: Curved Up 25">
                <a:extLst>
                  <a:ext uri="{FF2B5EF4-FFF2-40B4-BE49-F238E27FC236}">
                    <a16:creationId xmlns:a16="http://schemas.microsoft.com/office/drawing/2014/main" id="{06354EB6-7C57-42CF-806A-4CEE90DF1E35}"/>
                  </a:ext>
                </a:extLst>
              </p:cNvPr>
              <p:cNvSpPr/>
              <p:nvPr/>
            </p:nvSpPr>
            <p:spPr>
              <a:xfrm rot="16200000">
                <a:off x="6220718" y="2984256"/>
                <a:ext cx="2429707" cy="87376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7" name="Arrow: Curved Up 26">
                <a:extLst>
                  <a:ext uri="{FF2B5EF4-FFF2-40B4-BE49-F238E27FC236}">
                    <a16:creationId xmlns:a16="http://schemas.microsoft.com/office/drawing/2014/main" id="{F8E02ECA-DD84-4795-9E97-82214ED6604C}"/>
                  </a:ext>
                </a:extLst>
              </p:cNvPr>
              <p:cNvSpPr/>
              <p:nvPr/>
            </p:nvSpPr>
            <p:spPr>
              <a:xfrm rot="16200000">
                <a:off x="6291346" y="1912518"/>
                <a:ext cx="2429707" cy="87376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sp>
        <p:nvSpPr>
          <p:cNvPr id="28" name="TextBox 27">
            <a:extLst>
              <a:ext uri="{FF2B5EF4-FFF2-40B4-BE49-F238E27FC236}">
                <a16:creationId xmlns:a16="http://schemas.microsoft.com/office/drawing/2014/main" id="{2F8E13C5-2469-459F-A510-3876963AAEED}"/>
              </a:ext>
            </a:extLst>
          </p:cNvPr>
          <p:cNvSpPr txBox="1"/>
          <p:nvPr/>
        </p:nvSpPr>
        <p:spPr>
          <a:xfrm>
            <a:off x="282421" y="2421440"/>
            <a:ext cx="2577175" cy="3970318"/>
          </a:xfrm>
          <a:prstGeom prst="rect">
            <a:avLst/>
          </a:prstGeom>
          <a:noFill/>
        </p:spPr>
        <p:txBody>
          <a:bodyPr wrap="square" rtlCol="0">
            <a:spAutoFit/>
          </a:bodyPr>
          <a:lstStyle/>
          <a:p>
            <a:r>
              <a:rPr lang="en-GB" dirty="0"/>
              <a:t>ISO 14090 is designed to allow dipping in and out of sections. It is OK if the process is not neatly linear/cyclical, but there should be overall continual improvement.</a:t>
            </a:r>
          </a:p>
          <a:p>
            <a:endParaRPr lang="en-GB" dirty="0"/>
          </a:p>
          <a:p>
            <a:r>
              <a:rPr lang="en-GB" dirty="0"/>
              <a:t>The organisational approach should allow for identification and management of new Natech knowledge outwith the formal cycle.</a:t>
            </a:r>
          </a:p>
        </p:txBody>
      </p:sp>
      <p:sp>
        <p:nvSpPr>
          <p:cNvPr id="7" name="TextBox 6">
            <a:extLst>
              <a:ext uri="{FF2B5EF4-FFF2-40B4-BE49-F238E27FC236}">
                <a16:creationId xmlns:a16="http://schemas.microsoft.com/office/drawing/2014/main" id="{2993237F-6EBE-DE32-233F-E22973882335}"/>
              </a:ext>
            </a:extLst>
          </p:cNvPr>
          <p:cNvSpPr txBox="1"/>
          <p:nvPr/>
        </p:nvSpPr>
        <p:spPr>
          <a:xfrm>
            <a:off x="260465" y="88455"/>
            <a:ext cx="11712459" cy="701731"/>
          </a:xfrm>
          <a:prstGeom prst="rect">
            <a:avLst/>
          </a:prstGeom>
          <a:noFill/>
        </p:spPr>
        <p:txBody>
          <a:bodyPr wrap="square">
            <a:spAutoFit/>
          </a:bodyPr>
          <a:lstStyle/>
          <a:p>
            <a:pPr>
              <a:lnSpc>
                <a:spcPct val="90000"/>
              </a:lnSpc>
              <a:spcBef>
                <a:spcPct val="0"/>
              </a:spcBef>
            </a:pPr>
            <a:r>
              <a:rPr lang="en-GB" sz="4400" dirty="0">
                <a:solidFill>
                  <a:srgbClr val="2E75B6"/>
                </a:solidFill>
                <a:latin typeface="+mj-lt"/>
                <a:ea typeface="+mj-ea"/>
                <a:cs typeface="+mj-cs"/>
              </a:rPr>
              <a:t>Major hazard management system cycle - summary </a:t>
            </a:r>
          </a:p>
        </p:txBody>
      </p:sp>
    </p:spTree>
    <p:extLst>
      <p:ext uri="{BB962C8B-B14F-4D97-AF65-F5344CB8AC3E}">
        <p14:creationId xmlns:p14="http://schemas.microsoft.com/office/powerpoint/2010/main" val="1356284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6EE4FD-480F-42A5-9FEB-DA630457C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5">
            <a:extLst>
              <a:ext uri="{FF2B5EF4-FFF2-40B4-BE49-F238E27FC236}">
                <a16:creationId xmlns:a16="http://schemas.microsoft.com/office/drawing/2014/main" id="{A187062F-BE14-42FC-B06A-607DB238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8" y="1766812"/>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6">
            <a:extLst>
              <a:ext uri="{FF2B5EF4-FFF2-40B4-BE49-F238E27FC236}">
                <a16:creationId xmlns:a16="http://schemas.microsoft.com/office/drawing/2014/main" id="{731FE21B-2A45-4BF5-8B03-E1234198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9" y="1423780"/>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7">
            <a:extLst>
              <a:ext uri="{FF2B5EF4-FFF2-40B4-BE49-F238E27FC236}">
                <a16:creationId xmlns:a16="http://schemas.microsoft.com/office/drawing/2014/main" id="{2DC5A94D-79ED-48F5-9DC5-96CBB507C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3" y="1239381"/>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Rectangle 8">
            <a:extLst>
              <a:ext uri="{FF2B5EF4-FFF2-40B4-BE49-F238E27FC236}">
                <a16:creationId xmlns:a16="http://schemas.microsoft.com/office/drawing/2014/main" id="{93A3D4BE-AF25-4F9A-9C29-1145CCE24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2" y="1230651"/>
            <a:ext cx="1020865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AE007EBB-33DA-4ABE-8A81-0843462DE05B}"/>
              </a:ext>
            </a:extLst>
          </p:cNvPr>
          <p:cNvSpPr>
            <a:spLocks noGrp="1"/>
          </p:cNvSpPr>
          <p:nvPr>
            <p:ph type="ctrTitle"/>
          </p:nvPr>
        </p:nvSpPr>
        <p:spPr>
          <a:xfrm>
            <a:off x="2507869" y="1557847"/>
            <a:ext cx="7715996" cy="2876680"/>
          </a:xfrm>
        </p:spPr>
        <p:txBody>
          <a:bodyPr anchor="b">
            <a:normAutofit/>
          </a:bodyPr>
          <a:lstStyle/>
          <a:p>
            <a:pPr algn="l"/>
            <a:r>
              <a:rPr lang="en-GB" sz="6600" dirty="0">
                <a:solidFill>
                  <a:srgbClr val="FFFFFF"/>
                </a:solidFill>
              </a:rPr>
              <a:t>Natech case studies</a:t>
            </a:r>
            <a:br>
              <a:rPr lang="en-GB" sz="6600" dirty="0">
                <a:solidFill>
                  <a:srgbClr val="FFFFFF"/>
                </a:solidFill>
              </a:rPr>
            </a:br>
            <a:r>
              <a:rPr lang="en-GB" sz="4000" dirty="0">
                <a:solidFill>
                  <a:srgbClr val="FFFFFF"/>
                </a:solidFill>
              </a:rPr>
              <a:t>Pt.1 – Accidents that have occurred</a:t>
            </a:r>
            <a:br>
              <a:rPr lang="en-GB" sz="6600" dirty="0">
                <a:solidFill>
                  <a:srgbClr val="FFFFFF"/>
                </a:solidFill>
              </a:rPr>
            </a:br>
            <a:endParaRPr lang="en-GB" sz="4000" dirty="0">
              <a:solidFill>
                <a:srgbClr val="FFFFFF"/>
              </a:solidFill>
            </a:endParaRPr>
          </a:p>
        </p:txBody>
      </p:sp>
      <p:sp>
        <p:nvSpPr>
          <p:cNvPr id="4" name="TextBox 3">
            <a:extLst>
              <a:ext uri="{FF2B5EF4-FFF2-40B4-BE49-F238E27FC236}">
                <a16:creationId xmlns:a16="http://schemas.microsoft.com/office/drawing/2014/main" id="{55498D69-1C5D-8F9B-CB4F-84D44955ED80}"/>
              </a:ext>
            </a:extLst>
          </p:cNvPr>
          <p:cNvSpPr txBox="1"/>
          <p:nvPr/>
        </p:nvSpPr>
        <p:spPr>
          <a:xfrm>
            <a:off x="659701" y="329408"/>
            <a:ext cx="1330814" cy="461665"/>
          </a:xfrm>
          <a:prstGeom prst="rect">
            <a:avLst/>
          </a:prstGeom>
          <a:noFill/>
        </p:spPr>
        <p:txBody>
          <a:bodyPr wrap="none" rtlCol="0">
            <a:spAutoFit/>
          </a:bodyPr>
          <a:lstStyle/>
          <a:p>
            <a:r>
              <a:rPr lang="en-GB" sz="2400" dirty="0">
                <a:solidFill>
                  <a:srgbClr val="4472C4"/>
                </a:solidFill>
              </a:rPr>
              <a:t>Section 3</a:t>
            </a:r>
          </a:p>
        </p:txBody>
      </p:sp>
    </p:spTree>
    <p:extLst>
      <p:ext uri="{BB962C8B-B14F-4D97-AF65-F5344CB8AC3E}">
        <p14:creationId xmlns:p14="http://schemas.microsoft.com/office/powerpoint/2010/main" val="14587607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767328-0DE6-4172-B14D-FCEF716B252F}"/>
              </a:ext>
            </a:extLst>
          </p:cNvPr>
          <p:cNvSpPr>
            <a:spLocks noGrp="1"/>
          </p:cNvSpPr>
          <p:nvPr>
            <p:ph type="title"/>
          </p:nvPr>
        </p:nvSpPr>
        <p:spPr>
          <a:xfrm>
            <a:off x="943277" y="712269"/>
            <a:ext cx="3370998" cy="5502264"/>
          </a:xfrm>
        </p:spPr>
        <p:txBody>
          <a:bodyPr>
            <a:normAutofit/>
          </a:bodyPr>
          <a:lstStyle/>
          <a:p>
            <a:r>
              <a:rPr lang="en-GB" dirty="0">
                <a:solidFill>
                  <a:srgbClr val="FFFFFF"/>
                </a:solidFill>
              </a:rPr>
              <a:t>What lessons can we learn from the past to make a safer, more resilient future?</a:t>
            </a:r>
          </a:p>
        </p:txBody>
      </p:sp>
      <p:cxnSp>
        <p:nvCxnSpPr>
          <p:cNvPr id="24" name="Straight Connector 23">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Title 5">
            <a:extLst>
              <a:ext uri="{FF2B5EF4-FFF2-40B4-BE49-F238E27FC236}">
                <a16:creationId xmlns:a16="http://schemas.microsoft.com/office/drawing/2014/main" id="{F9DC6063-0153-43E4-3BB5-5B08F0268593}"/>
              </a:ext>
            </a:extLst>
          </p:cNvPr>
          <p:cNvSpPr txBox="1">
            <a:spLocks/>
          </p:cNvSpPr>
          <p:nvPr/>
        </p:nvSpPr>
        <p:spPr>
          <a:xfrm>
            <a:off x="5095874" y="668377"/>
            <a:ext cx="62579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Content</a:t>
            </a:r>
          </a:p>
        </p:txBody>
      </p:sp>
      <p:sp>
        <p:nvSpPr>
          <p:cNvPr id="4" name="Content Placeholder 4">
            <a:extLst>
              <a:ext uri="{FF2B5EF4-FFF2-40B4-BE49-F238E27FC236}">
                <a16:creationId xmlns:a16="http://schemas.microsoft.com/office/drawing/2014/main" id="{96075326-26CD-7A76-9B52-106117D957A6}"/>
              </a:ext>
            </a:extLst>
          </p:cNvPr>
          <p:cNvSpPr>
            <a:spLocks noGrp="1"/>
          </p:cNvSpPr>
          <p:nvPr>
            <p:ph sz="half" idx="1"/>
          </p:nvPr>
        </p:nvSpPr>
        <p:spPr>
          <a:xfrm>
            <a:off x="5083682" y="1832015"/>
            <a:ext cx="6384418" cy="3795748"/>
          </a:xfrm>
        </p:spPr>
        <p:txBody>
          <a:bodyPr>
            <a:normAutofit fontScale="85000" lnSpcReduction="10000"/>
          </a:bodyPr>
          <a:lstStyle/>
          <a:p>
            <a:r>
              <a:rPr lang="en-GB" sz="2400" dirty="0">
                <a:hlinkClick r:id="rId2" action="ppaction://hlinksldjump"/>
              </a:rPr>
              <a:t>Flood – Coastal Acute Surge/Tsunami</a:t>
            </a:r>
            <a:endParaRPr lang="en-GB" sz="2400" dirty="0"/>
          </a:p>
          <a:p>
            <a:r>
              <a:rPr lang="en-GB" sz="2400" dirty="0">
                <a:hlinkClick r:id="rId3" action="ppaction://hlinksldjump"/>
              </a:rPr>
              <a:t>Flood – Fluvial/river</a:t>
            </a:r>
            <a:endParaRPr lang="en-GB" sz="2400" dirty="0"/>
          </a:p>
          <a:p>
            <a:r>
              <a:rPr lang="en-GB" sz="2400" dirty="0">
                <a:hlinkClick r:id="rId4" action="ppaction://hlinksldjump"/>
              </a:rPr>
              <a:t>High temperatures</a:t>
            </a:r>
            <a:endParaRPr lang="en-GB" sz="2400" dirty="0"/>
          </a:p>
          <a:p>
            <a:r>
              <a:rPr lang="en-GB" sz="2400" dirty="0">
                <a:hlinkClick r:id="rId5" action="ppaction://hlinksldjump"/>
              </a:rPr>
              <a:t>Wind/storms</a:t>
            </a:r>
            <a:endParaRPr lang="en-GB" sz="2400" dirty="0"/>
          </a:p>
          <a:p>
            <a:r>
              <a:rPr lang="en-GB" sz="2400" dirty="0">
                <a:hlinkClick r:id="rId6" action="ppaction://hlinksldjump"/>
              </a:rPr>
              <a:t>Lightning</a:t>
            </a:r>
            <a:endParaRPr lang="en-GB" sz="2400" dirty="0"/>
          </a:p>
          <a:p>
            <a:r>
              <a:rPr lang="en-GB" sz="2400" dirty="0">
                <a:hlinkClick r:id="rId7" action="ppaction://hlinksldjump"/>
              </a:rPr>
              <a:t>Wildfires  </a:t>
            </a:r>
            <a:endParaRPr lang="en-GB" sz="2400" dirty="0"/>
          </a:p>
          <a:p>
            <a:r>
              <a:rPr lang="en-GB" sz="2400" dirty="0">
                <a:hlinkClick r:id="rId8" action="ppaction://hlinksldjump"/>
              </a:rPr>
              <a:t>Ice/cold  </a:t>
            </a:r>
            <a:endParaRPr lang="en-GB" sz="2400" dirty="0"/>
          </a:p>
          <a:p>
            <a:r>
              <a:rPr lang="en-GB" sz="2400" dirty="0">
                <a:hlinkClick r:id="rId9" action="ppaction://hlinksldjump"/>
              </a:rPr>
              <a:t>Geological impacts  </a:t>
            </a:r>
            <a:endParaRPr lang="en-GB" sz="2400" dirty="0"/>
          </a:p>
          <a:p>
            <a:pPr marL="0" indent="0">
              <a:buNone/>
            </a:pPr>
            <a:endParaRPr lang="en-GB" sz="2400" dirty="0"/>
          </a:p>
          <a:p>
            <a:r>
              <a:rPr lang="en-GB" sz="2400" dirty="0">
                <a:hlinkClick r:id="" action="ppaction://noaction"/>
              </a:rPr>
              <a:t>The resilience of net zero technologies to climate change </a:t>
            </a:r>
            <a:endParaRPr lang="en-GB" sz="2400" dirty="0"/>
          </a:p>
          <a:p>
            <a:endParaRPr lang="en-GB" sz="2400" dirty="0"/>
          </a:p>
          <a:p>
            <a:endParaRPr lang="en-GB" sz="2400" dirty="0"/>
          </a:p>
          <a:p>
            <a:endParaRPr lang="en-GB" sz="2400" dirty="0"/>
          </a:p>
        </p:txBody>
      </p:sp>
      <p:sp>
        <p:nvSpPr>
          <p:cNvPr id="5" name="Content Placeholder 6">
            <a:extLst>
              <a:ext uri="{FF2B5EF4-FFF2-40B4-BE49-F238E27FC236}">
                <a16:creationId xmlns:a16="http://schemas.microsoft.com/office/drawing/2014/main" id="{4B6BB4B2-2CB6-5E6A-8AA4-1690DB23742B}"/>
              </a:ext>
            </a:extLst>
          </p:cNvPr>
          <p:cNvSpPr txBox="1">
            <a:spLocks/>
          </p:cNvSpPr>
          <p:nvPr/>
        </p:nvSpPr>
        <p:spPr>
          <a:xfrm>
            <a:off x="5083682" y="3429000"/>
            <a:ext cx="6523102" cy="346295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2400" dirty="0"/>
          </a:p>
          <a:p>
            <a:endParaRPr lang="en-GB" sz="2400" dirty="0">
              <a:solidFill>
                <a:srgbClr val="FF0000"/>
              </a:solidFill>
            </a:endParaRPr>
          </a:p>
          <a:p>
            <a:endParaRPr lang="en-GB" sz="2400" dirty="0">
              <a:solidFill>
                <a:srgbClr val="FF0000"/>
              </a:solidFill>
            </a:endParaRPr>
          </a:p>
          <a:p>
            <a:endParaRPr lang="en-GB" sz="2400" dirty="0">
              <a:solidFill>
                <a:srgbClr val="FF0000"/>
              </a:solidFill>
            </a:endParaRPr>
          </a:p>
          <a:p>
            <a:endParaRPr lang="en-GB" sz="2400" dirty="0">
              <a:solidFill>
                <a:srgbClr val="FF0000"/>
              </a:solidFill>
            </a:endParaRPr>
          </a:p>
          <a:p>
            <a:r>
              <a:rPr lang="en-GB" sz="2000" dirty="0"/>
              <a:t>Also, see the </a:t>
            </a:r>
            <a:r>
              <a:rPr lang="en-GB" sz="2000" dirty="0" err="1">
                <a:solidFill>
                  <a:srgbClr val="FF0000"/>
                </a:solidFill>
                <a:hlinkClick r:id="rId10"/>
              </a:rPr>
              <a:t>eNatech</a:t>
            </a:r>
            <a:r>
              <a:rPr lang="en-GB" sz="2000" dirty="0">
                <a:solidFill>
                  <a:srgbClr val="FF0000"/>
                </a:solidFill>
                <a:hlinkClick r:id="rId10"/>
              </a:rPr>
              <a:t> database</a:t>
            </a:r>
            <a:r>
              <a:rPr lang="en-GB" sz="2000" dirty="0">
                <a:solidFill>
                  <a:srgbClr val="FF0000"/>
                </a:solidFill>
              </a:rPr>
              <a:t> </a:t>
            </a:r>
            <a:r>
              <a:rPr lang="en-GB" sz="2000" dirty="0"/>
              <a:t>and </a:t>
            </a:r>
            <a:r>
              <a:rPr lang="en-GB" sz="2000" dirty="0">
                <a:solidFill>
                  <a:srgbClr val="FF0000"/>
                </a:solidFill>
                <a:hlinkClick r:id="rId11"/>
              </a:rPr>
              <a:t>ARIA Natech and Climate Risks</a:t>
            </a:r>
            <a:endParaRPr lang="en-GB" sz="2000" dirty="0">
              <a:solidFill>
                <a:srgbClr val="FF0000"/>
              </a:solidFill>
            </a:endParaRPr>
          </a:p>
          <a:p>
            <a:pPr marL="0" indent="0">
              <a:buFont typeface="Arial" panose="020B0604020202020204" pitchFamily="34" charset="0"/>
              <a:buNone/>
            </a:pPr>
            <a:endParaRPr lang="en-GB" sz="2400" dirty="0">
              <a:solidFill>
                <a:srgbClr val="FF0000"/>
              </a:solidFill>
            </a:endParaRPr>
          </a:p>
          <a:p>
            <a:endParaRPr lang="en-GB" sz="2400" dirty="0">
              <a:solidFill>
                <a:srgbClr val="FF0000"/>
              </a:solidFill>
            </a:endParaRPr>
          </a:p>
          <a:p>
            <a:pPr marL="0" indent="0">
              <a:buFont typeface="Arial" panose="020B0604020202020204" pitchFamily="34" charset="0"/>
              <a:buNone/>
            </a:pPr>
            <a:endParaRPr lang="en-GB" sz="2400" dirty="0"/>
          </a:p>
        </p:txBody>
      </p:sp>
    </p:spTree>
    <p:extLst>
      <p:ext uri="{BB962C8B-B14F-4D97-AF65-F5344CB8AC3E}">
        <p14:creationId xmlns:p14="http://schemas.microsoft.com/office/powerpoint/2010/main" val="31802649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7F515-7661-4697-B160-E75045F1E471}"/>
              </a:ext>
            </a:extLst>
          </p:cNvPr>
          <p:cNvSpPr>
            <a:spLocks noGrp="1"/>
          </p:cNvSpPr>
          <p:nvPr>
            <p:ph type="title"/>
          </p:nvPr>
        </p:nvSpPr>
        <p:spPr>
          <a:xfrm>
            <a:off x="606873" y="394610"/>
            <a:ext cx="7346280" cy="1402291"/>
          </a:xfrm>
        </p:spPr>
        <p:txBody>
          <a:bodyPr>
            <a:normAutofit fontScale="90000"/>
          </a:bodyPr>
          <a:lstStyle/>
          <a:p>
            <a:r>
              <a:rPr lang="en-GB" sz="4900" dirty="0">
                <a:solidFill>
                  <a:srgbClr val="2E75B6"/>
                </a:solidFill>
              </a:rPr>
              <a:t>Flood – Coastal acute surge/ tsunami</a:t>
            </a:r>
            <a:br>
              <a:rPr lang="en-GB" sz="2800" dirty="0"/>
            </a:br>
            <a:r>
              <a:rPr lang="en-GB" sz="2000" dirty="0"/>
              <a:t>See also “sea level rise”</a:t>
            </a:r>
            <a:endParaRPr lang="en-GB" sz="2800" dirty="0"/>
          </a:p>
        </p:txBody>
      </p:sp>
      <p:sp>
        <p:nvSpPr>
          <p:cNvPr id="3" name="Content Placeholder 2">
            <a:extLst>
              <a:ext uri="{FF2B5EF4-FFF2-40B4-BE49-F238E27FC236}">
                <a16:creationId xmlns:a16="http://schemas.microsoft.com/office/drawing/2014/main" id="{08BC6808-EAD0-44D2-B19B-3F9DD8535563}"/>
              </a:ext>
            </a:extLst>
          </p:cNvPr>
          <p:cNvSpPr>
            <a:spLocks noGrp="1"/>
          </p:cNvSpPr>
          <p:nvPr>
            <p:ph sz="half" idx="1"/>
          </p:nvPr>
        </p:nvSpPr>
        <p:spPr>
          <a:xfrm>
            <a:off x="350571" y="2041145"/>
            <a:ext cx="7602582" cy="699796"/>
          </a:xfrm>
        </p:spPr>
        <p:txBody>
          <a:bodyPr>
            <a:normAutofit fontScale="77500" lnSpcReduction="20000"/>
          </a:bodyPr>
          <a:lstStyle/>
          <a:p>
            <a:pPr marL="355600" indent="-355600">
              <a:buSzPct val="200000"/>
              <a:buBlip>
                <a:blip r:embed="rId4">
                  <a:extLst>
                    <a:ext uri="{96DAC541-7B7A-43D3-8B79-37D633B846F1}">
                      <asvg:svgBlip xmlns:asvg="http://schemas.microsoft.com/office/drawing/2016/SVG/main" r:embed="rId5"/>
                    </a:ext>
                  </a:extLst>
                </a:blip>
              </a:buBlip>
            </a:pPr>
            <a:r>
              <a:rPr lang="en-GB" sz="1900" i="0" dirty="0">
                <a:solidFill>
                  <a:srgbClr val="202124"/>
                </a:solidFill>
                <a:effectLst/>
                <a:latin typeface="arial" panose="020B0604020202020204" pitchFamily="34" charset="0"/>
              </a:rPr>
              <a:t>Tsunami - </a:t>
            </a:r>
            <a:r>
              <a:rPr lang="en-GB" sz="1900" b="0" i="0" dirty="0">
                <a:solidFill>
                  <a:srgbClr val="202124"/>
                </a:solidFill>
                <a:effectLst/>
                <a:latin typeface="arial" panose="020B0604020202020204" pitchFamily="34" charset="0"/>
              </a:rPr>
              <a:t>a long, high sea wave caused by an earthquake or other disturbance</a:t>
            </a:r>
          </a:p>
          <a:p>
            <a:pPr marL="355600" indent="-355600">
              <a:buSzPct val="200000"/>
              <a:buBlip>
                <a:blip r:embed="rId4">
                  <a:extLst>
                    <a:ext uri="{96DAC541-7B7A-43D3-8B79-37D633B846F1}">
                      <asvg:svgBlip xmlns:asvg="http://schemas.microsoft.com/office/drawing/2016/SVG/main" r:embed="rId5"/>
                    </a:ext>
                  </a:extLst>
                </a:blip>
              </a:buBlip>
            </a:pPr>
            <a:r>
              <a:rPr lang="en-GB" sz="1900" dirty="0">
                <a:solidFill>
                  <a:srgbClr val="202124"/>
                </a:solidFill>
                <a:latin typeface="arial" panose="020B0604020202020204" pitchFamily="34" charset="0"/>
              </a:rPr>
              <a:t>Storm surge - an abnormal rise of water generated by a storm, over and above the predicted astronomical tides</a:t>
            </a:r>
          </a:p>
          <a:p>
            <a:pPr marL="0" indent="0">
              <a:buNone/>
            </a:pPr>
            <a:endParaRPr lang="en-GB" sz="1800" dirty="0">
              <a:solidFill>
                <a:srgbClr val="202124"/>
              </a:solidFill>
              <a:latin typeface="arial" panose="020B0604020202020204" pitchFamily="34" charset="0"/>
            </a:endParaRPr>
          </a:p>
        </p:txBody>
      </p:sp>
      <p:sp>
        <p:nvSpPr>
          <p:cNvPr id="4" name="Content Placeholder 3">
            <a:extLst>
              <a:ext uri="{FF2B5EF4-FFF2-40B4-BE49-F238E27FC236}">
                <a16:creationId xmlns:a16="http://schemas.microsoft.com/office/drawing/2014/main" id="{91BFCE5F-6D7F-466B-AAAC-AF90E2451889}"/>
              </a:ext>
            </a:extLst>
          </p:cNvPr>
          <p:cNvSpPr>
            <a:spLocks noGrp="1"/>
          </p:cNvSpPr>
          <p:nvPr>
            <p:ph sz="half" idx="2"/>
          </p:nvPr>
        </p:nvSpPr>
        <p:spPr>
          <a:xfrm>
            <a:off x="5838825" y="2963227"/>
            <a:ext cx="5600700" cy="3500163"/>
          </a:xfrm>
        </p:spPr>
        <p:txBody>
          <a:bodyPr>
            <a:noAutofit/>
          </a:bodyPr>
          <a:lstStyle/>
          <a:p>
            <a:r>
              <a:rPr lang="en-GB" sz="1800" dirty="0"/>
              <a:t>In 2013, a </a:t>
            </a:r>
            <a:r>
              <a:rPr lang="en-GB" sz="1800" dirty="0">
                <a:hlinkClick r:id="rId6"/>
              </a:rPr>
              <a:t>UK East Coast surge </a:t>
            </a:r>
            <a:r>
              <a:rPr lang="en-GB" sz="1800" dirty="0"/>
              <a:t>caused failure of coastal defences at multiple locations.  Fortunately, whilst there were no resultant COMAH major accidents, there was a severe threat to safety and significant business disruption and many lessons have been learned…</a:t>
            </a:r>
          </a:p>
          <a:p>
            <a:pPr lvl="1"/>
            <a:r>
              <a:rPr lang="en-GB" sz="1400" u="sng" dirty="0">
                <a:solidFill>
                  <a:srgbClr val="0563C1"/>
                </a:solidFill>
                <a:effectLst/>
                <a:latin typeface="Arial" panose="020B0604020202020204" pitchFamily="34" charset="0"/>
                <a:ea typeface="Calibri" panose="020F0502020204030204" pitchFamily="34" charset="0"/>
                <a:hlinkClick r:id="rId7"/>
              </a:rPr>
              <a:t>Lessons learned from the coastal flooding of process industry sites on Teesside and Humberside by the storm surge on 5-6 December 2013 (icheme.org)</a:t>
            </a:r>
            <a:endParaRPr lang="en-GB" sz="1400" dirty="0">
              <a:effectLst/>
              <a:latin typeface="Arial" panose="020B0604020202020204" pitchFamily="34" charset="0"/>
              <a:ea typeface="Calibri" panose="020F0502020204030204" pitchFamily="34" charset="0"/>
            </a:endParaRPr>
          </a:p>
          <a:p>
            <a:r>
              <a:rPr lang="en-GB" sz="1800" dirty="0"/>
              <a:t>Another surge occurred in 2017 that resulted in more threats to industrial sites and more lessons captured in a </a:t>
            </a:r>
            <a:r>
              <a:rPr lang="en-GB" sz="1800" dirty="0">
                <a:hlinkClick r:id="rId8"/>
              </a:rPr>
              <a:t>Process Safety Forum Safety Alert</a:t>
            </a:r>
            <a:r>
              <a:rPr lang="en-GB" sz="1800" dirty="0"/>
              <a:t>.</a:t>
            </a:r>
          </a:p>
          <a:p>
            <a:r>
              <a:rPr lang="en-GB" sz="1800" dirty="0"/>
              <a:t>In the UK, the </a:t>
            </a:r>
            <a:r>
              <a:rPr lang="en-GB" sz="1800" dirty="0">
                <a:hlinkClick r:id="rId9"/>
              </a:rPr>
              <a:t>risk of coastal flooding</a:t>
            </a:r>
            <a:r>
              <a:rPr lang="en-GB" sz="1800" dirty="0"/>
              <a:t> from storm surges and high tides will increase as sea levels rise.</a:t>
            </a:r>
          </a:p>
        </p:txBody>
      </p:sp>
      <p:pic>
        <p:nvPicPr>
          <p:cNvPr id="5" name="Picture 4">
            <a:extLst>
              <a:ext uri="{FF2B5EF4-FFF2-40B4-BE49-F238E27FC236}">
                <a16:creationId xmlns:a16="http://schemas.microsoft.com/office/drawing/2014/main" id="{546C2805-984C-40E1-825F-C0AC1945829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183669" y="299354"/>
            <a:ext cx="3170127" cy="2441587"/>
          </a:xfrm>
          <a:prstGeom prst="rect">
            <a:avLst/>
          </a:prstGeom>
        </p:spPr>
      </p:pic>
      <p:sp>
        <p:nvSpPr>
          <p:cNvPr id="7" name="Rectangle: Rounded Corners 6">
            <a:extLst>
              <a:ext uri="{FF2B5EF4-FFF2-40B4-BE49-F238E27FC236}">
                <a16:creationId xmlns:a16="http://schemas.microsoft.com/office/drawing/2014/main" id="{4C33EDA2-3008-4EE4-BC02-ADC8EC74ED6C}"/>
              </a:ext>
            </a:extLst>
          </p:cNvPr>
          <p:cNvSpPr/>
          <p:nvPr/>
        </p:nvSpPr>
        <p:spPr>
          <a:xfrm>
            <a:off x="10736289" y="77068"/>
            <a:ext cx="1235015" cy="635084"/>
          </a:xfrm>
          <a:prstGeom prst="roundRect">
            <a:avLst>
              <a:gd name="adj" fmla="val 22805"/>
            </a:avLst>
          </a:prstGeom>
          <a:solidFill>
            <a:schemeClr val="accent1">
              <a:lumMod val="20000"/>
              <a:lumOff val="80000"/>
            </a:schemeClr>
          </a:solidFill>
          <a:scene3d>
            <a:camera prst="obliqueBottomRight"/>
            <a:lightRig rig="threePt" dir="t"/>
          </a:scene3d>
          <a:sp3d>
            <a:bevelT w="152400" h="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hlinkClick r:id="rId11" action="ppaction://hlinksldjump"/>
              </a:rPr>
              <a:t>Click to Return </a:t>
            </a:r>
          </a:p>
          <a:p>
            <a:pPr algn="ctr"/>
            <a:r>
              <a:rPr lang="en-GB" sz="1200" dirty="0">
                <a:hlinkClick r:id="rId11" action="ppaction://hlinksldjump"/>
              </a:rPr>
              <a:t>to Slide 3</a:t>
            </a:r>
            <a:endParaRPr lang="en-GB" sz="1200" dirty="0"/>
          </a:p>
        </p:txBody>
      </p:sp>
      <p:sp>
        <p:nvSpPr>
          <p:cNvPr id="8" name="TextBox 7">
            <a:extLst>
              <a:ext uri="{FF2B5EF4-FFF2-40B4-BE49-F238E27FC236}">
                <a16:creationId xmlns:a16="http://schemas.microsoft.com/office/drawing/2014/main" id="{22F22955-C146-4010-5DE9-E5DF70672BFB}"/>
              </a:ext>
            </a:extLst>
          </p:cNvPr>
          <p:cNvSpPr txBox="1"/>
          <p:nvPr/>
        </p:nvSpPr>
        <p:spPr>
          <a:xfrm>
            <a:off x="238125" y="2998290"/>
            <a:ext cx="5600700" cy="3582519"/>
          </a:xfrm>
          <a:prstGeom prst="rect">
            <a:avLst/>
          </a:prstGeom>
          <a:noFill/>
        </p:spPr>
        <p:txBody>
          <a:bodyPr wrap="square">
            <a:spAutoFit/>
          </a:bodyPr>
          <a:lstStyle/>
          <a:p>
            <a:pPr marL="285750" indent="-285750">
              <a:lnSpc>
                <a:spcPct val="90000"/>
              </a:lnSpc>
              <a:buFont typeface="Arial" panose="020B0604020202020204" pitchFamily="34" charset="0"/>
              <a:buChar char="•"/>
            </a:pPr>
            <a:r>
              <a:rPr lang="en-GB" sz="1800" dirty="0">
                <a:solidFill>
                  <a:srgbClr val="202124"/>
                </a:solidFill>
              </a:rPr>
              <a:t>Both a tsunami or storm surge can cause abnormal sea conditions, sea defence failure and can inundate industrial sites with flooding, all potentially causing catastrophic consequences. International examples include </a:t>
            </a:r>
            <a:r>
              <a:rPr lang="en-GB" sz="1800" dirty="0">
                <a:solidFill>
                  <a:srgbClr val="202124"/>
                </a:solidFill>
                <a:hlinkClick r:id="rId12"/>
              </a:rPr>
              <a:t>Fukushima</a:t>
            </a:r>
            <a:r>
              <a:rPr lang="en-GB" sz="1800" dirty="0">
                <a:solidFill>
                  <a:srgbClr val="202124"/>
                </a:solidFill>
              </a:rPr>
              <a:t> where in 2011 inundation of a nuclear power station by a tsunami caused loss of power, loss of cooling and a subsequent nuclear accident. Lessons from Fukushima and other Natechs have been published by </a:t>
            </a:r>
            <a:r>
              <a:rPr lang="en-GB" sz="1800" dirty="0">
                <a:solidFill>
                  <a:srgbClr val="202124"/>
                </a:solidFill>
                <a:hlinkClick r:id="rId13"/>
              </a:rPr>
              <a:t>IChemE</a:t>
            </a:r>
            <a:r>
              <a:rPr lang="en-GB" sz="1800" dirty="0">
                <a:solidFill>
                  <a:srgbClr val="202124"/>
                </a:solidFill>
              </a:rPr>
              <a:t>.  More recently, the 2022 Tonga volcano eruption caused waves that triggered a “disastrous” oil spill in </a:t>
            </a:r>
            <a:r>
              <a:rPr lang="en-GB" sz="1800" dirty="0">
                <a:solidFill>
                  <a:srgbClr val="202124"/>
                </a:solidFill>
                <a:hlinkClick r:id="rId14"/>
              </a:rPr>
              <a:t>Peru</a:t>
            </a:r>
            <a:r>
              <a:rPr lang="en-GB" sz="1800" dirty="0">
                <a:solidFill>
                  <a:srgbClr val="202124"/>
                </a:solidFill>
              </a:rPr>
              <a:t> and the refinery operator’s emergency preparedness was immediately criticised and hundreds of Peruvians </a:t>
            </a:r>
            <a:r>
              <a:rPr lang="en-GB" sz="1800" dirty="0">
                <a:solidFill>
                  <a:srgbClr val="202124"/>
                </a:solidFill>
                <a:hlinkClick r:id="rId15"/>
              </a:rPr>
              <a:t>donated hair </a:t>
            </a:r>
            <a:r>
              <a:rPr lang="en-GB" sz="1800" dirty="0">
                <a:solidFill>
                  <a:srgbClr val="202124"/>
                </a:solidFill>
              </a:rPr>
              <a:t>to improvise absorbent booms. </a:t>
            </a:r>
          </a:p>
        </p:txBody>
      </p:sp>
    </p:spTree>
    <p:extLst>
      <p:ext uri="{BB962C8B-B14F-4D97-AF65-F5344CB8AC3E}">
        <p14:creationId xmlns:p14="http://schemas.microsoft.com/office/powerpoint/2010/main" val="3938025433"/>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7F515-7661-4697-B160-E75045F1E471}"/>
              </a:ext>
            </a:extLst>
          </p:cNvPr>
          <p:cNvSpPr>
            <a:spLocks noGrp="1"/>
          </p:cNvSpPr>
          <p:nvPr>
            <p:ph type="title"/>
          </p:nvPr>
        </p:nvSpPr>
        <p:spPr>
          <a:xfrm>
            <a:off x="718910" y="580925"/>
            <a:ext cx="5377089" cy="835416"/>
          </a:xfrm>
        </p:spPr>
        <p:txBody>
          <a:bodyPr>
            <a:normAutofit/>
          </a:bodyPr>
          <a:lstStyle/>
          <a:p>
            <a:r>
              <a:rPr lang="en-GB" dirty="0">
                <a:solidFill>
                  <a:srgbClr val="2E75B6"/>
                </a:solidFill>
              </a:rPr>
              <a:t>Flood – Fluvial/river</a:t>
            </a:r>
            <a:endParaRPr lang="en-GB" sz="2800" dirty="0"/>
          </a:p>
        </p:txBody>
      </p:sp>
      <p:sp>
        <p:nvSpPr>
          <p:cNvPr id="3" name="Content Placeholder 2">
            <a:extLst>
              <a:ext uri="{FF2B5EF4-FFF2-40B4-BE49-F238E27FC236}">
                <a16:creationId xmlns:a16="http://schemas.microsoft.com/office/drawing/2014/main" id="{08BC6808-EAD0-44D2-B19B-3F9DD8535563}"/>
              </a:ext>
            </a:extLst>
          </p:cNvPr>
          <p:cNvSpPr>
            <a:spLocks noGrp="1"/>
          </p:cNvSpPr>
          <p:nvPr>
            <p:ph sz="half" idx="1"/>
          </p:nvPr>
        </p:nvSpPr>
        <p:spPr>
          <a:xfrm>
            <a:off x="576138" y="1703995"/>
            <a:ext cx="5377088" cy="1602636"/>
          </a:xfrm>
        </p:spPr>
        <p:txBody>
          <a:bodyPr>
            <a:normAutofit lnSpcReduction="10000"/>
          </a:bodyPr>
          <a:lstStyle/>
          <a:p>
            <a:pPr marL="355600" indent="-355600">
              <a:buSzPct val="200000"/>
              <a:buBlip>
                <a:blip r:embed="rId3">
                  <a:extLst>
                    <a:ext uri="{96DAC541-7B7A-43D3-8B79-37D633B846F1}">
                      <asvg:svgBlip xmlns:asvg="http://schemas.microsoft.com/office/drawing/2016/SVG/main" r:embed="rId4"/>
                    </a:ext>
                  </a:extLst>
                </a:blip>
              </a:buBlip>
            </a:pPr>
            <a:r>
              <a:rPr lang="en-GB" sz="1700" i="0" dirty="0">
                <a:solidFill>
                  <a:srgbClr val="202124"/>
                </a:solidFill>
                <a:effectLst/>
                <a:hlinkClick r:id="rId5"/>
              </a:rPr>
              <a:t>River (fluvial) flooding</a:t>
            </a:r>
            <a:r>
              <a:rPr lang="en-GB" sz="1700" i="0" dirty="0">
                <a:solidFill>
                  <a:srgbClr val="202124"/>
                </a:solidFill>
                <a:effectLst/>
              </a:rPr>
              <a:t> </a:t>
            </a:r>
            <a:r>
              <a:rPr lang="en-GB" sz="1700" i="0" dirty="0">
                <a:effectLst/>
              </a:rPr>
              <a:t>- A watercourse is a flowing body of water, including rivers, streams and brooks. During times of heavy rainfall, watercourses' capacity can be exceeded, resulting in flooding to land, infrastructure and homes.  </a:t>
            </a:r>
            <a:r>
              <a:rPr lang="en-GB" sz="1700" i="0" dirty="0">
                <a:effectLst/>
                <a:hlinkClick r:id="rId6"/>
              </a:rPr>
              <a:t>Rainfall intensity and flood extent/severity/frequency is expected to increase</a:t>
            </a:r>
            <a:r>
              <a:rPr lang="en-GB" sz="1700" i="0" dirty="0">
                <a:effectLst/>
              </a:rPr>
              <a:t> with the changing climate.</a:t>
            </a:r>
            <a:endParaRPr lang="en-GB" sz="1700" dirty="0"/>
          </a:p>
          <a:p>
            <a:endParaRPr lang="en-GB" sz="1600" dirty="0">
              <a:solidFill>
                <a:srgbClr val="202124"/>
              </a:solidFill>
              <a:latin typeface="arial" panose="020B0604020202020204" pitchFamily="34" charset="0"/>
            </a:endParaRPr>
          </a:p>
        </p:txBody>
      </p:sp>
      <p:sp>
        <p:nvSpPr>
          <p:cNvPr id="4" name="Content Placeholder 3">
            <a:extLst>
              <a:ext uri="{FF2B5EF4-FFF2-40B4-BE49-F238E27FC236}">
                <a16:creationId xmlns:a16="http://schemas.microsoft.com/office/drawing/2014/main" id="{91BFCE5F-6D7F-466B-AAAC-AF90E2451889}"/>
              </a:ext>
            </a:extLst>
          </p:cNvPr>
          <p:cNvSpPr>
            <a:spLocks noGrp="1"/>
          </p:cNvSpPr>
          <p:nvPr>
            <p:ph sz="half" idx="2"/>
          </p:nvPr>
        </p:nvSpPr>
        <p:spPr>
          <a:xfrm>
            <a:off x="6694120" y="3827583"/>
            <a:ext cx="4685475" cy="2530983"/>
          </a:xfrm>
        </p:spPr>
        <p:txBody>
          <a:bodyPr>
            <a:noAutofit/>
          </a:bodyPr>
          <a:lstStyle/>
          <a:p>
            <a:r>
              <a:rPr lang="en-GB" sz="1800" dirty="0"/>
              <a:t>It is important to recognise that natural hazards can both cause and exacerbate accidents.  In 2000, a fire occurred at a hazardous waste treatment facility and three days later the site was flooded. The flooding compounded problems faced during recovery.  A report of the incident and its root causes is available as case study 2 in the free to download </a:t>
            </a:r>
            <a:r>
              <a:rPr lang="en-GB" sz="1800" dirty="0">
                <a:hlinkClick r:id="rId7"/>
              </a:rPr>
              <a:t>Environment Agency special issue</a:t>
            </a:r>
            <a:r>
              <a:rPr lang="en-GB" sz="1800" dirty="0"/>
              <a:t> of IChemE’s Loss Prevention Bulletin.</a:t>
            </a:r>
          </a:p>
        </p:txBody>
      </p:sp>
      <p:pic>
        <p:nvPicPr>
          <p:cNvPr id="8" name="Picture 4" descr="http://i.idnes.cz/12/082/cl6/SFO4533c5_Spolanajpg.JPG">
            <a:extLst>
              <a:ext uri="{FF2B5EF4-FFF2-40B4-BE49-F238E27FC236}">
                <a16:creationId xmlns:a16="http://schemas.microsoft.com/office/drawing/2014/main" id="{D9C0127B-B0EF-4EC7-832F-92FDBAF9F3FB}"/>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861388" y="4439226"/>
            <a:ext cx="2513596" cy="1667751"/>
          </a:xfrm>
          <a:prstGeom prst="rect">
            <a:avLst/>
          </a:prstGeom>
          <a:noFill/>
        </p:spPr>
      </p:pic>
      <p:grpSp>
        <p:nvGrpSpPr>
          <p:cNvPr id="12" name="Group 11">
            <a:extLst>
              <a:ext uri="{FF2B5EF4-FFF2-40B4-BE49-F238E27FC236}">
                <a16:creationId xmlns:a16="http://schemas.microsoft.com/office/drawing/2014/main" id="{174D73F9-0EE4-4298-BFB2-E58809746FF8}"/>
              </a:ext>
            </a:extLst>
          </p:cNvPr>
          <p:cNvGrpSpPr/>
          <p:nvPr/>
        </p:nvGrpSpPr>
        <p:grpSpPr>
          <a:xfrm>
            <a:off x="447869" y="3551370"/>
            <a:ext cx="6086281" cy="3196181"/>
            <a:chOff x="838196" y="3827583"/>
            <a:chExt cx="5021428" cy="2536900"/>
          </a:xfrm>
        </p:grpSpPr>
        <p:sp>
          <p:nvSpPr>
            <p:cNvPr id="6" name="TextBox 5">
              <a:extLst>
                <a:ext uri="{FF2B5EF4-FFF2-40B4-BE49-F238E27FC236}">
                  <a16:creationId xmlns:a16="http://schemas.microsoft.com/office/drawing/2014/main" id="{01FEC968-65C3-4230-9DB9-55B96ABA0627}"/>
                </a:ext>
              </a:extLst>
            </p:cNvPr>
            <p:cNvSpPr txBox="1"/>
            <p:nvPr/>
          </p:nvSpPr>
          <p:spPr>
            <a:xfrm>
              <a:off x="838196" y="3827583"/>
              <a:ext cx="5021428" cy="923330"/>
            </a:xfrm>
            <a:prstGeom prst="rect">
              <a:avLst/>
            </a:prstGeom>
            <a:noFill/>
          </p:spPr>
          <p:txBody>
            <a:bodyPr wrap="square" rtlCol="0">
              <a:spAutoFit/>
            </a:bodyPr>
            <a:lstStyle/>
            <a:p>
              <a:pPr marL="285750" indent="-285750">
                <a:buFont typeface="Arial" panose="020B0604020202020204" pitchFamily="34" charset="0"/>
                <a:buChar char="•"/>
              </a:pPr>
              <a:r>
                <a:rPr lang="en-GB" dirty="0">
                  <a:cs typeface="Arial" panose="020B0604020202020204" pitchFamily="34" charset="0"/>
                </a:rPr>
                <a:t>In 2002, flooding in the Czech Republic lifted liquid chlorine tanks, damaging pipework and releasing ~90 tonnes chlorine. </a:t>
              </a:r>
              <a:endParaRPr lang="en-GB" dirty="0"/>
            </a:p>
          </p:txBody>
        </p:sp>
        <p:sp>
          <p:nvSpPr>
            <p:cNvPr id="11" name="TextBox 10">
              <a:extLst>
                <a:ext uri="{FF2B5EF4-FFF2-40B4-BE49-F238E27FC236}">
                  <a16:creationId xmlns:a16="http://schemas.microsoft.com/office/drawing/2014/main" id="{B7040888-5AD9-4F90-AF21-915DED609F74}"/>
                </a:ext>
              </a:extLst>
            </p:cNvPr>
            <p:cNvSpPr txBox="1"/>
            <p:nvPr/>
          </p:nvSpPr>
          <p:spPr>
            <a:xfrm>
              <a:off x="1083964" y="4532300"/>
              <a:ext cx="2291555" cy="1832183"/>
            </a:xfrm>
            <a:prstGeom prst="rect">
              <a:avLst/>
            </a:prstGeom>
            <a:noFill/>
          </p:spPr>
          <p:txBody>
            <a:bodyPr wrap="square">
              <a:spAutoFit/>
            </a:bodyPr>
            <a:lstStyle/>
            <a:p>
              <a:r>
                <a:rPr lang="en-GB" dirty="0">
                  <a:cs typeface="Arial" panose="020B0604020202020204" pitchFamily="34" charset="0"/>
                </a:rPr>
                <a:t>Also, historic dioxin contamination was flushed into the surrounding environment, so crops and fields were damaged or destroyed (IChemE LPB Issue 180, 2004).</a:t>
              </a:r>
            </a:p>
          </p:txBody>
        </p:sp>
      </p:grpSp>
      <p:pic>
        <p:nvPicPr>
          <p:cNvPr id="13" name="Picture 12">
            <a:extLst>
              <a:ext uri="{FF2B5EF4-FFF2-40B4-BE49-F238E27FC236}">
                <a16:creationId xmlns:a16="http://schemas.microsoft.com/office/drawing/2014/main" id="{84389066-46C1-4419-B4C9-AC86F95084E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439658" y="1024604"/>
            <a:ext cx="5194401" cy="2530983"/>
          </a:xfrm>
          <a:prstGeom prst="rect">
            <a:avLst/>
          </a:prstGeom>
        </p:spPr>
      </p:pic>
    </p:spTree>
    <p:extLst>
      <p:ext uri="{BB962C8B-B14F-4D97-AF65-F5344CB8AC3E}">
        <p14:creationId xmlns:p14="http://schemas.microsoft.com/office/powerpoint/2010/main" val="1908729272"/>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7F515-7661-4697-B160-E75045F1E471}"/>
              </a:ext>
            </a:extLst>
          </p:cNvPr>
          <p:cNvSpPr>
            <a:spLocks noGrp="1"/>
          </p:cNvSpPr>
          <p:nvPr>
            <p:ph type="title"/>
          </p:nvPr>
        </p:nvSpPr>
        <p:spPr>
          <a:xfrm>
            <a:off x="582018" y="513716"/>
            <a:ext cx="4386222" cy="1325563"/>
          </a:xfrm>
        </p:spPr>
        <p:txBody>
          <a:bodyPr>
            <a:normAutofit/>
          </a:bodyPr>
          <a:lstStyle/>
          <a:p>
            <a:r>
              <a:rPr lang="en-GB" dirty="0">
                <a:solidFill>
                  <a:srgbClr val="2E75B6"/>
                </a:solidFill>
              </a:rPr>
              <a:t>Flood – Fluvial/river</a:t>
            </a:r>
            <a:endParaRPr lang="en-GB" sz="2800" dirty="0"/>
          </a:p>
        </p:txBody>
      </p:sp>
      <p:pic>
        <p:nvPicPr>
          <p:cNvPr id="18" name="Picture 17">
            <a:extLst>
              <a:ext uri="{FF2B5EF4-FFF2-40B4-BE49-F238E27FC236}">
                <a16:creationId xmlns:a16="http://schemas.microsoft.com/office/drawing/2014/main" id="{15FC91ED-B22D-4BCC-8D9E-E07620C190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5172" y="2000437"/>
            <a:ext cx="2393949" cy="2857126"/>
          </a:xfrm>
          <a:prstGeom prst="rect">
            <a:avLst/>
          </a:prstGeom>
        </p:spPr>
      </p:pic>
      <p:pic>
        <p:nvPicPr>
          <p:cNvPr id="19" name="Picture 18">
            <a:extLst>
              <a:ext uri="{FF2B5EF4-FFF2-40B4-BE49-F238E27FC236}">
                <a16:creationId xmlns:a16="http://schemas.microsoft.com/office/drawing/2014/main" id="{F681BE18-D2DF-4865-9426-3152ECE97A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47019" y="2873284"/>
            <a:ext cx="3504240" cy="2649865"/>
          </a:xfrm>
          <a:prstGeom prst="rect">
            <a:avLst/>
          </a:prstGeom>
        </p:spPr>
      </p:pic>
      <p:sp>
        <p:nvSpPr>
          <p:cNvPr id="20" name="TextBox 19">
            <a:extLst>
              <a:ext uri="{FF2B5EF4-FFF2-40B4-BE49-F238E27FC236}">
                <a16:creationId xmlns:a16="http://schemas.microsoft.com/office/drawing/2014/main" id="{27FCCC04-A763-4A1B-B019-6A952F1AE3F1}"/>
              </a:ext>
            </a:extLst>
          </p:cNvPr>
          <p:cNvSpPr txBox="1"/>
          <p:nvPr/>
        </p:nvSpPr>
        <p:spPr>
          <a:xfrm>
            <a:off x="4968240" y="633044"/>
            <a:ext cx="6385557" cy="2031325"/>
          </a:xfrm>
          <a:prstGeom prst="rect">
            <a:avLst/>
          </a:prstGeom>
          <a:noFill/>
        </p:spPr>
        <p:txBody>
          <a:bodyPr wrap="square" rtlCol="0">
            <a:spAutoFit/>
          </a:bodyPr>
          <a:lstStyle/>
          <a:p>
            <a:pPr marL="285750" indent="-285750">
              <a:buFont typeface="Arial" panose="020B0604020202020204" pitchFamily="34" charset="0"/>
              <a:buChar char="•"/>
            </a:pPr>
            <a:r>
              <a:rPr lang="en-GB" dirty="0"/>
              <a:t>Flood waters can significantly alter drainage pathways, carrying pollution over wide areas to impact people, property and the environment.  Risk assessments need to recognise the full effects of Natechs to inform adequate preventive and mitigatory measures.  </a:t>
            </a:r>
            <a:r>
              <a:rPr lang="en-GB" sz="1800" dirty="0"/>
              <a:t>Further guidance on flood preparedness has been published by </a:t>
            </a:r>
            <a:r>
              <a:rPr lang="en-GB" sz="1800" dirty="0">
                <a:hlinkClick r:id="rId5"/>
              </a:rPr>
              <a:t>CDOIF</a:t>
            </a:r>
            <a:r>
              <a:rPr lang="en-GB" sz="1800" dirty="0"/>
              <a:t> and on </a:t>
            </a:r>
            <a:r>
              <a:rPr lang="en-GB" sz="1800" dirty="0">
                <a:hlinkClick r:id="rId6"/>
              </a:rPr>
              <a:t>gov.uk</a:t>
            </a:r>
            <a:r>
              <a:rPr lang="en-GB" sz="1800" dirty="0"/>
              <a:t>.</a:t>
            </a:r>
            <a:endParaRPr lang="en-GB" sz="2800" dirty="0"/>
          </a:p>
          <a:p>
            <a:pPr marL="285750" indent="-285750">
              <a:buFont typeface="Arial" panose="020B0604020202020204" pitchFamily="34" charset="0"/>
              <a:buChar char="•"/>
            </a:pPr>
            <a:endParaRPr lang="en-GB" dirty="0"/>
          </a:p>
        </p:txBody>
      </p:sp>
      <p:sp>
        <p:nvSpPr>
          <p:cNvPr id="21" name="TextBox 20">
            <a:extLst>
              <a:ext uri="{FF2B5EF4-FFF2-40B4-BE49-F238E27FC236}">
                <a16:creationId xmlns:a16="http://schemas.microsoft.com/office/drawing/2014/main" id="{E6000C38-67DC-4FD1-9436-48A3778E6576}"/>
              </a:ext>
            </a:extLst>
          </p:cNvPr>
          <p:cNvSpPr txBox="1"/>
          <p:nvPr/>
        </p:nvSpPr>
        <p:spPr>
          <a:xfrm>
            <a:off x="911225" y="4959097"/>
            <a:ext cx="3963099" cy="1077218"/>
          </a:xfrm>
          <a:prstGeom prst="rect">
            <a:avLst/>
          </a:prstGeom>
          <a:noFill/>
        </p:spPr>
        <p:txBody>
          <a:bodyPr wrap="square" rtlCol="0">
            <a:spAutoFit/>
          </a:bodyPr>
          <a:lstStyle/>
          <a:p>
            <a:r>
              <a:rPr lang="en-GB" sz="1600" dirty="0">
                <a:hlinkClick r:id="rId7"/>
              </a:rPr>
              <a:t>Metalworking oil spill, Japan (2019)</a:t>
            </a:r>
            <a:endParaRPr lang="en-GB" sz="1600" dirty="0"/>
          </a:p>
          <a:p>
            <a:r>
              <a:rPr lang="en-GB" sz="1600" dirty="0"/>
              <a:t>As well as pollution, residents trapped upstairs by oil-covered flood waters reported nausea and skin irritation (Misuri et al.)</a:t>
            </a:r>
          </a:p>
        </p:txBody>
      </p:sp>
      <p:pic>
        <p:nvPicPr>
          <p:cNvPr id="22" name="Picture 4">
            <a:extLst>
              <a:ext uri="{FF2B5EF4-FFF2-40B4-BE49-F238E27FC236}">
                <a16:creationId xmlns:a16="http://schemas.microsoft.com/office/drawing/2014/main" id="{26D373E1-1E82-4643-9DF8-C3B53E2F4F5A}"/>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853070" y="4471734"/>
            <a:ext cx="2525408" cy="1901700"/>
          </a:xfrm>
          <a:prstGeom prst="rect">
            <a:avLst/>
          </a:prstGeom>
          <a:noFill/>
          <a:ln w="9525">
            <a:noFill/>
            <a:miter lim="800000"/>
            <a:headEnd/>
            <a:tailEnd/>
          </a:ln>
        </p:spPr>
      </p:pic>
      <p:sp>
        <p:nvSpPr>
          <p:cNvPr id="23" name="TextBox 22">
            <a:extLst>
              <a:ext uri="{FF2B5EF4-FFF2-40B4-BE49-F238E27FC236}">
                <a16:creationId xmlns:a16="http://schemas.microsoft.com/office/drawing/2014/main" id="{97A967AE-9A89-4C75-8EBF-CB7C3817E185}"/>
              </a:ext>
            </a:extLst>
          </p:cNvPr>
          <p:cNvSpPr txBox="1"/>
          <p:nvPr/>
        </p:nvSpPr>
        <p:spPr>
          <a:xfrm>
            <a:off x="4874238" y="2537000"/>
            <a:ext cx="3234064" cy="2062103"/>
          </a:xfrm>
          <a:prstGeom prst="rect">
            <a:avLst/>
          </a:prstGeom>
          <a:noFill/>
        </p:spPr>
        <p:txBody>
          <a:bodyPr wrap="square" rtlCol="0">
            <a:spAutoFit/>
          </a:bodyPr>
          <a:lstStyle/>
          <a:p>
            <a:r>
              <a:rPr lang="en-GB" sz="1600" dirty="0"/>
              <a:t>The </a:t>
            </a:r>
            <a:r>
              <a:rPr lang="fi-FI" sz="1600" dirty="0">
                <a:hlinkClick r:id="rId9"/>
              </a:rPr>
              <a:t>Murphy oil spill</a:t>
            </a:r>
            <a:r>
              <a:rPr lang="fi-FI" sz="1600" dirty="0"/>
              <a:t> (Hurricane Katrina, 2005) was caused when flood waters floated and buckled a large crude oil storage tank.  Oil was released which contaminated people, properties and the environment and led to </a:t>
            </a:r>
            <a:r>
              <a:rPr lang="fi-FI" sz="1600" dirty="0">
                <a:hlinkClick r:id="rId10"/>
              </a:rPr>
              <a:t>$330M damages</a:t>
            </a:r>
            <a:r>
              <a:rPr lang="fi-FI" sz="1600" dirty="0"/>
              <a:t>.</a:t>
            </a:r>
            <a:endParaRPr lang="en-GB" sz="1600" dirty="0"/>
          </a:p>
        </p:txBody>
      </p:sp>
    </p:spTree>
    <p:extLst>
      <p:ext uri="{BB962C8B-B14F-4D97-AF65-F5344CB8AC3E}">
        <p14:creationId xmlns:p14="http://schemas.microsoft.com/office/powerpoint/2010/main" val="1522361484"/>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7F515-7661-4697-B160-E75045F1E471}"/>
              </a:ext>
            </a:extLst>
          </p:cNvPr>
          <p:cNvSpPr>
            <a:spLocks noGrp="1"/>
          </p:cNvSpPr>
          <p:nvPr>
            <p:ph type="title"/>
          </p:nvPr>
        </p:nvSpPr>
        <p:spPr>
          <a:xfrm>
            <a:off x="579798" y="504129"/>
            <a:ext cx="4449402" cy="763211"/>
          </a:xfrm>
        </p:spPr>
        <p:txBody>
          <a:bodyPr>
            <a:noAutofit/>
          </a:bodyPr>
          <a:lstStyle/>
          <a:p>
            <a:r>
              <a:rPr lang="en-GB" dirty="0">
                <a:solidFill>
                  <a:srgbClr val="2E75B6"/>
                </a:solidFill>
              </a:rPr>
              <a:t>High temperatures</a:t>
            </a:r>
            <a:endParaRPr lang="en-GB" dirty="0">
              <a:solidFill>
                <a:srgbClr val="2E75B6"/>
              </a:solidFill>
              <a:latin typeface="+mn-lt"/>
            </a:endParaRPr>
          </a:p>
        </p:txBody>
      </p:sp>
      <p:sp>
        <p:nvSpPr>
          <p:cNvPr id="20" name="TextBox 19">
            <a:extLst>
              <a:ext uri="{FF2B5EF4-FFF2-40B4-BE49-F238E27FC236}">
                <a16:creationId xmlns:a16="http://schemas.microsoft.com/office/drawing/2014/main" id="{27FCCC04-A763-4A1B-B019-6A952F1AE3F1}"/>
              </a:ext>
            </a:extLst>
          </p:cNvPr>
          <p:cNvSpPr txBox="1"/>
          <p:nvPr/>
        </p:nvSpPr>
        <p:spPr>
          <a:xfrm>
            <a:off x="4929611" y="625164"/>
            <a:ext cx="6682591" cy="181588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rPr>
              <a:t>High temperatures and heatwaves can cause multiple issues for industry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hlinkClick r:id="rId3"/>
              </a:rPr>
              <a:t>IMechE has discussed these for people and processes</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rPr>
              <a:t>) and aggravate hazardous industrial events.  A common accident scenario is fire generated by the self-heating of materials or waste.  To combat fires during extreme heat, significant water resources are required.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hlinkClick r:id="rId4"/>
              </a:rPr>
              <a:t>A report on climate extremes in the UK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rPr>
              <a:t>found that we are experiencing higher maximum temperatures and longer warm spells in recent years.</a:t>
            </a:r>
          </a:p>
        </p:txBody>
      </p:sp>
      <p:sp>
        <p:nvSpPr>
          <p:cNvPr id="23" name="TextBox 22">
            <a:extLst>
              <a:ext uri="{FF2B5EF4-FFF2-40B4-BE49-F238E27FC236}">
                <a16:creationId xmlns:a16="http://schemas.microsoft.com/office/drawing/2014/main" id="{97A967AE-9A89-4C75-8EBF-CB7C3817E185}"/>
              </a:ext>
            </a:extLst>
          </p:cNvPr>
          <p:cNvSpPr txBox="1"/>
          <p:nvPr/>
        </p:nvSpPr>
        <p:spPr>
          <a:xfrm>
            <a:off x="5224419" y="2783697"/>
            <a:ext cx="3022600"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78D0B773-D5E6-D39A-DB18-2B923AA7FED6}"/>
              </a:ext>
            </a:extLst>
          </p:cNvPr>
          <p:cNvSpPr txBox="1"/>
          <p:nvPr/>
        </p:nvSpPr>
        <p:spPr>
          <a:xfrm>
            <a:off x="845867" y="3936914"/>
            <a:ext cx="3268934" cy="230832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rPr>
              <a:t>In July 2019, the phenomenon was seen in France impacting industrial activities.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hlinkClick r:id="rId5"/>
              </a:rPr>
              <a:t>In Cote d’Or, a fire broke out</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rPr>
              <a:t> in a capacitor bank of a food-processing plant which impacted 50% of the site's production capacity. Overheating of the capacitor banks due to exceptional heatwaves was determined as the cause of the fire. </a:t>
            </a:r>
          </a:p>
        </p:txBody>
      </p:sp>
      <p:pic>
        <p:nvPicPr>
          <p:cNvPr id="4" name="Picture 5">
            <a:extLst>
              <a:ext uri="{FF2B5EF4-FFF2-40B4-BE49-F238E27FC236}">
                <a16:creationId xmlns:a16="http://schemas.microsoft.com/office/drawing/2014/main" id="{E7165037-F898-2319-CA69-F0A12CC21B4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7317" y="1731469"/>
            <a:ext cx="2743200" cy="2040397"/>
          </a:xfrm>
          <a:prstGeom prst="rect">
            <a:avLst/>
          </a:prstGeom>
        </p:spPr>
      </p:pic>
      <p:sp>
        <p:nvSpPr>
          <p:cNvPr id="3" name="TextBox 2">
            <a:extLst>
              <a:ext uri="{FF2B5EF4-FFF2-40B4-BE49-F238E27FC236}">
                <a16:creationId xmlns:a16="http://schemas.microsoft.com/office/drawing/2014/main" id="{5841756B-2499-D870-3092-7C7D1A88A016}"/>
              </a:ext>
            </a:extLst>
          </p:cNvPr>
          <p:cNvSpPr txBox="1"/>
          <p:nvPr/>
        </p:nvSpPr>
        <p:spPr>
          <a:xfrm>
            <a:off x="4529470" y="4125965"/>
            <a:ext cx="7082732" cy="2308324"/>
          </a:xfrm>
          <a:prstGeom prst="rect">
            <a:avLst/>
          </a:prstGeom>
          <a:noFill/>
        </p:spPr>
        <p:txBody>
          <a:bodyPr wrap="square" lIns="91440" tIns="45720" rIns="91440" bIns="45720" rtlCol="0" anchor="t">
            <a:spAutoFit/>
          </a:bodyPr>
          <a:lstStyle/>
          <a:p>
            <a:pPr lvl="0">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rPr>
              <a:t>Temperatures in the UK soared to the highest the country has ever seen during the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hlinkClick r:id="rId7"/>
              </a:rPr>
              <a:t> heatwave in July 2022</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rPr>
              <a:t>.  Due to extreme heat, conductors sagged, and transformers were overheating, leaving approximately 8,000 properties in Yorkshire, Lincolnshire and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hlinkClick r:id="rId8"/>
              </a:rPr>
              <a:t>Northeast without electricity</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rPr>
              <a:t>.  Heat-related impacts also affected </a:t>
            </a:r>
            <a:r>
              <a:rPr lang="en-GB" sz="1600" dirty="0">
                <a:solidFill>
                  <a:prstClr val="black"/>
                </a:solidFill>
                <a:cs typeface="Calibri"/>
                <a:hlinkClick r:id="rId9"/>
              </a:rPr>
              <a:t>Transport</a:t>
            </a:r>
            <a:r>
              <a:rPr lang="en-GB" sz="1600" dirty="0">
                <a:solidFill>
                  <a:prstClr val="black"/>
                </a:solidFill>
                <a:cs typeface="Calibri"/>
              </a:rPr>
              <a:t>  and </a:t>
            </a:r>
            <a:r>
              <a:rPr lang="en-GB" sz="1600" dirty="0">
                <a:solidFill>
                  <a:prstClr val="black"/>
                </a:solidFill>
                <a:cs typeface="Calibri"/>
                <a:hlinkClick r:id="rId10"/>
              </a:rPr>
              <a:t>Technology</a:t>
            </a:r>
            <a:r>
              <a:rPr lang="en-GB" sz="1600" dirty="0">
                <a:solidFill>
                  <a:prstClr val="black"/>
                </a:solidFill>
                <a:cs typeface="Calibri"/>
              </a:rPr>
              <a:t> sectors, leading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rPr>
              <a:t>to significant disruption.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rPr>
              <a:t>Industry impacts that occurred affected multiple sites with fire, explosion and other infrastructure/equipment failures.  Lessons from high temperature events can be explored further in French case study material –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hlinkClick r:id="rId5"/>
              </a:rPr>
              <a:t>Flash 2020</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rPr>
              <a:t>,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hlinkClick r:id="rId11"/>
              </a:rPr>
              <a:t>Report 2020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rPr>
              <a:t>with experience from previous heatwaves e.g.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hlinkClick r:id="rId12"/>
              </a:rPr>
              <a:t>2015</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rPr>
              <a:t> and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hlinkClick r:id="rId13"/>
              </a:rPr>
              <a:t>2012</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rPr>
              <a:t>.</a:t>
            </a:r>
          </a:p>
        </p:txBody>
      </p:sp>
      <p:pic>
        <p:nvPicPr>
          <p:cNvPr id="6" name="Picture 6">
            <a:extLst>
              <a:ext uri="{FF2B5EF4-FFF2-40B4-BE49-F238E27FC236}">
                <a16:creationId xmlns:a16="http://schemas.microsoft.com/office/drawing/2014/main" id="{3523D442-847F-418C-6DDC-06A516590E7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247019" y="2479244"/>
            <a:ext cx="2743200" cy="1543050"/>
          </a:xfrm>
          <a:prstGeom prst="rect">
            <a:avLst/>
          </a:prstGeom>
        </p:spPr>
      </p:pic>
      <p:pic>
        <p:nvPicPr>
          <p:cNvPr id="7" name="Picture 7" descr="Map&#10;&#10;Description automatically generated">
            <a:extLst>
              <a:ext uri="{FF2B5EF4-FFF2-40B4-BE49-F238E27FC236}">
                <a16:creationId xmlns:a16="http://schemas.microsoft.com/office/drawing/2014/main" id="{D076B3FE-9A46-73FE-28A4-D6D5ED7A76F5}"/>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929611" y="2483219"/>
            <a:ext cx="2743200" cy="1539075"/>
          </a:xfrm>
          <a:prstGeom prst="rect">
            <a:avLst/>
          </a:prstGeom>
        </p:spPr>
      </p:pic>
    </p:spTree>
    <p:extLst>
      <p:ext uri="{BB962C8B-B14F-4D97-AF65-F5344CB8AC3E}">
        <p14:creationId xmlns:p14="http://schemas.microsoft.com/office/powerpoint/2010/main" val="2229805445"/>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7F515-7661-4697-B160-E75045F1E471}"/>
              </a:ext>
            </a:extLst>
          </p:cNvPr>
          <p:cNvSpPr>
            <a:spLocks noGrp="1"/>
          </p:cNvSpPr>
          <p:nvPr>
            <p:ph type="title"/>
          </p:nvPr>
        </p:nvSpPr>
        <p:spPr>
          <a:xfrm>
            <a:off x="691395" y="489727"/>
            <a:ext cx="3436091" cy="972701"/>
          </a:xfrm>
        </p:spPr>
        <p:txBody>
          <a:bodyPr>
            <a:normAutofit/>
          </a:bodyPr>
          <a:lstStyle/>
          <a:p>
            <a:r>
              <a:rPr lang="en-GB" dirty="0">
                <a:solidFill>
                  <a:srgbClr val="2E75B6"/>
                </a:solidFill>
              </a:rPr>
              <a:t>Wind/Storms</a:t>
            </a:r>
            <a:endParaRPr lang="en-GB" sz="2800" dirty="0"/>
          </a:p>
        </p:txBody>
      </p:sp>
      <p:sp>
        <p:nvSpPr>
          <p:cNvPr id="20" name="TextBox 19">
            <a:extLst>
              <a:ext uri="{FF2B5EF4-FFF2-40B4-BE49-F238E27FC236}">
                <a16:creationId xmlns:a16="http://schemas.microsoft.com/office/drawing/2014/main" id="{27FCCC04-A763-4A1B-B019-6A952F1AE3F1}"/>
              </a:ext>
            </a:extLst>
          </p:cNvPr>
          <p:cNvSpPr txBox="1"/>
          <p:nvPr/>
        </p:nvSpPr>
        <p:spPr>
          <a:xfrm>
            <a:off x="4368800" y="489727"/>
            <a:ext cx="7284720" cy="203132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hlinkClick r:id="rId3"/>
              </a:rPr>
              <a:t>An increase in frequency and magnitude of storm events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rPr>
              <a:t>is possible in a changing climate in the UK, increasing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hlinkClick r:id="rId4"/>
              </a:rPr>
              <a:t>threats to high hazard installations</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rPr>
              <a:t>,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hlinkClick r:id="rId5"/>
              </a:rPr>
              <a:t>during and when recovering from a storm</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rPr>
              <a:t>. Whilst there remain </a:t>
            </a:r>
            <a:r>
              <a:rPr lang="en-GB" sz="1400" dirty="0">
                <a:solidFill>
                  <a:prstClr val="black"/>
                </a:solidFill>
                <a:latin typeface="Calibri" panose="020F0502020204030204"/>
                <a:cs typeface="Calibri"/>
              </a:rPr>
              <a:t>uncertainties and research needs, </a:t>
            </a:r>
            <a:r>
              <a:rPr lang="en-GB" sz="1400" dirty="0">
                <a:solidFill>
                  <a:prstClr val="black"/>
                </a:solidFill>
                <a:latin typeface="Calibri" panose="020F0502020204030204"/>
                <a:cs typeface="Calibri"/>
                <a:hlinkClick r:id="rId6"/>
              </a:rPr>
              <a:t>CCC highlight </a:t>
            </a:r>
            <a:r>
              <a:rPr lang="en-GB" sz="1400" dirty="0">
                <a:solidFill>
                  <a:prstClr val="black"/>
                </a:solidFill>
                <a:latin typeface="Calibri" panose="020F0502020204030204"/>
                <a:cs typeface="Calibri"/>
              </a:rPr>
              <a:t>that prudent planning today is vital.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rPr>
              <a:t>High windspeeds can exert strong forces on buildings, leading to damaged infrastructure,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hlinkClick r:id="rId7" action="ppaction://hlinksldjump"/>
              </a:rPr>
              <a:t>including to Net Zero solutions</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rPr>
              <a:t>.  Wind can carry objects that </a:t>
            </a:r>
            <a:r>
              <a:rPr lang="en-GB" sz="1400" dirty="0">
                <a:solidFill>
                  <a:prstClr val="black"/>
                </a:solidFill>
                <a:latin typeface="Calibri" panose="020F0502020204030204"/>
                <a:cs typeface="Calibri"/>
              </a:rPr>
              <a:t>become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rPr>
              <a:t>dangerous projectiles. Furthermore, storms can cause tree fall and floods, damage power systems and lead to prolonged power outage, impacting critical infrastructure systems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hlinkClick r:id="rId8"/>
              </a:rPr>
              <a:t>including drainage &amp; flood defence measures</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rPr>
              <a:t>), causing cascading impacts and creating accessibility issues for emergency response/evacuation. </a:t>
            </a:r>
          </a:p>
        </p:txBody>
      </p:sp>
      <p:sp>
        <p:nvSpPr>
          <p:cNvPr id="5" name="TextBox 4">
            <a:extLst>
              <a:ext uri="{FF2B5EF4-FFF2-40B4-BE49-F238E27FC236}">
                <a16:creationId xmlns:a16="http://schemas.microsoft.com/office/drawing/2014/main" id="{78D0B773-D5E6-D39A-DB18-2B923AA7FED6}"/>
              </a:ext>
            </a:extLst>
          </p:cNvPr>
          <p:cNvSpPr txBox="1"/>
          <p:nvPr/>
        </p:nvSpPr>
        <p:spPr>
          <a:xfrm>
            <a:off x="697367" y="3417415"/>
            <a:ext cx="4180843" cy="289310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rPr>
              <a:t>The Port of Immingham in the Humber Estuary, the UK’s largest port by tonnage, was impacted by high wind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hlinkClick r:id="rId9"/>
              </a:rPr>
              <a:t>speeds causing a tidal surge which breached flood defences in December 2013</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rPr>
              <a:t>.  The terminal is located in a highly vulnerable flood zone.  The storm surge cause a 5.1m AOD river level rise which overtopped the dock entrance and filled the estate, leaving the terminal inundated by 1m flood depth.  The embanked protection failed, and electrical infrastructure was badly impacted.  The terminal remained inoperable during immediate recovery.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hlinkClick r:id="rId10"/>
              </a:rPr>
              <a:t>In March 2017, a £7.4m flood defence scheme works was approved. </a:t>
            </a: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4" name="Picture 3">
            <a:extLst>
              <a:ext uri="{FF2B5EF4-FFF2-40B4-BE49-F238E27FC236}">
                <a16:creationId xmlns:a16="http://schemas.microsoft.com/office/drawing/2014/main" id="{626B0E57-71B2-43CD-9BF4-3AEDB9C7B0A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38197" y="1556097"/>
            <a:ext cx="3142488" cy="1767649"/>
          </a:xfrm>
          <a:prstGeom prst="rect">
            <a:avLst/>
          </a:prstGeom>
        </p:spPr>
      </p:pic>
      <p:sp>
        <p:nvSpPr>
          <p:cNvPr id="14" name="TextBox 13">
            <a:extLst>
              <a:ext uri="{FF2B5EF4-FFF2-40B4-BE49-F238E27FC236}">
                <a16:creationId xmlns:a16="http://schemas.microsoft.com/office/drawing/2014/main" id="{DA075E52-1B4E-4B59-96BB-90BCC989C03D}"/>
              </a:ext>
            </a:extLst>
          </p:cNvPr>
          <p:cNvSpPr txBox="1"/>
          <p:nvPr/>
        </p:nvSpPr>
        <p:spPr>
          <a:xfrm>
            <a:off x="5237988" y="4383110"/>
            <a:ext cx="6632448" cy="2031325"/>
          </a:xfrm>
          <a:prstGeom prst="rect">
            <a:avLst/>
          </a:prstGeom>
          <a:noFill/>
        </p:spPr>
        <p:txBody>
          <a:bodyPr wrap="square" lIns="91440" tIns="45720" rIns="91440" bIns="45720" anchor="t">
            <a:spAutoFit/>
          </a:bodyPr>
          <a:lstStyle/>
          <a:p>
            <a:pPr>
              <a:defRPr/>
            </a:pPr>
            <a:r>
              <a:rPr kumimoji="0" lang="en-GB" sz="1400" b="0" i="0" u="none" strike="noStrike" kern="1200" cap="none" spc="0" normalizeH="0" baseline="0" noProof="0" dirty="0">
                <a:ln>
                  <a:noFill/>
                </a:ln>
                <a:solidFill>
                  <a:srgbClr val="4472C4"/>
                </a:solidFill>
                <a:effectLst/>
                <a:uLnTx/>
                <a:uFillTx/>
                <a:latin typeface="Calibri" panose="020F0502020204030204"/>
                <a:ea typeface="+mn-ea"/>
                <a:cs typeface="Calibri"/>
                <a:hlinkClick r:id="rId12">
                  <a:extLst>
                    <a:ext uri="{A12FA001-AC4F-418D-AE19-62706E023703}">
                      <ahyp:hlinkClr xmlns:ahyp="http://schemas.microsoft.com/office/drawing/2018/hyperlinkcolor" val="tx"/>
                    </a:ext>
                  </a:extLst>
                </a:hlinkClick>
              </a:rPr>
              <a:t>Hurricane Harvey was a category 4 storm in Texas near Houston</a:t>
            </a:r>
            <a:r>
              <a:rPr kumimoji="0" lang="en-GB" sz="1400" b="0" i="0" u="none" strike="noStrike" kern="1200" cap="none" spc="0" normalizeH="0" baseline="0" noProof="0" dirty="0">
                <a:ln>
                  <a:noFill/>
                </a:ln>
                <a:effectLst/>
                <a:uLnTx/>
                <a:uFillTx/>
                <a:latin typeface="Calibri" panose="020F0502020204030204"/>
                <a:ea typeface="+mn-ea"/>
                <a:cs typeface="Calibri"/>
              </a:rPr>
              <a:t>, USA in August 2017. Home to 500 industrial sites, it is a hub for the oil and chemical industry in the US.  The hurricane wiped 25% off the US’ refining capacity and oil/natural gas production had to be shut down in Southern Texas.  This was as a result of significant damages such as damaged storage tanks, broken pressure valves and 500 steel barrels tanks spilled oil</a:t>
            </a:r>
            <a:r>
              <a:rPr lang="en-GB" sz="1400" dirty="0">
                <a:latin typeface="Calibri" panose="020F0502020204030204"/>
                <a:cs typeface="Calibri"/>
              </a:rPr>
              <a:t> </a:t>
            </a:r>
            <a:r>
              <a:rPr kumimoji="0" lang="en-GB" sz="1400" b="0" i="0" u="none" strike="noStrike" kern="1200" cap="none" spc="0" normalizeH="0" baseline="0" noProof="0" dirty="0">
                <a:ln>
                  <a:noFill/>
                </a:ln>
                <a:effectLst/>
                <a:uLnTx/>
                <a:uFillTx/>
                <a:latin typeface="Calibri" panose="020F0502020204030204"/>
                <a:ea typeface="+mn-ea"/>
                <a:cs typeface="Calibri"/>
              </a:rPr>
              <a:t>and wastewater showing the tremendous </a:t>
            </a:r>
            <a:r>
              <a:rPr kumimoji="0" lang="en-GB" sz="1400" b="0" i="0" u="none" strike="noStrike" kern="1200" cap="none" spc="0" normalizeH="0" baseline="0" noProof="0" dirty="0">
                <a:ln>
                  <a:noFill/>
                </a:ln>
                <a:solidFill>
                  <a:srgbClr val="0563C1"/>
                </a:solidFill>
                <a:effectLst/>
                <a:uLnTx/>
                <a:uFillTx/>
                <a:latin typeface="Calibri" panose="020F0502020204030204"/>
                <a:ea typeface="+mn-ea"/>
                <a:cs typeface="Calibri"/>
                <a:hlinkClick r:id="rId13"/>
              </a:rPr>
              <a:t>impacts of natural and technological hazards on the environment and society</a:t>
            </a:r>
            <a:r>
              <a:rPr kumimoji="0" lang="en-GB" sz="1400" b="0" i="0" u="none" strike="noStrike" kern="1200" cap="none" spc="0" normalizeH="0" baseline="0" noProof="0" dirty="0">
                <a:ln>
                  <a:noFill/>
                </a:ln>
                <a:effectLst/>
                <a:uLnTx/>
                <a:uFillTx/>
                <a:latin typeface="Calibri" panose="020F0502020204030204"/>
                <a:ea typeface="+mn-ea"/>
                <a:cs typeface="Calibri"/>
              </a:rPr>
              <a:t>.</a:t>
            </a:r>
            <a:r>
              <a:rPr lang="en-GB" sz="1400" dirty="0">
                <a:latin typeface="Calibri" panose="020F0502020204030204"/>
                <a:cs typeface="Calibri"/>
              </a:rPr>
              <a:t> </a:t>
            </a:r>
            <a:r>
              <a:rPr kumimoji="0" lang="en-GB" sz="1400" b="0" i="0" u="none" strike="noStrike" kern="1200" cap="none" spc="0" normalizeH="0" baseline="0" noProof="0" dirty="0">
                <a:ln>
                  <a:noFill/>
                </a:ln>
                <a:effectLst/>
                <a:uLnTx/>
                <a:uFillTx/>
                <a:latin typeface="Calibri" panose="020F0502020204030204"/>
                <a:ea typeface="+mn-ea"/>
                <a:cs typeface="Calibri"/>
              </a:rPr>
              <a:t>  </a:t>
            </a:r>
            <a:r>
              <a:rPr lang="en-GB" sz="1400" dirty="0">
                <a:latin typeface="Calibri" panose="020F0502020204030204"/>
                <a:cs typeface="Calibri"/>
              </a:rPr>
              <a:t>Storms bring a range of hazards – wind, flood and lightning – and </a:t>
            </a:r>
            <a:r>
              <a:rPr lang="en-GB" sz="1400" dirty="0">
                <a:solidFill>
                  <a:srgbClr val="0070C0"/>
                </a:solidFill>
                <a:latin typeface="Calibri" panose="020F0502020204030204"/>
                <a:cs typeface="Calibri"/>
                <a:hlinkClick r:id="rId14">
                  <a:extLst>
                    <a:ext uri="{A12FA001-AC4F-418D-AE19-62706E023703}">
                      <ahyp:hlinkClr xmlns:ahyp="http://schemas.microsoft.com/office/drawing/2018/hyperlinkcolor" val="tx"/>
                    </a:ext>
                  </a:extLst>
                </a:hlinkClick>
              </a:rPr>
              <a:t>unplanned </a:t>
            </a:r>
            <a:r>
              <a:rPr lang="en-GB" sz="1400" dirty="0">
                <a:solidFill>
                  <a:srgbClr val="0070C0"/>
                </a:solidFill>
                <a:cs typeface="Calibri"/>
                <a:hlinkClick r:id="rId14">
                  <a:extLst>
                    <a:ext uri="{A12FA001-AC4F-418D-AE19-62706E023703}">
                      <ahyp:hlinkClr xmlns:ahyp="http://schemas.microsoft.com/office/drawing/2018/hyperlinkcolor" val="tx"/>
                    </a:ext>
                  </a:extLst>
                </a:hlinkClick>
              </a:rPr>
              <a:t>shutdown/start-up </a:t>
            </a:r>
            <a:r>
              <a:rPr lang="en-GB" sz="1400" dirty="0">
                <a:solidFill>
                  <a:srgbClr val="0070C0"/>
                </a:solidFill>
                <a:latin typeface="Calibri" panose="020F0502020204030204"/>
                <a:cs typeface="Calibri"/>
                <a:hlinkClick r:id="rId14">
                  <a:extLst>
                    <a:ext uri="{A12FA001-AC4F-418D-AE19-62706E023703}">
                      <ahyp:hlinkClr xmlns:ahyp="http://schemas.microsoft.com/office/drawing/2018/hyperlinkcolor" val="tx"/>
                    </a:ext>
                  </a:extLst>
                </a:hlinkClick>
              </a:rPr>
              <a:t>risks </a:t>
            </a:r>
            <a:r>
              <a:rPr lang="en-GB" sz="1400" dirty="0">
                <a:solidFill>
                  <a:srgbClr val="0070C0"/>
                </a:solidFill>
                <a:latin typeface="Calibri" panose="020F0502020204030204"/>
                <a:cs typeface="Calibri"/>
              </a:rPr>
              <a:t>. </a:t>
            </a:r>
          </a:p>
          <a:p>
            <a:pPr>
              <a:defRPr/>
            </a:pPr>
            <a:r>
              <a:rPr lang="en-GB" sz="1400" dirty="0">
                <a:latin typeface="Calibri" panose="020F0502020204030204"/>
                <a:cs typeface="Calibri"/>
              </a:rPr>
              <a:t>See also </a:t>
            </a:r>
            <a:r>
              <a:rPr lang="en-GB" sz="1400" dirty="0">
                <a:latin typeface="Calibri" panose="020F0502020204030204"/>
                <a:cs typeface="Calibri"/>
                <a:hlinkClick r:id="rId15"/>
              </a:rPr>
              <a:t>Arkema </a:t>
            </a:r>
            <a:r>
              <a:rPr lang="en-GB" sz="1400" dirty="0">
                <a:latin typeface="Calibri" panose="020F0502020204030204"/>
                <a:cs typeface="Calibri"/>
              </a:rPr>
              <a:t>and </a:t>
            </a:r>
            <a:r>
              <a:rPr lang="en-GB" sz="1400" dirty="0">
                <a:solidFill>
                  <a:srgbClr val="0070C0"/>
                </a:solidFill>
                <a:latin typeface="Calibri" panose="020F0502020204030204"/>
                <a:cs typeface="Calibri"/>
                <a:hlinkClick r:id="rId16"/>
              </a:rPr>
              <a:t>Biolab</a:t>
            </a:r>
            <a:r>
              <a:rPr lang="en-GB" sz="1400" dirty="0">
                <a:solidFill>
                  <a:srgbClr val="0070C0"/>
                </a:solidFill>
                <a:latin typeface="Calibri" panose="020F0502020204030204"/>
                <a:cs typeface="Calibri"/>
              </a:rPr>
              <a:t> </a:t>
            </a:r>
            <a:r>
              <a:rPr lang="en-GB" sz="1400" dirty="0">
                <a:latin typeface="Calibri" panose="020F0502020204030204"/>
                <a:cs typeface="Calibri"/>
              </a:rPr>
              <a:t>incident reports.</a:t>
            </a:r>
            <a:endParaRPr lang="en-GB" sz="1400" b="0" i="0" u="none" strike="noStrike" kern="1200" cap="none" spc="0" normalizeH="0" baseline="0" noProof="0" dirty="0">
              <a:ln>
                <a:noFill/>
              </a:ln>
              <a:effectLst/>
              <a:uLnTx/>
              <a:uFillTx/>
              <a:latin typeface="Calibri" panose="020F0502020204030204"/>
              <a:cs typeface="Calibri"/>
            </a:endParaRPr>
          </a:p>
        </p:txBody>
      </p:sp>
      <p:pic>
        <p:nvPicPr>
          <p:cNvPr id="11" name="Picture 10">
            <a:extLst>
              <a:ext uri="{FF2B5EF4-FFF2-40B4-BE49-F238E27FC236}">
                <a16:creationId xmlns:a16="http://schemas.microsoft.com/office/drawing/2014/main" id="{F2AC7F4E-76EF-472D-9A42-F7F8EFC55B1D}"/>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687939" y="2387906"/>
            <a:ext cx="3046755" cy="1871679"/>
          </a:xfrm>
          <a:prstGeom prst="rect">
            <a:avLst/>
          </a:prstGeom>
        </p:spPr>
      </p:pic>
    </p:spTree>
    <p:extLst>
      <p:ext uri="{BB962C8B-B14F-4D97-AF65-F5344CB8AC3E}">
        <p14:creationId xmlns:p14="http://schemas.microsoft.com/office/powerpoint/2010/main" val="2662806737"/>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7F515-7661-4697-B160-E75045F1E471}"/>
              </a:ext>
            </a:extLst>
          </p:cNvPr>
          <p:cNvSpPr>
            <a:spLocks noGrp="1"/>
          </p:cNvSpPr>
          <p:nvPr>
            <p:ph type="title"/>
          </p:nvPr>
        </p:nvSpPr>
        <p:spPr>
          <a:xfrm>
            <a:off x="631277" y="505295"/>
            <a:ext cx="2303309" cy="1020704"/>
          </a:xfrm>
        </p:spPr>
        <p:txBody>
          <a:bodyPr>
            <a:normAutofit/>
          </a:bodyPr>
          <a:lstStyle/>
          <a:p>
            <a:r>
              <a:rPr lang="en-GB" dirty="0">
                <a:solidFill>
                  <a:srgbClr val="2E75B6"/>
                </a:solidFill>
              </a:rPr>
              <a:t>Lightning</a:t>
            </a:r>
          </a:p>
        </p:txBody>
      </p:sp>
      <p:sp>
        <p:nvSpPr>
          <p:cNvPr id="23" name="TextBox 22">
            <a:extLst>
              <a:ext uri="{FF2B5EF4-FFF2-40B4-BE49-F238E27FC236}">
                <a16:creationId xmlns:a16="http://schemas.microsoft.com/office/drawing/2014/main" id="{97A967AE-9A89-4C75-8EBF-CB7C3817E185}"/>
              </a:ext>
            </a:extLst>
          </p:cNvPr>
          <p:cNvSpPr txBox="1"/>
          <p:nvPr/>
        </p:nvSpPr>
        <p:spPr>
          <a:xfrm>
            <a:off x="5224419" y="2783697"/>
            <a:ext cx="3022600"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78D0B773-D5E6-D39A-DB18-2B923AA7FED6}"/>
              </a:ext>
            </a:extLst>
          </p:cNvPr>
          <p:cNvSpPr txBox="1"/>
          <p:nvPr/>
        </p:nvSpPr>
        <p:spPr>
          <a:xfrm>
            <a:off x="4552868" y="2222659"/>
            <a:ext cx="4028050" cy="224676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hlinkClick r:id="rId3"/>
              </a:rPr>
              <a:t>An explosion and fires broke out at the Texaco Refinery, Milford Haven in Wales</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rPr>
              <a:t>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hlinkClick r:id="rId3"/>
              </a:rPr>
              <a:t>in July 1994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rPr>
              <a:t>.  This accident was triggered by a severe electrical storm that caused plant disturbances in the crude distillation unit where it was struck by lightning.  The explosion was caused by failure of equipment and control systems that led to a malfunction in an outlet pipe.  As a result, 20 tonnes of hydrocarbon liquid plus vapour found a source of ignition and subsequently exploded. </a:t>
            </a:r>
          </a:p>
        </p:txBody>
      </p:sp>
      <p:pic>
        <p:nvPicPr>
          <p:cNvPr id="4" name="Picture 3">
            <a:extLst>
              <a:ext uri="{FF2B5EF4-FFF2-40B4-BE49-F238E27FC236}">
                <a16:creationId xmlns:a16="http://schemas.microsoft.com/office/drawing/2014/main" id="{E49FEED2-AED6-4EA2-86AB-17020651D6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86800" y="2222143"/>
            <a:ext cx="2873923" cy="2503094"/>
          </a:xfrm>
          <a:prstGeom prst="rect">
            <a:avLst/>
          </a:prstGeom>
        </p:spPr>
      </p:pic>
      <p:sp>
        <p:nvSpPr>
          <p:cNvPr id="10" name="TextBox 9">
            <a:extLst>
              <a:ext uri="{FF2B5EF4-FFF2-40B4-BE49-F238E27FC236}">
                <a16:creationId xmlns:a16="http://schemas.microsoft.com/office/drawing/2014/main" id="{852B2545-1C22-43D7-80DA-2A20A79BBF42}"/>
              </a:ext>
            </a:extLst>
          </p:cNvPr>
          <p:cNvSpPr txBox="1"/>
          <p:nvPr/>
        </p:nvSpPr>
        <p:spPr>
          <a:xfrm>
            <a:off x="4552868" y="4872425"/>
            <a:ext cx="6366374" cy="1384995"/>
          </a:xfrm>
          <a:prstGeom prst="rect">
            <a:avLst/>
          </a:prstGeom>
          <a:noFill/>
        </p:spPr>
        <p:txBody>
          <a:bodyPr wrap="square" lIns="91440" tIns="45720" rIns="91440" bIns="45720" rtlCol="0" anchor="t">
            <a:spAutoFit/>
          </a:bodyPr>
          <a:lstStyle/>
          <a:p>
            <a:pPr lvl="0"/>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hlinkClick r:id="rId5"/>
              </a:rPr>
              <a:t>In August 2022, a lightning bolt struck a tank at a fuel depot in Havana, Cuba which led to a fire</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rPr>
              <a:t>.  This spread to a second tank, causing a blast and sent black fumes into the sky.  Explosions could be heard by residents.  The fire left </a:t>
            </a:r>
            <a:r>
              <a:rPr lang="en-GB" sz="1400" dirty="0">
                <a:solidFill>
                  <a:prstClr val="black"/>
                </a:solidFill>
                <a:cs typeface="Calibri"/>
              </a:rPr>
              <a:t>16 dead, 121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rPr>
              <a:t>critically injured and 1900 people were evacuated.  The impacts of the disaster was </a:t>
            </a:r>
            <a:r>
              <a:rPr lang="en-GB" sz="1400" dirty="0">
                <a:solidFill>
                  <a:prstClr val="black"/>
                </a:solidFill>
                <a:cs typeface="Calibri"/>
              </a:rPr>
              <a:t>compounded </a:t>
            </a: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rPr>
              <a:t>by an outdated energy network and fuel shortages due to increases in demand for energy during severe summer heat. </a:t>
            </a:r>
          </a:p>
        </p:txBody>
      </p:sp>
      <p:pic>
        <p:nvPicPr>
          <p:cNvPr id="7" name="Picture 6">
            <a:extLst>
              <a:ext uri="{FF2B5EF4-FFF2-40B4-BE49-F238E27FC236}">
                <a16:creationId xmlns:a16="http://schemas.microsoft.com/office/drawing/2014/main" id="{71B6DC35-A28D-44C1-8EBD-BA9BCD70F76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2862" y="3237722"/>
            <a:ext cx="3952875" cy="2869020"/>
          </a:xfrm>
          <a:prstGeom prst="rect">
            <a:avLst/>
          </a:prstGeom>
        </p:spPr>
      </p:pic>
      <p:sp>
        <p:nvSpPr>
          <p:cNvPr id="11" name="TextBox 10">
            <a:extLst>
              <a:ext uri="{FF2B5EF4-FFF2-40B4-BE49-F238E27FC236}">
                <a16:creationId xmlns:a16="http://schemas.microsoft.com/office/drawing/2014/main" id="{D5AB3508-D779-443A-98CD-1EA48B01A560}"/>
              </a:ext>
            </a:extLst>
          </p:cNvPr>
          <p:cNvSpPr txBox="1"/>
          <p:nvPr/>
        </p:nvSpPr>
        <p:spPr>
          <a:xfrm>
            <a:off x="3237722" y="505295"/>
            <a:ext cx="8323001" cy="15696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hlinkClick r:id="rId7"/>
              </a:rPr>
              <a:t>Lightning is one of the most frequent </a:t>
            </a:r>
            <a:r>
              <a:rPr lang="en-GB" sz="1600" dirty="0">
                <a:solidFill>
                  <a:prstClr val="black"/>
                </a:solidFill>
                <a:latin typeface="Calibri" panose="020F0502020204030204"/>
                <a:cs typeface="Calibri"/>
                <a:hlinkClick r:id="rId7"/>
              </a:rPr>
              <a:t>N</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hlinkClick r:id="rId7"/>
              </a:rPr>
              <a:t>atech events</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rPr>
              <a:t>, particularly tank fires.  Infrastructure and equipment can be impacted directly by lightning strikes, such as pipes and connections, which can impact safety and electrical systems.  This could lead to hazardous material releases or ignition of flammable vapours.  Third party services (e.g. utilities/</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hlinkClick r:id="rId8"/>
              </a:rPr>
              <a:t>data</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rPr>
              <a:t>) can also be impacted.  There has been various research on whether climate change will cause lightning to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hlinkClick r:id="rId9"/>
              </a:rPr>
              <a:t>increase</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rPr>
              <a:t> or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hlinkClick r:id="rId10"/>
              </a:rPr>
              <a:t>decrease</a:t>
            </a:r>
            <a:r>
              <a:rPr lang="en-GB" sz="1600" dirty="0">
                <a:solidFill>
                  <a:prstClr val="black"/>
                </a:solidFill>
                <a:latin typeface="Calibri" panose="020F0502020204030204"/>
                <a:cs typeface="Calibri"/>
              </a:rPr>
              <a:t>, and whilst this presently remains an uncertainty there is growing evidence of </a:t>
            </a:r>
            <a:r>
              <a:rPr lang="en-GB" sz="1600" dirty="0">
                <a:solidFill>
                  <a:prstClr val="black"/>
                </a:solidFill>
                <a:latin typeface="Calibri" panose="020F0502020204030204"/>
                <a:cs typeface="Calibri"/>
                <a:hlinkClick r:id="rId11"/>
              </a:rPr>
              <a:t>increasing risk for UK</a:t>
            </a:r>
            <a:r>
              <a:rPr lang="en-GB" sz="1600" dirty="0">
                <a:solidFill>
                  <a:prstClr val="black"/>
                </a:solidFill>
                <a:latin typeface="Calibri" panose="020F0502020204030204"/>
                <a:cs typeface="Calibri"/>
              </a:rPr>
              <a:t>.</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rPr>
              <a:t>  </a:t>
            </a:r>
          </a:p>
        </p:txBody>
      </p:sp>
    </p:spTree>
    <p:extLst>
      <p:ext uri="{BB962C8B-B14F-4D97-AF65-F5344CB8AC3E}">
        <p14:creationId xmlns:p14="http://schemas.microsoft.com/office/powerpoint/2010/main" val="28919962"/>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51B80-8D3F-46E9-8C7E-7626073C852F}"/>
              </a:ext>
            </a:extLst>
          </p:cNvPr>
          <p:cNvSpPr>
            <a:spLocks noGrp="1"/>
          </p:cNvSpPr>
          <p:nvPr>
            <p:ph type="title"/>
          </p:nvPr>
        </p:nvSpPr>
        <p:spPr>
          <a:xfrm>
            <a:off x="838200" y="365125"/>
            <a:ext cx="10694158" cy="1325563"/>
          </a:xfrm>
        </p:spPr>
        <p:txBody>
          <a:bodyPr>
            <a:normAutofit/>
          </a:bodyPr>
          <a:lstStyle/>
          <a:p>
            <a:r>
              <a:rPr lang="en-GB" dirty="0">
                <a:solidFill>
                  <a:srgbClr val="2E75B6"/>
                </a:solidFill>
                <a:effectLst/>
                <a:ea typeface="Calibri" panose="020F0502020204030204" pitchFamily="34" charset="0"/>
                <a:cs typeface="Times New Roman" panose="02020603050405020304" pitchFamily="18" charset="0"/>
              </a:rPr>
              <a:t>What are the most common extreme weather/ Natech threats at present?</a:t>
            </a:r>
            <a:r>
              <a:rPr lang="en-GB" sz="4400" dirty="0">
                <a:solidFill>
                  <a:srgbClr val="2E75B6"/>
                </a:solidFill>
                <a:effectLst/>
                <a:ea typeface="Calibri" panose="020F0502020204030204" pitchFamily="34" charset="0"/>
                <a:cs typeface="Times New Roman" panose="02020603050405020304" pitchFamily="18" charset="0"/>
              </a:rPr>
              <a:t> </a:t>
            </a:r>
            <a:endParaRPr lang="en-GB" dirty="0">
              <a:solidFill>
                <a:srgbClr val="2E75B6"/>
              </a:solidFill>
            </a:endParaRPr>
          </a:p>
        </p:txBody>
      </p:sp>
      <p:graphicFrame>
        <p:nvGraphicFramePr>
          <p:cNvPr id="15" name="Chart 14">
            <a:extLst>
              <a:ext uri="{FF2B5EF4-FFF2-40B4-BE49-F238E27FC236}">
                <a16:creationId xmlns:a16="http://schemas.microsoft.com/office/drawing/2014/main" id="{8F1ECE0F-FA44-476A-BF01-4E7074603802}"/>
              </a:ext>
            </a:extLst>
          </p:cNvPr>
          <p:cNvGraphicFramePr>
            <a:graphicFrameLocks/>
          </p:cNvGraphicFramePr>
          <p:nvPr>
            <p:extLst>
              <p:ext uri="{D42A27DB-BD31-4B8C-83A1-F6EECF244321}">
                <p14:modId xmlns:p14="http://schemas.microsoft.com/office/powerpoint/2010/main" val="1409832534"/>
              </p:ext>
            </p:extLst>
          </p:nvPr>
        </p:nvGraphicFramePr>
        <p:xfrm>
          <a:off x="6888480" y="1473200"/>
          <a:ext cx="4988559" cy="4572688"/>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Box 16">
            <a:extLst>
              <a:ext uri="{FF2B5EF4-FFF2-40B4-BE49-F238E27FC236}">
                <a16:creationId xmlns:a16="http://schemas.microsoft.com/office/drawing/2014/main" id="{F367E398-EA48-4551-83BF-5D97413A946A}"/>
              </a:ext>
            </a:extLst>
          </p:cNvPr>
          <p:cNvSpPr txBox="1"/>
          <p:nvPr/>
        </p:nvSpPr>
        <p:spPr>
          <a:xfrm>
            <a:off x="7598736" y="6032575"/>
            <a:ext cx="4593264" cy="646331"/>
          </a:xfrm>
          <a:prstGeom prst="rect">
            <a:avLst/>
          </a:prstGeom>
          <a:noFill/>
        </p:spPr>
        <p:txBody>
          <a:bodyPr wrap="square" rtlCol="0">
            <a:spAutoFit/>
          </a:bodyPr>
          <a:lstStyle/>
          <a:p>
            <a:r>
              <a:rPr lang="en-GB" dirty="0"/>
              <a:t>Extreme weather threats to GB establishments (Survey by CDOIF, 2021)</a:t>
            </a:r>
          </a:p>
        </p:txBody>
      </p:sp>
      <p:pic>
        <p:nvPicPr>
          <p:cNvPr id="12" name="Picture 11">
            <a:extLst>
              <a:ext uri="{FF2B5EF4-FFF2-40B4-BE49-F238E27FC236}">
                <a16:creationId xmlns:a16="http://schemas.microsoft.com/office/drawing/2014/main" id="{5E228B38-03D3-4836-8AA9-C7ED14A4A3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4961" y="3467093"/>
            <a:ext cx="5405351" cy="3028679"/>
          </a:xfrm>
          <a:prstGeom prst="rect">
            <a:avLst/>
          </a:prstGeom>
          <a:effectLst>
            <a:outerShdw blurRad="292100" dist="139700" dir="2700000" algn="ctr" rotWithShape="0">
              <a:srgbClr val="000000">
                <a:alpha val="65000"/>
              </a:srgbClr>
            </a:outerShdw>
          </a:effectLst>
        </p:spPr>
      </p:pic>
      <p:sp>
        <p:nvSpPr>
          <p:cNvPr id="21" name="TextBox 20">
            <a:extLst>
              <a:ext uri="{FF2B5EF4-FFF2-40B4-BE49-F238E27FC236}">
                <a16:creationId xmlns:a16="http://schemas.microsoft.com/office/drawing/2014/main" id="{6F0971D5-9E73-4BC3-A5EC-FA1C55D25434}"/>
              </a:ext>
            </a:extLst>
          </p:cNvPr>
          <p:cNvSpPr txBox="1"/>
          <p:nvPr/>
        </p:nvSpPr>
        <p:spPr>
          <a:xfrm>
            <a:off x="228169" y="2161660"/>
            <a:ext cx="3517526" cy="1200329"/>
          </a:xfrm>
          <a:prstGeom prst="rect">
            <a:avLst/>
          </a:prstGeom>
          <a:noFill/>
        </p:spPr>
        <p:txBody>
          <a:bodyPr wrap="square" rtlCol="0">
            <a:spAutoFit/>
          </a:bodyPr>
          <a:lstStyle/>
          <a:p>
            <a:r>
              <a:rPr lang="en-GB" dirty="0"/>
              <a:t>Natech accidents reported by 5 EU countries (1990-2009) </a:t>
            </a:r>
            <a:r>
              <a:rPr lang="en-GB" dirty="0">
                <a:hlinkClick r:id="rId4"/>
              </a:rPr>
              <a:t>MAHB, Lessons Learned Bulletin No.6 – NaTech accidents, 2014</a:t>
            </a:r>
            <a:endParaRPr lang="en-GB" dirty="0"/>
          </a:p>
        </p:txBody>
      </p:sp>
      <p:sp>
        <p:nvSpPr>
          <p:cNvPr id="23" name="TextBox 22">
            <a:extLst>
              <a:ext uri="{FF2B5EF4-FFF2-40B4-BE49-F238E27FC236}">
                <a16:creationId xmlns:a16="http://schemas.microsoft.com/office/drawing/2014/main" id="{ABEA6129-845D-4BC9-A871-32B1B6251339}"/>
              </a:ext>
            </a:extLst>
          </p:cNvPr>
          <p:cNvSpPr txBox="1"/>
          <p:nvPr/>
        </p:nvSpPr>
        <p:spPr>
          <a:xfrm>
            <a:off x="10614489" y="1664564"/>
            <a:ext cx="1130003" cy="523220"/>
          </a:xfrm>
          <a:prstGeom prst="rect">
            <a:avLst/>
          </a:prstGeom>
          <a:solidFill>
            <a:schemeClr val="bg2"/>
          </a:solidFill>
        </p:spPr>
        <p:txBody>
          <a:bodyPr wrap="square" rtlCol="0">
            <a:spAutoFit/>
          </a:bodyPr>
          <a:lstStyle/>
          <a:p>
            <a:pPr algn="ctr"/>
            <a:r>
              <a:rPr lang="en-GB" sz="2800" dirty="0"/>
              <a:t>G.B.</a:t>
            </a:r>
          </a:p>
        </p:txBody>
      </p:sp>
      <p:graphicFrame>
        <p:nvGraphicFramePr>
          <p:cNvPr id="3" name="Chart 2">
            <a:extLst>
              <a:ext uri="{FF2B5EF4-FFF2-40B4-BE49-F238E27FC236}">
                <a16:creationId xmlns:a16="http://schemas.microsoft.com/office/drawing/2014/main" id="{346FB9E5-96A0-4BCF-7EF0-2D580CD38362}"/>
              </a:ext>
            </a:extLst>
          </p:cNvPr>
          <p:cNvGraphicFramePr>
            <a:graphicFrameLocks/>
          </p:cNvGraphicFramePr>
          <p:nvPr>
            <p:extLst>
              <p:ext uri="{D42A27DB-BD31-4B8C-83A1-F6EECF244321}">
                <p14:modId xmlns:p14="http://schemas.microsoft.com/office/powerpoint/2010/main" val="1668674523"/>
              </p:ext>
            </p:extLst>
          </p:nvPr>
        </p:nvGraphicFramePr>
        <p:xfrm>
          <a:off x="2590688" y="1690688"/>
          <a:ext cx="4988559" cy="351741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309756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7F515-7661-4697-B160-E75045F1E471}"/>
              </a:ext>
            </a:extLst>
          </p:cNvPr>
          <p:cNvSpPr>
            <a:spLocks noGrp="1"/>
          </p:cNvSpPr>
          <p:nvPr>
            <p:ph type="title"/>
          </p:nvPr>
        </p:nvSpPr>
        <p:spPr>
          <a:xfrm>
            <a:off x="923257" y="521565"/>
            <a:ext cx="2266510" cy="881934"/>
          </a:xfrm>
        </p:spPr>
        <p:txBody>
          <a:bodyPr>
            <a:normAutofit/>
          </a:bodyPr>
          <a:lstStyle/>
          <a:p>
            <a:r>
              <a:rPr lang="en-GB" dirty="0">
                <a:solidFill>
                  <a:srgbClr val="2E75B6"/>
                </a:solidFill>
              </a:rPr>
              <a:t>Wildfires</a:t>
            </a:r>
          </a:p>
        </p:txBody>
      </p:sp>
      <p:sp>
        <p:nvSpPr>
          <p:cNvPr id="20" name="TextBox 19">
            <a:extLst>
              <a:ext uri="{FF2B5EF4-FFF2-40B4-BE49-F238E27FC236}">
                <a16:creationId xmlns:a16="http://schemas.microsoft.com/office/drawing/2014/main" id="{27FCCC04-A763-4A1B-B019-6A952F1AE3F1}"/>
              </a:ext>
            </a:extLst>
          </p:cNvPr>
          <p:cNvSpPr txBox="1"/>
          <p:nvPr/>
        </p:nvSpPr>
        <p:spPr>
          <a:xfrm>
            <a:off x="4818294" y="521564"/>
            <a:ext cx="6842589" cy="230832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Calibri"/>
              </a:rPr>
              <a:t>There are concerns about the future of industrial plant safety and installations due to the associated risks of climate change. The interactions between hazardous industry and wildfires can cause fires, explosions or toxic spills.  Without protective measures, industrial sites can be harmed as a result of thermal radiation and direct flames.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Calibri"/>
              </a:rPr>
              <a:t>Wildfires depend on ignition, fuel and weather conditions.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Calibri"/>
                <a:hlinkClick r:id="rId3"/>
              </a:rPr>
              <a:t>Wildfires are more severe during extended periods of hot dry weather</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Calibri"/>
              </a:rPr>
              <a:t>. </a:t>
            </a:r>
          </a:p>
        </p:txBody>
      </p:sp>
      <p:pic>
        <p:nvPicPr>
          <p:cNvPr id="3" name="Picture 3" descr="A picture containing outdoor, street, light, traffic&#10;&#10;Description automatically generated">
            <a:extLst>
              <a:ext uri="{FF2B5EF4-FFF2-40B4-BE49-F238E27FC236}">
                <a16:creationId xmlns:a16="http://schemas.microsoft.com/office/drawing/2014/main" id="{72E1AE82-6F15-5058-303E-05EB29B51680}"/>
              </a:ext>
            </a:extLst>
          </p:cNvPr>
          <p:cNvPicPr>
            <a:picLocks noChangeAspect="1"/>
          </p:cNvPicPr>
          <p:nvPr/>
        </p:nvPicPr>
        <p:blipFill>
          <a:blip r:embed="rId4"/>
          <a:stretch>
            <a:fillRect/>
          </a:stretch>
        </p:blipFill>
        <p:spPr>
          <a:xfrm>
            <a:off x="838197" y="1538742"/>
            <a:ext cx="3529132" cy="2582292"/>
          </a:xfrm>
          <a:prstGeom prst="rect">
            <a:avLst/>
          </a:prstGeom>
        </p:spPr>
      </p:pic>
      <p:sp>
        <p:nvSpPr>
          <p:cNvPr id="5" name="TextBox 4">
            <a:extLst>
              <a:ext uri="{FF2B5EF4-FFF2-40B4-BE49-F238E27FC236}">
                <a16:creationId xmlns:a16="http://schemas.microsoft.com/office/drawing/2014/main" id="{78D0B773-D5E6-D39A-DB18-2B923AA7FED6}"/>
              </a:ext>
            </a:extLst>
          </p:cNvPr>
          <p:cNvSpPr txBox="1"/>
          <p:nvPr/>
        </p:nvSpPr>
        <p:spPr>
          <a:xfrm>
            <a:off x="807927" y="4411317"/>
            <a:ext cx="3768097" cy="181588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rPr>
              <a:t>The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hlinkClick r:id="rId5"/>
              </a:rPr>
              <a:t>CZN Lightning Complex fire</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rPr>
              <a:t> over California occurred in August 2020 due to a dry lightning storm that triggered wildfires in the Santa Cruz mountains.  Benzene, a carcinogen, had been detected in the water supply due to melting of infrastructural pipes releasing plastic.</a:t>
            </a:r>
          </a:p>
        </p:txBody>
      </p:sp>
      <p:sp>
        <p:nvSpPr>
          <p:cNvPr id="10" name="TextBox 9">
            <a:extLst>
              <a:ext uri="{FF2B5EF4-FFF2-40B4-BE49-F238E27FC236}">
                <a16:creationId xmlns:a16="http://schemas.microsoft.com/office/drawing/2014/main" id="{A408CA53-B6E1-463C-A447-DF8205F3511C}"/>
              </a:ext>
            </a:extLst>
          </p:cNvPr>
          <p:cNvSpPr txBox="1"/>
          <p:nvPr/>
        </p:nvSpPr>
        <p:spPr>
          <a:xfrm>
            <a:off x="6155881" y="3117280"/>
            <a:ext cx="5260368"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The Met Office's Fire Severity Index (FSI),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for England and Wales is an assessment of how severe a fire could become if one were to start.  However, it is not an assessment of the risk of wildfires occurring.  This is used for fire prevention restrictions which aim to minimise accidental fires on access land vulnerable to wildfire. </a:t>
            </a:r>
          </a:p>
        </p:txBody>
      </p:sp>
      <p:pic>
        <p:nvPicPr>
          <p:cNvPr id="7" name="Picture 6">
            <a:extLst>
              <a:ext uri="{FF2B5EF4-FFF2-40B4-BE49-F238E27FC236}">
                <a16:creationId xmlns:a16="http://schemas.microsoft.com/office/drawing/2014/main" id="{1964BFDF-44A1-4849-A265-BFC408D250B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65971" y="3117280"/>
            <a:ext cx="1289910" cy="1445128"/>
          </a:xfrm>
          <a:prstGeom prst="rect">
            <a:avLst/>
          </a:prstGeom>
        </p:spPr>
      </p:pic>
      <p:pic>
        <p:nvPicPr>
          <p:cNvPr id="1026" name="Picture 2" descr="Home">
            <a:extLst>
              <a:ext uri="{FF2B5EF4-FFF2-40B4-BE49-F238E27FC236}">
                <a16:creationId xmlns:a16="http://schemas.microsoft.com/office/drawing/2014/main" id="{0103E3B5-C019-1660-0965-0468FE2B7F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7250" y="5265987"/>
            <a:ext cx="2857500" cy="11049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BC85F7-B52F-3507-04D0-56A6F6B9044A}"/>
              </a:ext>
            </a:extLst>
          </p:cNvPr>
          <p:cNvSpPr txBox="1"/>
          <p:nvPr/>
        </p:nvSpPr>
        <p:spPr>
          <a:xfrm>
            <a:off x="7524750" y="5347223"/>
            <a:ext cx="446377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9"/>
              </a:rPr>
              <a:t>Scottish Fire Danger Rating System</a:t>
            </a:r>
            <a:r>
              <a:rPr lang="en-GB" dirty="0"/>
              <a:t> provides similar mapping of fuel types in habitats that could lead to wildfires for Scotland.</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013242601"/>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7F515-7661-4697-B160-E75045F1E471}"/>
              </a:ext>
            </a:extLst>
          </p:cNvPr>
          <p:cNvSpPr>
            <a:spLocks noGrp="1"/>
          </p:cNvSpPr>
          <p:nvPr>
            <p:ph type="title"/>
          </p:nvPr>
        </p:nvSpPr>
        <p:spPr>
          <a:xfrm>
            <a:off x="538038" y="782498"/>
            <a:ext cx="2021961" cy="821946"/>
          </a:xfrm>
        </p:spPr>
        <p:txBody>
          <a:bodyPr>
            <a:noAutofit/>
          </a:bodyPr>
          <a:lstStyle/>
          <a:p>
            <a:r>
              <a:rPr lang="en-GB" dirty="0">
                <a:solidFill>
                  <a:srgbClr val="2E75B6"/>
                </a:solidFill>
              </a:rPr>
              <a:t>Ice/cold</a:t>
            </a:r>
          </a:p>
        </p:txBody>
      </p:sp>
      <p:sp>
        <p:nvSpPr>
          <p:cNvPr id="23" name="TextBox 22">
            <a:extLst>
              <a:ext uri="{FF2B5EF4-FFF2-40B4-BE49-F238E27FC236}">
                <a16:creationId xmlns:a16="http://schemas.microsoft.com/office/drawing/2014/main" id="{97A967AE-9A89-4C75-8EBF-CB7C3817E185}"/>
              </a:ext>
            </a:extLst>
          </p:cNvPr>
          <p:cNvSpPr txBox="1"/>
          <p:nvPr/>
        </p:nvSpPr>
        <p:spPr>
          <a:xfrm>
            <a:off x="5169229" y="2785281"/>
            <a:ext cx="3022600"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78D0B773-D5E6-D39A-DB18-2B923AA7FED6}"/>
              </a:ext>
            </a:extLst>
          </p:cNvPr>
          <p:cNvSpPr txBox="1"/>
          <p:nvPr/>
        </p:nvSpPr>
        <p:spPr>
          <a:xfrm>
            <a:off x="4682307" y="2849364"/>
            <a:ext cx="6869613" cy="15696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hlinkClick r:id="rId3"/>
              </a:rPr>
              <a:t>A lack of freeze protection measures was not completed </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rPr>
              <a:t>in a control station of the Sunray Valero Refinery, USA.  In February 2007, water in propane accumulated at the bottom of a pipe.  The pipe cracked due to freezing and expansion of water but remained sealed due to ice.  When temperatures increased, the ice in the pipe melted, exposing the crack and releasing 2000 kg/min of liquid propane, which ignited.  The refinery was forced to shut down. </a:t>
            </a:r>
          </a:p>
        </p:txBody>
      </p:sp>
      <p:pic>
        <p:nvPicPr>
          <p:cNvPr id="4" name="Picture 3">
            <a:extLst>
              <a:ext uri="{FF2B5EF4-FFF2-40B4-BE49-F238E27FC236}">
                <a16:creationId xmlns:a16="http://schemas.microsoft.com/office/drawing/2014/main" id="{9BDCE92C-C3F3-48F6-A582-633E70AF4C4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197" y="2758606"/>
            <a:ext cx="3443605" cy="2337902"/>
          </a:xfrm>
          <a:prstGeom prst="rect">
            <a:avLst/>
          </a:prstGeom>
        </p:spPr>
      </p:pic>
      <p:sp>
        <p:nvSpPr>
          <p:cNvPr id="8" name="TextBox 7">
            <a:extLst>
              <a:ext uri="{FF2B5EF4-FFF2-40B4-BE49-F238E27FC236}">
                <a16:creationId xmlns:a16="http://schemas.microsoft.com/office/drawing/2014/main" id="{7A5D9D28-6586-44AC-8D6B-EA7D7AA7F236}"/>
              </a:ext>
            </a:extLst>
          </p:cNvPr>
          <p:cNvSpPr txBox="1"/>
          <p:nvPr/>
        </p:nvSpPr>
        <p:spPr>
          <a:xfrm>
            <a:off x="2860158" y="450282"/>
            <a:ext cx="9010272"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Periods of cold weather are characterised by low temperatures, sometimes combined with snowfall and/or wind. This often leads to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high electricity consumption, and subsequent technical incidents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They are often the cause of power failures, disruption to telecommunication networks and a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range of on-site infrastructure damage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(e.g. freezing pipes or collapsing roofs).  Due to a changing climate in the UK, </a:t>
            </a:r>
            <a:r>
              <a:rPr lang="en-GB" dirty="0">
                <a:solidFill>
                  <a:prstClr val="black"/>
                </a:solidFill>
                <a:latin typeface="Calibri" panose="020F0502020204030204"/>
                <a:hlinkClick r:id="rId7"/>
              </a:rPr>
              <a:t>cold days are expected to be less frequent and milder</a:t>
            </a:r>
            <a:r>
              <a:rPr lang="en-GB" dirty="0">
                <a:solidFill>
                  <a:prstClr val="black"/>
                </a:solidFill>
                <a:latin typeface="Calibri" panose="020F0502020204030204"/>
              </a:rPr>
              <a:t> which may reduce risk.  However,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some have observed that this could lead to a reduction in experience responding to cold weather events and thus less effective response should it occur.</a:t>
            </a:r>
          </a:p>
        </p:txBody>
      </p:sp>
      <p:sp>
        <p:nvSpPr>
          <p:cNvPr id="10" name="TextBox 9">
            <a:extLst>
              <a:ext uri="{FF2B5EF4-FFF2-40B4-BE49-F238E27FC236}">
                <a16:creationId xmlns:a16="http://schemas.microsoft.com/office/drawing/2014/main" id="{BE534EEC-3FDC-460F-ABF2-AB4E7B66C7ED}"/>
              </a:ext>
            </a:extLst>
          </p:cNvPr>
          <p:cNvSpPr txBox="1"/>
          <p:nvPr/>
        </p:nvSpPr>
        <p:spPr>
          <a:xfrm>
            <a:off x="4682307" y="4756005"/>
            <a:ext cx="6671490"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A chlorine leak from a chemical packaging company in France in 2017 from its wastewater system</a:t>
            </a: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  This caused shutdown of the site's automatic treatment plant.  The UPS system, supplying electrical power to the plant, shut down following a period of extreme cold which caused the batteries to overheat.  At a later date, heated cabinets were installed in the UPS system to protect it from freezing temperatures. </a:t>
            </a:r>
          </a:p>
        </p:txBody>
      </p:sp>
      <p:sp>
        <p:nvSpPr>
          <p:cNvPr id="3" name="TextBox 2">
            <a:extLst>
              <a:ext uri="{FF2B5EF4-FFF2-40B4-BE49-F238E27FC236}">
                <a16:creationId xmlns:a16="http://schemas.microsoft.com/office/drawing/2014/main" id="{8672F614-ECDD-4D0D-B67A-10AFA3F18E14}"/>
              </a:ext>
            </a:extLst>
          </p:cNvPr>
          <p:cNvSpPr txBox="1"/>
          <p:nvPr/>
        </p:nvSpPr>
        <p:spPr>
          <a:xfrm>
            <a:off x="838197" y="5096508"/>
            <a:ext cx="3443605" cy="1077218"/>
          </a:xfrm>
          <a:prstGeom prst="rect">
            <a:avLst/>
          </a:prstGeom>
          <a:noFill/>
        </p:spPr>
        <p:txBody>
          <a:bodyPr wrap="square" rtlCol="0">
            <a:spAutoFit/>
          </a:bodyPr>
          <a:lstStyle/>
          <a:p>
            <a:r>
              <a:rPr lang="en-GB" sz="1600" dirty="0"/>
              <a:t>The CIA </a:t>
            </a:r>
            <a:r>
              <a:rPr lang="en-GB" sz="1600" dirty="0">
                <a:hlinkClick r:id="rId8"/>
              </a:rPr>
              <a:t>Guidance</a:t>
            </a:r>
            <a:r>
              <a:rPr lang="en-GB" sz="1600" dirty="0"/>
              <a:t> and update </a:t>
            </a:r>
            <a:r>
              <a:rPr lang="en-GB" sz="1600" dirty="0">
                <a:hlinkClick r:id="rId9"/>
              </a:rPr>
              <a:t>note</a:t>
            </a:r>
            <a:r>
              <a:rPr lang="en-GB" sz="1600" dirty="0"/>
              <a:t> on winterisation provide good information on managing process plant through severe and prolonged cold weather. </a:t>
            </a:r>
          </a:p>
        </p:txBody>
      </p:sp>
    </p:spTree>
    <p:extLst>
      <p:ext uri="{BB962C8B-B14F-4D97-AF65-F5344CB8AC3E}">
        <p14:creationId xmlns:p14="http://schemas.microsoft.com/office/powerpoint/2010/main" val="2157711020"/>
      </p:ext>
    </p:extLst>
  </p:cSld>
  <p:clrMapOvr>
    <a:overrideClrMapping bg1="lt1" tx1="dk1" bg2="lt2" tx2="dk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7F515-7661-4697-B160-E75045F1E471}"/>
              </a:ext>
            </a:extLst>
          </p:cNvPr>
          <p:cNvSpPr>
            <a:spLocks noGrp="1"/>
          </p:cNvSpPr>
          <p:nvPr>
            <p:ph type="title"/>
          </p:nvPr>
        </p:nvSpPr>
        <p:spPr>
          <a:xfrm>
            <a:off x="838197" y="578474"/>
            <a:ext cx="3256283" cy="1048307"/>
          </a:xfrm>
        </p:spPr>
        <p:txBody>
          <a:bodyPr>
            <a:noAutofit/>
          </a:bodyPr>
          <a:lstStyle/>
          <a:p>
            <a:r>
              <a:rPr lang="en-GB" dirty="0">
                <a:solidFill>
                  <a:srgbClr val="2E75B6"/>
                </a:solidFill>
              </a:rPr>
              <a:t>Geological impacts</a:t>
            </a:r>
          </a:p>
        </p:txBody>
      </p:sp>
      <p:sp>
        <p:nvSpPr>
          <p:cNvPr id="23" name="TextBox 22">
            <a:extLst>
              <a:ext uri="{FF2B5EF4-FFF2-40B4-BE49-F238E27FC236}">
                <a16:creationId xmlns:a16="http://schemas.microsoft.com/office/drawing/2014/main" id="{97A967AE-9A89-4C75-8EBF-CB7C3817E185}"/>
              </a:ext>
            </a:extLst>
          </p:cNvPr>
          <p:cNvSpPr txBox="1"/>
          <p:nvPr/>
        </p:nvSpPr>
        <p:spPr>
          <a:xfrm>
            <a:off x="5169229" y="2785281"/>
            <a:ext cx="3022600"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6" name="TextBox 5">
            <a:extLst>
              <a:ext uri="{FF2B5EF4-FFF2-40B4-BE49-F238E27FC236}">
                <a16:creationId xmlns:a16="http://schemas.microsoft.com/office/drawing/2014/main" id="{E536EE4E-B17B-4595-8A32-2268C2DF2608}"/>
              </a:ext>
            </a:extLst>
          </p:cNvPr>
          <p:cNvSpPr txBox="1"/>
          <p:nvPr/>
        </p:nvSpPr>
        <p:spPr>
          <a:xfrm>
            <a:off x="838197" y="1838120"/>
            <a:ext cx="3022600" cy="3970318"/>
          </a:xfrm>
          <a:prstGeom prst="rect">
            <a:avLst/>
          </a:prstGeom>
          <a:noFill/>
        </p:spPr>
        <p:txBody>
          <a:bodyPr wrap="square" rtlCol="0">
            <a:spAutoFit/>
          </a:bodyPr>
          <a:lstStyle/>
          <a:p>
            <a:r>
              <a:rPr lang="en-GB" dirty="0"/>
              <a:t>Not all climate change impacts are linked to acute extreme weather events. The evolution of climate and weather patterns over longer periods of time can have cascading and feedback impacts, including </a:t>
            </a:r>
            <a:r>
              <a:rPr lang="en-GB" dirty="0">
                <a:hlinkClick r:id="rId3"/>
              </a:rPr>
              <a:t>geological ones</a:t>
            </a:r>
            <a:r>
              <a:rPr lang="en-GB" dirty="0"/>
              <a:t>, which can threaten safety and environmental protection. Drought, sea level rise, subsidence, river/coastal erosion and landslips </a:t>
            </a:r>
            <a:r>
              <a:rPr lang="en-GB" dirty="0">
                <a:hlinkClick r:id="rId4"/>
              </a:rPr>
              <a:t>can all impact</a:t>
            </a:r>
            <a:r>
              <a:rPr lang="en-GB" dirty="0"/>
              <a:t> industrial sites.</a:t>
            </a:r>
          </a:p>
        </p:txBody>
      </p:sp>
      <p:sp>
        <p:nvSpPr>
          <p:cNvPr id="7" name="TextBox 6">
            <a:extLst>
              <a:ext uri="{FF2B5EF4-FFF2-40B4-BE49-F238E27FC236}">
                <a16:creationId xmlns:a16="http://schemas.microsoft.com/office/drawing/2014/main" id="{3153C9EC-01D6-4CE7-BFD0-F70B19B6AA39}"/>
              </a:ext>
            </a:extLst>
          </p:cNvPr>
          <p:cNvSpPr txBox="1"/>
          <p:nvPr/>
        </p:nvSpPr>
        <p:spPr>
          <a:xfrm>
            <a:off x="4279138" y="578474"/>
            <a:ext cx="7406639" cy="1754326"/>
          </a:xfrm>
          <a:prstGeom prst="rect">
            <a:avLst/>
          </a:prstGeom>
          <a:noFill/>
        </p:spPr>
        <p:txBody>
          <a:bodyPr wrap="square" rtlCol="0">
            <a:spAutoFit/>
          </a:bodyPr>
          <a:lstStyle/>
          <a:p>
            <a:r>
              <a:rPr lang="en-GB" dirty="0">
                <a:hlinkClick r:id="rId5"/>
              </a:rPr>
              <a:t>Norilsk oil spill (2020) </a:t>
            </a:r>
            <a:r>
              <a:rPr lang="en-GB" dirty="0"/>
              <a:t>: Up to 17,500 tonnes of diesel spilled on to the ground and into local rivers.  It is understood there was a combination of causal factors, including corrosion of tank bottom and collapse of foundations due to permafrost melting.  The incident could cost the company over $2bn.  Root causes will lie in the management system and leadership culture.</a:t>
            </a:r>
          </a:p>
          <a:p>
            <a:endParaRPr lang="en-GB" dirty="0"/>
          </a:p>
        </p:txBody>
      </p:sp>
      <p:sp>
        <p:nvSpPr>
          <p:cNvPr id="11" name="TextBox 10">
            <a:extLst>
              <a:ext uri="{FF2B5EF4-FFF2-40B4-BE49-F238E27FC236}">
                <a16:creationId xmlns:a16="http://schemas.microsoft.com/office/drawing/2014/main" id="{4A83DF65-081A-40F4-98C7-069A90AF7ED0}"/>
              </a:ext>
            </a:extLst>
          </p:cNvPr>
          <p:cNvSpPr txBox="1"/>
          <p:nvPr/>
        </p:nvSpPr>
        <p:spPr>
          <a:xfrm>
            <a:off x="4396682" y="4639797"/>
            <a:ext cx="7289096" cy="1754326"/>
          </a:xfrm>
          <a:prstGeom prst="rect">
            <a:avLst/>
          </a:prstGeom>
          <a:noFill/>
        </p:spPr>
        <p:txBody>
          <a:bodyPr wrap="square" rtlCol="0">
            <a:spAutoFit/>
          </a:bodyPr>
          <a:lstStyle/>
          <a:p>
            <a:r>
              <a:rPr lang="en-GB" dirty="0"/>
              <a:t>Incidents and near misses in the UK have included: Severe riverbank erosion causing washout of a site roadway and threatening a large hydrocarbon storage tank; ground movement damage to underground pipes and services; cracked bunds and drainage systems.  Accidents have also occurred outside the high hazard sector where common lessons can be learned : e.g. </a:t>
            </a:r>
            <a:r>
              <a:rPr lang="en-GB" dirty="0">
                <a:hlinkClick r:id="rId6"/>
              </a:rPr>
              <a:t>Carmont train accident</a:t>
            </a:r>
            <a:endParaRPr lang="en-GB" dirty="0"/>
          </a:p>
        </p:txBody>
      </p:sp>
      <p:pic>
        <p:nvPicPr>
          <p:cNvPr id="13" name="Picture 12">
            <a:extLst>
              <a:ext uri="{FF2B5EF4-FFF2-40B4-BE49-F238E27FC236}">
                <a16:creationId xmlns:a16="http://schemas.microsoft.com/office/drawing/2014/main" id="{E02E9555-4586-4AAB-B142-6354987FD99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40116" y="2082563"/>
            <a:ext cx="3490121" cy="2323425"/>
          </a:xfrm>
          <a:prstGeom prst="rect">
            <a:avLst/>
          </a:prstGeom>
          <a:effectLst>
            <a:outerShdw blurRad="292100" dist="139700" dir="2700000" algn="tl" rotWithShape="0">
              <a:prstClr val="black">
                <a:alpha val="65000"/>
              </a:prstClr>
            </a:outerShdw>
          </a:effectLst>
        </p:spPr>
      </p:pic>
      <p:pic>
        <p:nvPicPr>
          <p:cNvPr id="14" name="Picture 13">
            <a:extLst>
              <a:ext uri="{FF2B5EF4-FFF2-40B4-BE49-F238E27FC236}">
                <a16:creationId xmlns:a16="http://schemas.microsoft.com/office/drawing/2014/main" id="{02594D7E-8E20-4301-8D77-B92BF17DD88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260386" y="2367112"/>
            <a:ext cx="3671227" cy="1754325"/>
          </a:xfrm>
          <a:prstGeom prst="rect">
            <a:avLst/>
          </a:prstGeom>
          <a:effectLst>
            <a:outerShdw blurRad="292100" dist="139700" dir="2700000" algn="tl" rotWithShape="0">
              <a:prstClr val="black">
                <a:alpha val="65000"/>
              </a:prstClr>
            </a:outerShdw>
          </a:effectLst>
        </p:spPr>
      </p:pic>
    </p:spTree>
    <p:extLst>
      <p:ext uri="{BB962C8B-B14F-4D97-AF65-F5344CB8AC3E}">
        <p14:creationId xmlns:p14="http://schemas.microsoft.com/office/powerpoint/2010/main" val="1228357293"/>
      </p:ext>
    </p:extLst>
  </p:cSld>
  <p:clrMapOvr>
    <a:overrideClrMapping bg1="lt1" tx1="dk1" bg2="lt2" tx2="dk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767328-0DE6-4172-B14D-FCEF716B252F}"/>
              </a:ext>
            </a:extLst>
          </p:cNvPr>
          <p:cNvSpPr>
            <a:spLocks noGrp="1"/>
          </p:cNvSpPr>
          <p:nvPr>
            <p:ph type="title"/>
          </p:nvPr>
        </p:nvSpPr>
        <p:spPr>
          <a:xfrm>
            <a:off x="943277" y="712269"/>
            <a:ext cx="3370998" cy="5502264"/>
          </a:xfrm>
        </p:spPr>
        <p:txBody>
          <a:bodyPr>
            <a:normAutofit/>
          </a:bodyPr>
          <a:lstStyle/>
          <a:p>
            <a:r>
              <a:rPr lang="en-GB" dirty="0">
                <a:solidFill>
                  <a:srgbClr val="FFFFFF"/>
                </a:solidFill>
              </a:rPr>
              <a:t>Do net zero technologies need to be resilient to climate change?</a:t>
            </a:r>
            <a:endParaRPr lang="en-GB" dirty="0">
              <a:solidFill>
                <a:schemeClr val="bg1"/>
              </a:solidFill>
            </a:endParaRPr>
          </a:p>
        </p:txBody>
      </p:sp>
      <p:cxnSp>
        <p:nvCxnSpPr>
          <p:cNvPr id="24" name="Straight Connector 23">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8231C0B1-B4C6-4047-8363-6C9103F8A536}"/>
              </a:ext>
            </a:extLst>
          </p:cNvPr>
          <p:cNvGraphicFramePr>
            <a:graphicFrameLocks noGrp="1"/>
          </p:cNvGraphicFramePr>
          <p:nvPr>
            <p:ph idx="1"/>
            <p:extLst>
              <p:ext uri="{D42A27DB-BD31-4B8C-83A1-F6EECF244321}">
                <p14:modId xmlns:p14="http://schemas.microsoft.com/office/powerpoint/2010/main" val="3794593573"/>
              </p:ext>
            </p:extLst>
          </p:nvPr>
        </p:nvGraphicFramePr>
        <p:xfrm>
          <a:off x="4994068" y="712269"/>
          <a:ext cx="6612716" cy="5391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56079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7F515-7661-4697-B160-E75045F1E471}"/>
              </a:ext>
            </a:extLst>
          </p:cNvPr>
          <p:cNvSpPr>
            <a:spLocks noGrp="1"/>
          </p:cNvSpPr>
          <p:nvPr>
            <p:ph type="title"/>
          </p:nvPr>
        </p:nvSpPr>
        <p:spPr>
          <a:xfrm>
            <a:off x="871503" y="427382"/>
            <a:ext cx="3138380" cy="1077219"/>
          </a:xfrm>
        </p:spPr>
        <p:txBody>
          <a:bodyPr>
            <a:normAutofit/>
          </a:bodyPr>
          <a:lstStyle/>
          <a:p>
            <a:r>
              <a:rPr lang="en-GB" dirty="0">
                <a:solidFill>
                  <a:srgbClr val="2E75B6"/>
                </a:solidFill>
              </a:rPr>
              <a:t>Solar</a:t>
            </a:r>
            <a:r>
              <a:rPr lang="en-GB" dirty="0"/>
              <a:t> </a:t>
            </a:r>
          </a:p>
        </p:txBody>
      </p:sp>
      <p:sp>
        <p:nvSpPr>
          <p:cNvPr id="23" name="TextBox 22">
            <a:extLst>
              <a:ext uri="{FF2B5EF4-FFF2-40B4-BE49-F238E27FC236}">
                <a16:creationId xmlns:a16="http://schemas.microsoft.com/office/drawing/2014/main" id="{97A967AE-9A89-4C75-8EBF-CB7C3817E185}"/>
              </a:ext>
            </a:extLst>
          </p:cNvPr>
          <p:cNvSpPr txBox="1"/>
          <p:nvPr/>
        </p:nvSpPr>
        <p:spPr>
          <a:xfrm>
            <a:off x="5224419" y="2783697"/>
            <a:ext cx="3022600"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7" name="TextBox 6">
            <a:extLst>
              <a:ext uri="{FF2B5EF4-FFF2-40B4-BE49-F238E27FC236}">
                <a16:creationId xmlns:a16="http://schemas.microsoft.com/office/drawing/2014/main" id="{FCA14636-1C98-4872-9867-AFB4BC99BCAD}"/>
              </a:ext>
            </a:extLst>
          </p:cNvPr>
          <p:cNvSpPr txBox="1"/>
          <p:nvPr/>
        </p:nvSpPr>
        <p:spPr>
          <a:xfrm>
            <a:off x="6011773" y="1029371"/>
            <a:ext cx="5762265" cy="252376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Calibri"/>
              </a:rPr>
              <a:t>During Storm Eunice in February 2022, one of the worst storms in the UK in 30 years, </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Calibri"/>
                <a:hlinkClick r:id="rId3"/>
              </a:rPr>
              <a:t>solar panels were ripped off a building roof in Southampton</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Calibri"/>
              </a:rPr>
              <a:t> close to where the storm gusts were at their highest.  The panels served communal areas such as lighting and elevators for the building.  As a result of the storm, they were severely damaged and out of use.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3" name="Picture 2">
            <a:extLst>
              <a:ext uri="{FF2B5EF4-FFF2-40B4-BE49-F238E27FC236}">
                <a16:creationId xmlns:a16="http://schemas.microsoft.com/office/drawing/2014/main" id="{E12DFB7F-A86B-4E25-B354-EBA11B9DA6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47019" y="2841036"/>
            <a:ext cx="2128622" cy="3626305"/>
          </a:xfrm>
          <a:prstGeom prst="rect">
            <a:avLst/>
          </a:prstGeom>
        </p:spPr>
      </p:pic>
      <p:sp>
        <p:nvSpPr>
          <p:cNvPr id="8" name="TextBox 7">
            <a:extLst>
              <a:ext uri="{FF2B5EF4-FFF2-40B4-BE49-F238E27FC236}">
                <a16:creationId xmlns:a16="http://schemas.microsoft.com/office/drawing/2014/main" id="{8F98E63E-38AF-485B-A46F-066AB81F968F}"/>
              </a:ext>
            </a:extLst>
          </p:cNvPr>
          <p:cNvSpPr txBox="1"/>
          <p:nvPr/>
        </p:nvSpPr>
        <p:spPr>
          <a:xfrm>
            <a:off x="838197" y="1586110"/>
            <a:ext cx="4386222" cy="14773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Calibri"/>
                <a:hlinkClick r:id="rId5"/>
              </a:rPr>
              <a:t>Panels in a solar farm in Dorset were damaged during a wildfire </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Calibri"/>
              </a:rPr>
              <a:t>in the heatwave of July 2022.  Twenty firefighters tackled a fire at the 113-acre solar farm for three hours which had 81,400 panels.</a:t>
            </a:r>
          </a:p>
        </p:txBody>
      </p:sp>
      <p:pic>
        <p:nvPicPr>
          <p:cNvPr id="4" name="Picture 3">
            <a:extLst>
              <a:ext uri="{FF2B5EF4-FFF2-40B4-BE49-F238E27FC236}">
                <a16:creationId xmlns:a16="http://schemas.microsoft.com/office/drawing/2014/main" id="{20DB73CB-47AD-4096-8247-06568EE755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2931" y="3265909"/>
            <a:ext cx="2896445" cy="2173839"/>
          </a:xfrm>
          <a:prstGeom prst="rect">
            <a:avLst/>
          </a:prstGeom>
        </p:spPr>
      </p:pic>
      <p:pic>
        <p:nvPicPr>
          <p:cNvPr id="5" name="Picture 4">
            <a:extLst>
              <a:ext uri="{FF2B5EF4-FFF2-40B4-BE49-F238E27FC236}">
                <a16:creationId xmlns:a16="http://schemas.microsoft.com/office/drawing/2014/main" id="{6FE6DA5F-E709-43FE-9976-FD19955CBD7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83930" y="3860183"/>
            <a:ext cx="3064692" cy="2300113"/>
          </a:xfrm>
          <a:prstGeom prst="rect">
            <a:avLst/>
          </a:prstGeom>
        </p:spPr>
      </p:pic>
    </p:spTree>
    <p:extLst>
      <p:ext uri="{BB962C8B-B14F-4D97-AF65-F5344CB8AC3E}">
        <p14:creationId xmlns:p14="http://schemas.microsoft.com/office/powerpoint/2010/main" val="1690473501"/>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7F515-7661-4697-B160-E75045F1E471}"/>
              </a:ext>
            </a:extLst>
          </p:cNvPr>
          <p:cNvSpPr>
            <a:spLocks noGrp="1"/>
          </p:cNvSpPr>
          <p:nvPr>
            <p:ph type="title"/>
          </p:nvPr>
        </p:nvSpPr>
        <p:spPr>
          <a:xfrm>
            <a:off x="838196" y="857999"/>
            <a:ext cx="3117115" cy="849972"/>
          </a:xfrm>
        </p:spPr>
        <p:txBody>
          <a:bodyPr>
            <a:noAutofit/>
          </a:bodyPr>
          <a:lstStyle/>
          <a:p>
            <a:r>
              <a:rPr lang="en-GB" dirty="0">
                <a:solidFill>
                  <a:srgbClr val="2E75B6"/>
                </a:solidFill>
              </a:rPr>
              <a:t>Wind power</a:t>
            </a:r>
          </a:p>
        </p:txBody>
      </p:sp>
      <p:sp>
        <p:nvSpPr>
          <p:cNvPr id="23" name="TextBox 22">
            <a:extLst>
              <a:ext uri="{FF2B5EF4-FFF2-40B4-BE49-F238E27FC236}">
                <a16:creationId xmlns:a16="http://schemas.microsoft.com/office/drawing/2014/main" id="{97A967AE-9A89-4C75-8EBF-CB7C3817E185}"/>
              </a:ext>
            </a:extLst>
          </p:cNvPr>
          <p:cNvSpPr txBox="1"/>
          <p:nvPr/>
        </p:nvSpPr>
        <p:spPr>
          <a:xfrm>
            <a:off x="5224419" y="2778415"/>
            <a:ext cx="3022600"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10" name="TextBox 9">
            <a:extLst>
              <a:ext uri="{FF2B5EF4-FFF2-40B4-BE49-F238E27FC236}">
                <a16:creationId xmlns:a16="http://schemas.microsoft.com/office/drawing/2014/main" id="{80A045D0-EB9A-4977-9078-1D69A785F54E}"/>
              </a:ext>
            </a:extLst>
          </p:cNvPr>
          <p:cNvSpPr txBox="1"/>
          <p:nvPr/>
        </p:nvSpPr>
        <p:spPr>
          <a:xfrm>
            <a:off x="871679" y="1856821"/>
            <a:ext cx="4550894" cy="424731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Calibri"/>
              </a:rPr>
              <a:t>The most common cause of wind turbine fires are lightning strikes, though fires are also caused through electrical and mechanical failures, including exacerbation by high ambient temperatures.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a:ea typeface="+mn-ea"/>
                <a:cs typeface="Calibri"/>
              </a:rPr>
              <a:t>An Australian wind turbine farm contained 112 turbines.  </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Calibri"/>
                <a:hlinkClick r:id="rId3"/>
              </a:rPr>
              <a:t>The entire farm was shut down during a heatwave</a:t>
            </a:r>
            <a:r>
              <a:rPr kumimoji="0" lang="en-GB" b="0" i="0" u="none" strike="noStrike" kern="1200" cap="none" spc="0" normalizeH="0" baseline="0" noProof="0" dirty="0">
                <a:ln>
                  <a:noFill/>
                </a:ln>
                <a:solidFill>
                  <a:prstClr val="black"/>
                </a:solidFill>
                <a:effectLst/>
                <a:uLnTx/>
                <a:uFillTx/>
                <a:latin typeface="Calibri" panose="020F0502020204030204"/>
                <a:ea typeface="+mn-ea"/>
                <a:cs typeface="Calibri"/>
              </a:rPr>
              <a:t> when a turbine caught on fire, leaving 63,000 homes without power. Moreover, the turbine ignited ground fires which caused burning debris, destroying 80,000 hectares of a national park.  The fire was found to be caused by an electrical failure in the nacelle.</a:t>
            </a:r>
          </a:p>
        </p:txBody>
      </p:sp>
      <p:pic>
        <p:nvPicPr>
          <p:cNvPr id="6" name="Picture 5">
            <a:extLst>
              <a:ext uri="{FF2B5EF4-FFF2-40B4-BE49-F238E27FC236}">
                <a16:creationId xmlns:a16="http://schemas.microsoft.com/office/drawing/2014/main" id="{276B45AC-AB86-40E2-9577-2DAF6C1B2F9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72687" y="979492"/>
            <a:ext cx="5065304" cy="3208026"/>
          </a:xfrm>
          <a:prstGeom prst="rect">
            <a:avLst/>
          </a:prstGeom>
        </p:spPr>
      </p:pic>
      <p:sp>
        <p:nvSpPr>
          <p:cNvPr id="3" name="TextBox 2">
            <a:extLst>
              <a:ext uri="{FF2B5EF4-FFF2-40B4-BE49-F238E27FC236}">
                <a16:creationId xmlns:a16="http://schemas.microsoft.com/office/drawing/2014/main" id="{D1385E60-62D4-49EA-9318-CEDC34A9B964}"/>
              </a:ext>
            </a:extLst>
          </p:cNvPr>
          <p:cNvSpPr txBox="1"/>
          <p:nvPr/>
        </p:nvSpPr>
        <p:spPr>
          <a:xfrm>
            <a:off x="5811566" y="4619395"/>
            <a:ext cx="5387546" cy="1477328"/>
          </a:xfrm>
          <a:prstGeom prst="rect">
            <a:avLst/>
          </a:prstGeom>
          <a:noFill/>
        </p:spPr>
        <p:txBody>
          <a:bodyPr wrap="square" rtlCol="0">
            <a:spAutoFit/>
          </a:bodyPr>
          <a:lstStyle/>
          <a:p>
            <a:r>
              <a:rPr lang="en-GB" dirty="0"/>
              <a:t>Whilst industrial sites are frequently considered as ideal locations for solar/wind, the potential knock-on risks to the establishment from blade throw or other wind-blown debris needs to be accounted for in operators’ risk assessments.</a:t>
            </a:r>
          </a:p>
        </p:txBody>
      </p:sp>
    </p:spTree>
    <p:extLst>
      <p:ext uri="{BB962C8B-B14F-4D97-AF65-F5344CB8AC3E}">
        <p14:creationId xmlns:p14="http://schemas.microsoft.com/office/powerpoint/2010/main" val="3078754581"/>
      </p:ext>
    </p:extLst>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97A967AE-9A89-4C75-8EBF-CB7C3817E185}"/>
              </a:ext>
            </a:extLst>
          </p:cNvPr>
          <p:cNvSpPr txBox="1"/>
          <p:nvPr/>
        </p:nvSpPr>
        <p:spPr>
          <a:xfrm>
            <a:off x="5224419" y="2778415"/>
            <a:ext cx="3022600"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11" name="Title 1">
            <a:extLst>
              <a:ext uri="{FF2B5EF4-FFF2-40B4-BE49-F238E27FC236}">
                <a16:creationId xmlns:a16="http://schemas.microsoft.com/office/drawing/2014/main" id="{8D7DC691-CF6A-4548-ACFD-94EE61E68CA5}"/>
              </a:ext>
            </a:extLst>
          </p:cNvPr>
          <p:cNvSpPr txBox="1">
            <a:spLocks/>
          </p:cNvSpPr>
          <p:nvPr/>
        </p:nvSpPr>
        <p:spPr>
          <a:xfrm>
            <a:off x="575073" y="677328"/>
            <a:ext cx="6336090" cy="16581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rgbClr val="2E75B6"/>
                </a:solidFill>
              </a:rPr>
              <a:t>Other net zero approaches are also vulnerable</a:t>
            </a:r>
          </a:p>
        </p:txBody>
      </p:sp>
      <p:sp>
        <p:nvSpPr>
          <p:cNvPr id="12" name="TextBox 11">
            <a:extLst>
              <a:ext uri="{FF2B5EF4-FFF2-40B4-BE49-F238E27FC236}">
                <a16:creationId xmlns:a16="http://schemas.microsoft.com/office/drawing/2014/main" id="{D9D45A61-BCEB-4F1E-88CC-83747517D256}"/>
              </a:ext>
            </a:extLst>
          </p:cNvPr>
          <p:cNvSpPr txBox="1"/>
          <p:nvPr/>
        </p:nvSpPr>
        <p:spPr>
          <a:xfrm>
            <a:off x="575073" y="2585142"/>
            <a:ext cx="6219132" cy="3372245"/>
          </a:xfrm>
          <a:prstGeom prst="rect">
            <a:avLst/>
          </a:prstGeom>
        </p:spPr>
        <p:txBody>
          <a:bodyPr vert="horz" lIns="91440" tIns="45720" rIns="91440" bIns="45720" rtlCol="0">
            <a:noAutofit/>
          </a:bodyPr>
          <a:lstStyle/>
          <a:p>
            <a:pPr marR="0" lvl="0" fontAlgn="auto">
              <a:lnSpc>
                <a:spcPct val="90000"/>
              </a:lnSpc>
              <a:spcBef>
                <a:spcPts val="0"/>
              </a:spcBef>
              <a:spcAft>
                <a:spcPts val="600"/>
              </a:spcAft>
              <a:buClrTx/>
              <a:buSzTx/>
              <a:tabLst/>
              <a:defRPr/>
            </a:pPr>
            <a:r>
              <a:rPr kumimoji="0" lang="en-US" sz="2000" b="0" i="0" u="none" strike="noStrike" cap="none" spc="0" normalizeH="0" baseline="0" noProof="0" dirty="0">
                <a:ln>
                  <a:noFill/>
                </a:ln>
                <a:effectLst/>
                <a:uLnTx/>
                <a:uFillTx/>
              </a:rPr>
              <a:t>During prolonged dry weather or drought, techniques ranging from carbon capture and storage to </a:t>
            </a:r>
            <a:r>
              <a:rPr kumimoji="0" lang="en-US" sz="2000" b="0" i="0" u="none" strike="noStrike" cap="none" spc="0" normalizeH="0" baseline="0" noProof="0" dirty="0">
                <a:ln>
                  <a:noFill/>
                </a:ln>
                <a:effectLst/>
                <a:uLnTx/>
                <a:uFillTx/>
                <a:hlinkClick r:id="rId3"/>
              </a:rPr>
              <a:t>tree planting </a:t>
            </a:r>
            <a:r>
              <a:rPr kumimoji="0" lang="en-US" sz="2000" b="0" i="0" u="none" strike="noStrike" cap="none" spc="0" normalizeH="0" baseline="0" noProof="0" dirty="0">
                <a:ln>
                  <a:noFill/>
                </a:ln>
                <a:effectLst/>
                <a:uLnTx/>
                <a:uFillTx/>
              </a:rPr>
              <a:t>can be impacted by reduced water availability.  </a:t>
            </a:r>
          </a:p>
          <a:p>
            <a:pPr marR="0" lvl="0" fontAlgn="auto">
              <a:lnSpc>
                <a:spcPct val="90000"/>
              </a:lnSpc>
              <a:spcBef>
                <a:spcPts val="0"/>
              </a:spcBef>
              <a:spcAft>
                <a:spcPts val="600"/>
              </a:spcAft>
              <a:buClrTx/>
              <a:buSzTx/>
              <a:tabLst/>
              <a:defRPr/>
            </a:pPr>
            <a:endParaRPr lang="en-US" sz="2000" dirty="0"/>
          </a:p>
          <a:p>
            <a:pPr marR="0" lvl="0" fontAlgn="auto">
              <a:lnSpc>
                <a:spcPct val="90000"/>
              </a:lnSpc>
              <a:spcBef>
                <a:spcPts val="0"/>
              </a:spcBef>
              <a:spcAft>
                <a:spcPts val="600"/>
              </a:spcAft>
              <a:buClrTx/>
              <a:buSzTx/>
              <a:tabLst/>
              <a:defRPr/>
            </a:pPr>
            <a:r>
              <a:rPr kumimoji="0" lang="en-US" sz="2000" b="0" i="0" u="none" strike="noStrike" cap="none" spc="0" normalizeH="0" baseline="0" noProof="0" dirty="0">
                <a:ln>
                  <a:noFill/>
                </a:ln>
                <a:effectLst/>
                <a:uLnTx/>
                <a:uFillTx/>
              </a:rPr>
              <a:t>Floods can impact any non-resilient infrastructure – for example, flooding can impact electrical systems, and there is growing evidence of </a:t>
            </a:r>
            <a:r>
              <a:rPr lang="en-US" sz="2000" dirty="0"/>
              <a:t>extended fire risk from </a:t>
            </a:r>
            <a:r>
              <a:rPr kumimoji="0" lang="en-GB" sz="2000" b="0" i="0" u="none" strike="noStrike" cap="none" spc="0" normalizeH="0" baseline="0" noProof="0" dirty="0">
                <a:ln>
                  <a:noFill/>
                </a:ln>
                <a:effectLst/>
                <a:uLnTx/>
                <a:uFillTx/>
                <a:hlinkClick r:id="rId4"/>
              </a:rPr>
              <a:t>Li-Ion batteries exposed to salt water</a:t>
            </a:r>
            <a:r>
              <a:rPr kumimoji="0" lang="en-US" sz="2000" b="0" i="0" u="none" strike="noStrike" cap="none" spc="0" normalizeH="0" baseline="0" noProof="0" dirty="0">
                <a:ln>
                  <a:noFill/>
                </a:ln>
                <a:effectLst/>
                <a:uLnTx/>
                <a:uFillTx/>
              </a:rPr>
              <a:t>.</a:t>
            </a:r>
          </a:p>
        </p:txBody>
      </p:sp>
      <p:pic>
        <p:nvPicPr>
          <p:cNvPr id="13" name="Picture 12">
            <a:extLst>
              <a:ext uri="{FF2B5EF4-FFF2-40B4-BE49-F238E27FC236}">
                <a16:creationId xmlns:a16="http://schemas.microsoft.com/office/drawing/2014/main" id="{DDB499A9-7B6F-4118-A365-994FA291D01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513965" y="900611"/>
            <a:ext cx="3681292" cy="5056777"/>
          </a:xfrm>
          <a:prstGeom prst="rect">
            <a:avLst/>
          </a:prstGeom>
          <a:effectLst/>
        </p:spPr>
      </p:pic>
      <p:sp>
        <p:nvSpPr>
          <p:cNvPr id="2" name="TextBox 1">
            <a:extLst>
              <a:ext uri="{FF2B5EF4-FFF2-40B4-BE49-F238E27FC236}">
                <a16:creationId xmlns:a16="http://schemas.microsoft.com/office/drawing/2014/main" id="{5C6BEA9F-1286-4FC8-BE00-3AF7F7B3E737}"/>
              </a:ext>
            </a:extLst>
          </p:cNvPr>
          <p:cNvSpPr txBox="1"/>
          <p:nvPr/>
        </p:nvSpPr>
        <p:spPr>
          <a:xfrm>
            <a:off x="9218427" y="5957388"/>
            <a:ext cx="2093586" cy="369332"/>
          </a:xfrm>
          <a:prstGeom prst="rect">
            <a:avLst/>
          </a:prstGeom>
          <a:noFill/>
        </p:spPr>
        <p:txBody>
          <a:bodyPr wrap="none" rtlCol="0">
            <a:spAutoFit/>
          </a:bodyPr>
          <a:lstStyle/>
          <a:p>
            <a:r>
              <a:rPr lang="en-GB" dirty="0"/>
              <a:t>Reservoir in drought</a:t>
            </a:r>
          </a:p>
        </p:txBody>
      </p:sp>
    </p:spTree>
    <p:extLst>
      <p:ext uri="{BB962C8B-B14F-4D97-AF65-F5344CB8AC3E}">
        <p14:creationId xmlns:p14="http://schemas.microsoft.com/office/powerpoint/2010/main" val="479155455"/>
      </p:ext>
    </p:extLst>
  </p:cSld>
  <p:clrMapOvr>
    <a:overrideClrMapping bg1="lt1" tx1="dk1" bg2="lt2" tx2="dk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nature, water&#10;&#10;Description automatically generated">
            <a:extLst>
              <a:ext uri="{FF2B5EF4-FFF2-40B4-BE49-F238E27FC236}">
                <a16:creationId xmlns:a16="http://schemas.microsoft.com/office/drawing/2014/main" id="{AF7B9D65-5429-3952-632E-89192A480F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683917" cy="7973089"/>
          </a:xfrm>
          <a:prstGeom prst="rect">
            <a:avLst/>
          </a:prstGeom>
        </p:spPr>
      </p:pic>
      <p:sp>
        <p:nvSpPr>
          <p:cNvPr id="7" name="Title 1">
            <a:extLst>
              <a:ext uri="{FF2B5EF4-FFF2-40B4-BE49-F238E27FC236}">
                <a16:creationId xmlns:a16="http://schemas.microsoft.com/office/drawing/2014/main" id="{2EFCFCC7-1D12-D05A-DC45-0A0C8B61E8DC}"/>
              </a:ext>
            </a:extLst>
          </p:cNvPr>
          <p:cNvSpPr txBox="1">
            <a:spLocks/>
          </p:cNvSpPr>
          <p:nvPr/>
        </p:nvSpPr>
        <p:spPr>
          <a:xfrm>
            <a:off x="5580513" y="5300861"/>
            <a:ext cx="6611487" cy="1452364"/>
          </a:xfrm>
          <a:prstGeom prst="rect">
            <a:avLst/>
          </a:prstGeom>
          <a:solidFill>
            <a:srgbClr val="1E1B31">
              <a:alpha val="65000"/>
            </a:srgbClr>
          </a:solidFill>
          <a:effectLst>
            <a:softEdge rad="76200"/>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b="1" dirty="0">
              <a:solidFill>
                <a:schemeClr val="bg1"/>
              </a:solidFill>
              <a:latin typeface="+mn-lt"/>
            </a:endParaRPr>
          </a:p>
          <a:p>
            <a:pPr algn="ctr"/>
            <a:r>
              <a:rPr lang="en-GB" b="1" dirty="0">
                <a:solidFill>
                  <a:schemeClr val="bg1"/>
                </a:solidFill>
                <a:latin typeface="+mn-lt"/>
              </a:rPr>
              <a:t>“</a:t>
            </a:r>
            <a:r>
              <a:rPr lang="en-GB" b="1" i="1" dirty="0">
                <a:solidFill>
                  <a:schemeClr val="bg1"/>
                </a:solidFill>
                <a:latin typeface="+mn-lt"/>
              </a:rPr>
              <a:t>Creating a net zero nation resilient to climate change</a:t>
            </a:r>
            <a:r>
              <a:rPr lang="en-GB" b="1" dirty="0">
                <a:solidFill>
                  <a:schemeClr val="bg1"/>
                </a:solidFill>
                <a:latin typeface="+mn-lt"/>
              </a:rPr>
              <a:t>”</a:t>
            </a:r>
            <a:br>
              <a:rPr lang="en-GB" sz="3200" dirty="0">
                <a:solidFill>
                  <a:schemeClr val="bg1"/>
                </a:solidFill>
                <a:latin typeface="+mn-lt"/>
              </a:rPr>
            </a:br>
            <a:endParaRPr lang="en-GB" sz="3200" dirty="0">
              <a:solidFill>
                <a:schemeClr val="bg1"/>
              </a:solidFill>
              <a:latin typeface="+mn-lt"/>
            </a:endParaRPr>
          </a:p>
        </p:txBody>
      </p:sp>
    </p:spTree>
    <p:extLst>
      <p:ext uri="{BB962C8B-B14F-4D97-AF65-F5344CB8AC3E}">
        <p14:creationId xmlns:p14="http://schemas.microsoft.com/office/powerpoint/2010/main" val="40932432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767328-0DE6-4172-B14D-FCEF716B252F}"/>
              </a:ext>
            </a:extLst>
          </p:cNvPr>
          <p:cNvSpPr>
            <a:spLocks noGrp="1"/>
          </p:cNvSpPr>
          <p:nvPr>
            <p:ph type="title"/>
          </p:nvPr>
        </p:nvSpPr>
        <p:spPr>
          <a:xfrm>
            <a:off x="858417" y="712269"/>
            <a:ext cx="3455858" cy="5502264"/>
          </a:xfrm>
        </p:spPr>
        <p:txBody>
          <a:bodyPr>
            <a:normAutofit/>
          </a:bodyPr>
          <a:lstStyle/>
          <a:p>
            <a:r>
              <a:rPr lang="en-GB" sz="4000" dirty="0">
                <a:solidFill>
                  <a:srgbClr val="FFFFFF"/>
                </a:solidFill>
              </a:rPr>
              <a:t>What are the possible failure modes from natural causes?</a:t>
            </a:r>
          </a:p>
        </p:txBody>
      </p:sp>
      <p:cxnSp>
        <p:nvCxnSpPr>
          <p:cNvPr id="24" name="Straight Connector 23">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0C17151-657A-D04E-787B-630B20B6D2F0}"/>
              </a:ext>
            </a:extLst>
          </p:cNvPr>
          <p:cNvSpPr txBox="1"/>
          <p:nvPr/>
        </p:nvSpPr>
        <p:spPr>
          <a:xfrm>
            <a:off x="5006620" y="601079"/>
            <a:ext cx="6838541" cy="5724644"/>
          </a:xfrm>
          <a:prstGeom prst="rect">
            <a:avLst/>
          </a:prstGeom>
          <a:noFill/>
        </p:spPr>
        <p:txBody>
          <a:bodyPr wrap="square">
            <a:spAutoFit/>
          </a:bodyPr>
          <a:lstStyle/>
          <a:p>
            <a:pPr marL="285750" indent="-285750">
              <a:buFont typeface="Arial" panose="020B0604020202020204" pitchFamily="34" charset="0"/>
              <a:buChar char="•"/>
            </a:pPr>
            <a:r>
              <a:rPr lang="en-GB" sz="2400" dirty="0">
                <a:effectLst/>
                <a:latin typeface="Calibri Light" panose="020F0302020204030204" pitchFamily="34" charset="0"/>
                <a:ea typeface="Calibri" panose="020F0502020204030204" pitchFamily="34" charset="0"/>
                <a:cs typeface="Calibri Light" panose="020F0302020204030204" pitchFamily="34" charset="0"/>
                <a:hlinkClick r:id="rId2" action="ppaction://hlinksldjump"/>
              </a:rPr>
              <a:t>Water and wind barrier failures/degradation</a:t>
            </a:r>
            <a:endParaRPr lang="en-GB" sz="2400" dirty="0"/>
          </a:p>
          <a:p>
            <a:pPr marL="742950" lvl="1" indent="-285750">
              <a:buFont typeface="Arial" panose="020B0604020202020204" pitchFamily="34" charset="0"/>
              <a:buChar char="•"/>
            </a:pPr>
            <a:r>
              <a:rPr lang="en-GB" dirty="0"/>
              <a:t>Flooding</a:t>
            </a:r>
          </a:p>
          <a:p>
            <a:pPr marL="742950" lvl="1" indent="-285750">
              <a:buFont typeface="Arial" panose="020B0604020202020204" pitchFamily="34" charset="0"/>
              <a:buChar char="•"/>
            </a:pPr>
            <a:r>
              <a:rPr lang="en-GB" dirty="0"/>
              <a:t>Heavy rain</a:t>
            </a:r>
          </a:p>
          <a:p>
            <a:pPr marL="742950" lvl="1" indent="-285750">
              <a:buFont typeface="Arial" panose="020B0604020202020204" pitchFamily="34" charset="0"/>
              <a:buChar char="•"/>
            </a:pPr>
            <a:r>
              <a:rPr lang="en-GB" dirty="0"/>
              <a:t>Strong winds and storms</a:t>
            </a:r>
          </a:p>
          <a:p>
            <a:pPr marL="742950" lvl="1" indent="-285750">
              <a:buFont typeface="Arial" panose="020B0604020202020204" pitchFamily="34" charset="0"/>
              <a:buChar char="•"/>
            </a:pPr>
            <a:r>
              <a:rPr lang="en-GB" dirty="0"/>
              <a:t>Sea level rise</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effectLst/>
                <a:latin typeface="Calibri Light" panose="020F0302020204030204" pitchFamily="34" charset="0"/>
                <a:ea typeface="Calibri" panose="020F0502020204030204" pitchFamily="34" charset="0"/>
                <a:cs typeface="Calibri Light" panose="020F0302020204030204" pitchFamily="34" charset="0"/>
                <a:hlinkClick r:id="rId3" action="ppaction://hlinksldjump"/>
              </a:rPr>
              <a:t>Low temperature barrier failures/degradation</a:t>
            </a:r>
            <a:endParaRPr lang="en-GB" sz="2400" dirty="0"/>
          </a:p>
          <a:p>
            <a:pPr marL="742950" lvl="1" indent="-285750">
              <a:buFont typeface="Arial" panose="020B0604020202020204" pitchFamily="34" charset="0"/>
              <a:buChar char="•"/>
            </a:pPr>
            <a:r>
              <a:rPr lang="en-GB" dirty="0"/>
              <a:t>Heavy snowfall</a:t>
            </a:r>
          </a:p>
          <a:p>
            <a:pPr marL="742950" lvl="1" indent="-285750">
              <a:buFont typeface="Arial" panose="020B0604020202020204" pitchFamily="34" charset="0"/>
              <a:buChar char="•"/>
            </a:pPr>
            <a:r>
              <a:rPr lang="en-GB" dirty="0"/>
              <a:t>Ice and prolonged cold</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effectLst/>
                <a:latin typeface="Calibri Light" panose="020F0302020204030204" pitchFamily="34" charset="0"/>
                <a:ea typeface="Calibri" panose="020F0502020204030204" pitchFamily="34" charset="0"/>
                <a:cs typeface="Calibri Light" panose="020F0302020204030204" pitchFamily="34" charset="0"/>
                <a:hlinkClick r:id="rId4" action="ppaction://hlinksldjump"/>
              </a:rPr>
              <a:t>High temperature barrier failures/degradation</a:t>
            </a:r>
            <a:endParaRPr lang="en-GB" sz="2400" dirty="0"/>
          </a:p>
          <a:p>
            <a:pPr marL="742950" lvl="1" indent="-285750">
              <a:buFont typeface="Arial" panose="020B0604020202020204" pitchFamily="34" charset="0"/>
              <a:buChar char="•"/>
            </a:pPr>
            <a:r>
              <a:rPr lang="en-GB" dirty="0"/>
              <a:t>High temperature and heat wave</a:t>
            </a:r>
          </a:p>
          <a:p>
            <a:pPr marL="742950" lvl="1" indent="-285750">
              <a:buFont typeface="Arial" panose="020B0604020202020204" pitchFamily="34" charset="0"/>
              <a:buChar char="•"/>
            </a:pPr>
            <a:r>
              <a:rPr lang="en-GB" dirty="0"/>
              <a:t>Prolonged dry weather and drought</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effectLst/>
                <a:latin typeface="Calibri Light" panose="020F0302020204030204" pitchFamily="34" charset="0"/>
                <a:ea typeface="Calibri" panose="020F0502020204030204" pitchFamily="34" charset="0"/>
                <a:cs typeface="Calibri Light" panose="020F0302020204030204" pitchFamily="34" charset="0"/>
                <a:hlinkClick r:id="rId5" action="ppaction://hlinksldjump"/>
              </a:rPr>
              <a:t>Other barrier failures/degradation</a:t>
            </a:r>
            <a:endParaRPr lang="en-GB" sz="2400" dirty="0"/>
          </a:p>
          <a:p>
            <a:pPr marL="742950" lvl="1" indent="-285750">
              <a:buFont typeface="Arial" panose="020B0604020202020204" pitchFamily="34" charset="0"/>
              <a:buChar char="•"/>
            </a:pPr>
            <a:r>
              <a:rPr lang="en-GB" dirty="0"/>
              <a:t>Lightning</a:t>
            </a:r>
          </a:p>
          <a:p>
            <a:pPr marL="742950" lvl="1" indent="-285750">
              <a:buFont typeface="Arial" panose="020B0604020202020204" pitchFamily="34" charset="0"/>
              <a:buChar char="•"/>
            </a:pPr>
            <a:r>
              <a:rPr lang="en-GB" dirty="0"/>
              <a:t>Hail </a:t>
            </a:r>
          </a:p>
          <a:p>
            <a:pPr marL="742950" lvl="1" indent="-285750">
              <a:buFont typeface="Arial" panose="020B0604020202020204" pitchFamily="34" charset="0"/>
              <a:buChar char="•"/>
            </a:pPr>
            <a:r>
              <a:rPr lang="en-GB" dirty="0"/>
              <a:t>Geological impacts</a:t>
            </a:r>
          </a:p>
        </p:txBody>
      </p:sp>
    </p:spTree>
    <p:extLst>
      <p:ext uri="{BB962C8B-B14F-4D97-AF65-F5344CB8AC3E}">
        <p14:creationId xmlns:p14="http://schemas.microsoft.com/office/powerpoint/2010/main" val="36955998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41A16-EE12-48B3-8362-C8A192F3610C}"/>
              </a:ext>
            </a:extLst>
          </p:cNvPr>
          <p:cNvSpPr>
            <a:spLocks noGrp="1"/>
          </p:cNvSpPr>
          <p:nvPr>
            <p:ph type="title"/>
          </p:nvPr>
        </p:nvSpPr>
        <p:spPr>
          <a:xfrm>
            <a:off x="838200" y="423829"/>
            <a:ext cx="10515600" cy="1325563"/>
          </a:xfrm>
        </p:spPr>
        <p:txBody>
          <a:bodyPr>
            <a:noAutofit/>
          </a:bodyPr>
          <a:lstStyle/>
          <a:p>
            <a:r>
              <a:rPr lang="en-GB" sz="4000" dirty="0">
                <a:solidFill>
                  <a:srgbClr val="2E75B6"/>
                </a:solidFill>
                <a:effectLst/>
                <a:latin typeface="Calibri Light" panose="020F0302020204030204" pitchFamily="34" charset="0"/>
                <a:ea typeface="Calibri" panose="020F0502020204030204" pitchFamily="34" charset="0"/>
                <a:cs typeface="Calibri Light" panose="020F0302020204030204" pitchFamily="34" charset="0"/>
              </a:rPr>
              <a:t>How can natural hazards impact safety and environmental protection? </a:t>
            </a:r>
            <a:br>
              <a:rPr lang="en-GB" sz="4000" dirty="0">
                <a:solidFill>
                  <a:srgbClr val="2E75B6"/>
                </a:solidFill>
                <a:effectLst/>
                <a:latin typeface="Calibri Light" panose="020F0302020204030204" pitchFamily="34" charset="0"/>
                <a:ea typeface="Calibri" panose="020F0502020204030204" pitchFamily="34" charset="0"/>
                <a:cs typeface="Calibri Light" panose="020F0302020204030204" pitchFamily="34" charset="0"/>
              </a:rPr>
            </a:br>
            <a:r>
              <a:rPr lang="en-GB" sz="4000" dirty="0">
                <a:solidFill>
                  <a:srgbClr val="2E75B6"/>
                </a:solidFill>
                <a:effectLst/>
                <a:latin typeface="Calibri Light" panose="020F0302020204030204" pitchFamily="34" charset="0"/>
                <a:ea typeface="Calibri" panose="020F0502020204030204" pitchFamily="34" charset="0"/>
                <a:cs typeface="Calibri Light" panose="020F0302020204030204" pitchFamily="34" charset="0"/>
              </a:rPr>
              <a:t>Possible barrier failures/degradation (1)</a:t>
            </a:r>
            <a:endParaRPr lang="en-GB" sz="4000" dirty="0">
              <a:solidFill>
                <a:srgbClr val="2E75B6"/>
              </a:solidFill>
              <a:latin typeface="Calibri Light" panose="020F0302020204030204" pitchFamily="34" charset="0"/>
              <a:cs typeface="Calibri Light" panose="020F0302020204030204" pitchFamily="34" charset="0"/>
            </a:endParaRPr>
          </a:p>
        </p:txBody>
      </p:sp>
      <p:sp>
        <p:nvSpPr>
          <p:cNvPr id="17" name="Content Placeholder 16">
            <a:extLst>
              <a:ext uri="{FF2B5EF4-FFF2-40B4-BE49-F238E27FC236}">
                <a16:creationId xmlns:a16="http://schemas.microsoft.com/office/drawing/2014/main" id="{A9D17803-6243-4E03-9515-69CE903DEA80}"/>
              </a:ext>
            </a:extLst>
          </p:cNvPr>
          <p:cNvSpPr txBox="1">
            <a:spLocks noGrp="1"/>
          </p:cNvSpPr>
          <p:nvPr>
            <p:ph sz="half" idx="1"/>
          </p:nvPr>
        </p:nvSpPr>
        <p:spPr>
          <a:xfrm>
            <a:off x="838200" y="2177456"/>
            <a:ext cx="5097780" cy="3795748"/>
          </a:xfrm>
          <a:prstGeom prst="rect">
            <a:avLst/>
          </a:prstGeom>
        </p:spPr>
        <p:txBody>
          <a:bodyPr rtlCol="0">
            <a:normAutofit fontScale="85000" lnSpcReduction="20000"/>
          </a:bodyPr>
          <a:lstStyle/>
          <a:p>
            <a:pPr marL="342900" lvl="0" indent="-342900">
              <a:buFont typeface="Symbol" panose="05050102010706020507" pitchFamily="18" charset="2"/>
              <a:buChar char=""/>
            </a:pPr>
            <a:r>
              <a:rPr lang="en-GB" sz="2200" dirty="0">
                <a:effectLst/>
                <a:ea typeface="Calibri" panose="020F0502020204030204" pitchFamily="34" charset="0"/>
              </a:rPr>
              <a:t>Flooding</a:t>
            </a:r>
            <a:r>
              <a:rPr lang="en-GB" sz="1800" dirty="0">
                <a:effectLst/>
                <a:ea typeface="Calibri" panose="020F0502020204030204" pitchFamily="34" charset="0"/>
              </a:rPr>
              <a:t>  </a:t>
            </a:r>
          </a:p>
          <a:p>
            <a:pPr marL="742950" lvl="1" indent="-285750">
              <a:buFont typeface="Courier New" panose="02070309020205020404" pitchFamily="49" charset="0"/>
              <a:buChar char="o"/>
            </a:pPr>
            <a:r>
              <a:rPr lang="en-GB" sz="1800" dirty="0">
                <a:effectLst/>
                <a:ea typeface="Calibri" panose="020F0502020204030204" pitchFamily="34" charset="0"/>
              </a:rPr>
              <a:t>Floating of vessels or impact damage to equipment, causing loss of containment (potential multiple losses)</a:t>
            </a:r>
          </a:p>
          <a:p>
            <a:pPr marL="742950" lvl="1" indent="-285750">
              <a:buFont typeface="Courier New" panose="02070309020205020404" pitchFamily="49" charset="0"/>
              <a:buChar char="o"/>
            </a:pPr>
            <a:r>
              <a:rPr lang="en-GB" sz="1800" dirty="0">
                <a:effectLst/>
                <a:ea typeface="Calibri" panose="020F0502020204030204" pitchFamily="34" charset="0"/>
              </a:rPr>
              <a:t>Loss of power/utilities/control and communication systems</a:t>
            </a:r>
          </a:p>
          <a:p>
            <a:pPr marL="742950" lvl="1" indent="-285750">
              <a:buFont typeface="Courier New" panose="02070309020205020404" pitchFamily="49" charset="0"/>
              <a:buChar char="o"/>
            </a:pPr>
            <a:r>
              <a:rPr lang="en-GB" sz="1800" dirty="0">
                <a:effectLst/>
                <a:ea typeface="Calibri" panose="020F0502020204030204" pitchFamily="34" charset="0"/>
              </a:rPr>
              <a:t>Compromising secondary/tertiary containment and drainage integrity/functionality </a:t>
            </a:r>
          </a:p>
          <a:p>
            <a:pPr marL="742950" lvl="1" indent="-285750">
              <a:spcAft>
                <a:spcPts val="800"/>
              </a:spcAft>
              <a:buFont typeface="Courier New" panose="02070309020205020404" pitchFamily="49" charset="0"/>
              <a:buChar char="o"/>
            </a:pPr>
            <a:r>
              <a:rPr lang="en-GB" sz="1800" dirty="0">
                <a:effectLst/>
                <a:ea typeface="Calibri" panose="020F0502020204030204" pitchFamily="34" charset="0"/>
              </a:rPr>
              <a:t>Hampering emergency response due to unavailable resources or access/egress issues</a:t>
            </a:r>
          </a:p>
          <a:p>
            <a:pPr marL="342900" lvl="0" indent="-342900">
              <a:buFont typeface="Symbol" panose="05050102010706020507" pitchFamily="18" charset="2"/>
              <a:buChar char=""/>
            </a:pPr>
            <a:r>
              <a:rPr lang="en-GB" sz="2200" dirty="0">
                <a:effectLst/>
                <a:ea typeface="Calibri" panose="020F0502020204030204" pitchFamily="34" charset="0"/>
              </a:rPr>
              <a:t>Heavy rain</a:t>
            </a:r>
          </a:p>
          <a:p>
            <a:pPr marL="742950" lvl="1" indent="-285750">
              <a:buFont typeface="Courier New" panose="02070309020205020404" pitchFamily="49" charset="0"/>
              <a:buChar char="o"/>
            </a:pPr>
            <a:r>
              <a:rPr lang="en-GB" sz="1800" dirty="0"/>
              <a:t>Sinking of floating tank roofs</a:t>
            </a:r>
          </a:p>
          <a:p>
            <a:pPr marL="742950" lvl="1" indent="-285750">
              <a:buFont typeface="Courier New" panose="02070309020205020404" pitchFamily="49" charset="0"/>
              <a:buChar char="o"/>
            </a:pPr>
            <a:r>
              <a:rPr lang="en-GB" sz="1800" dirty="0"/>
              <a:t>Exacerbation the consequences of spills by providing a medium for the dispersion of the released substances</a:t>
            </a:r>
          </a:p>
          <a:p>
            <a:pPr marL="742950" lvl="1" indent="-285750">
              <a:spcAft>
                <a:spcPts val="800"/>
              </a:spcAft>
              <a:buFont typeface="Courier New" panose="02070309020205020404" pitchFamily="49" charset="0"/>
              <a:buChar char="o"/>
            </a:pPr>
            <a:r>
              <a:rPr lang="en-GB" sz="1800" dirty="0"/>
              <a:t>Compromising secondary containment capacity</a:t>
            </a:r>
          </a:p>
          <a:p>
            <a:pPr lvl="1">
              <a:spcAft>
                <a:spcPts val="800"/>
              </a:spcAft>
            </a:pPr>
            <a:endParaRPr lang="en-GB" sz="2100" dirty="0"/>
          </a:p>
          <a:p>
            <a:endParaRPr lang="en-GB" sz="2000" dirty="0"/>
          </a:p>
        </p:txBody>
      </p:sp>
      <p:sp>
        <p:nvSpPr>
          <p:cNvPr id="19" name="Content Placeholder 18">
            <a:extLst>
              <a:ext uri="{FF2B5EF4-FFF2-40B4-BE49-F238E27FC236}">
                <a16:creationId xmlns:a16="http://schemas.microsoft.com/office/drawing/2014/main" id="{DCD806CF-DB0A-4CC7-AE98-FE09FA981863}"/>
              </a:ext>
            </a:extLst>
          </p:cNvPr>
          <p:cNvSpPr txBox="1">
            <a:spLocks noGrp="1"/>
          </p:cNvSpPr>
          <p:nvPr>
            <p:ph sz="half" idx="2"/>
          </p:nvPr>
        </p:nvSpPr>
        <p:spPr>
          <a:xfrm>
            <a:off x="6256020" y="2177456"/>
            <a:ext cx="5097780" cy="3795748"/>
          </a:xfrm>
          <a:prstGeom prst="rect">
            <a:avLst/>
          </a:prstGeom>
        </p:spPr>
        <p:txBody>
          <a:bodyPr rtlCol="0">
            <a:normAutofit fontScale="85000" lnSpcReduction="20000"/>
          </a:bodyPr>
          <a:lstStyle/>
          <a:p>
            <a:pPr marL="342900" lvl="0" indent="-342900">
              <a:buFont typeface="Symbol" panose="05050102010706020507" pitchFamily="18" charset="2"/>
              <a:buChar char=""/>
            </a:pPr>
            <a:r>
              <a:rPr lang="en-GB" sz="2200" dirty="0">
                <a:effectLst/>
                <a:ea typeface="Calibri" panose="020F0502020204030204" pitchFamily="34" charset="0"/>
              </a:rPr>
              <a:t>Strong winds/storms</a:t>
            </a:r>
          </a:p>
          <a:p>
            <a:pPr marL="742950" lvl="1" indent="-285750">
              <a:buFont typeface="Courier New" panose="02070309020205020404" pitchFamily="49" charset="0"/>
              <a:buChar char="o"/>
            </a:pPr>
            <a:r>
              <a:rPr lang="en-GB" sz="1800" dirty="0">
                <a:effectLst/>
                <a:ea typeface="Calibri" panose="020F0502020204030204" pitchFamily="34" charset="0"/>
              </a:rPr>
              <a:t>Structural damage either directly or due to wind-blown debris</a:t>
            </a:r>
          </a:p>
          <a:p>
            <a:pPr marL="742950" lvl="1" indent="-285750">
              <a:buFont typeface="Courier New" panose="02070309020205020404" pitchFamily="49" charset="0"/>
              <a:buChar char="o"/>
            </a:pPr>
            <a:r>
              <a:rPr lang="en-GB" sz="1800" dirty="0">
                <a:effectLst/>
                <a:ea typeface="Calibri" panose="020F0502020204030204" pitchFamily="34" charset="0"/>
              </a:rPr>
              <a:t>Access restrictions hampering emergency response</a:t>
            </a:r>
          </a:p>
          <a:p>
            <a:pPr marL="742950" lvl="1" indent="-285750">
              <a:buFont typeface="Courier New" panose="02070309020205020404" pitchFamily="49" charset="0"/>
              <a:buChar char="o"/>
            </a:pPr>
            <a:r>
              <a:rPr lang="en-GB" sz="1800" dirty="0">
                <a:effectLst/>
                <a:ea typeface="Calibri" panose="020F0502020204030204" pitchFamily="34" charset="0"/>
              </a:rPr>
              <a:t>Wide area power/communications systems loss</a:t>
            </a:r>
          </a:p>
          <a:p>
            <a:pPr marL="457200" lvl="1" indent="0">
              <a:buNone/>
            </a:pPr>
            <a:endParaRPr lang="en-GB" sz="1800" dirty="0">
              <a:effectLst/>
              <a:ea typeface="Calibri" panose="020F0502020204030204" pitchFamily="34" charset="0"/>
            </a:endParaRPr>
          </a:p>
          <a:p>
            <a:pPr marL="457200" lvl="1" indent="0">
              <a:buNone/>
            </a:pPr>
            <a:endParaRPr lang="en-GB" sz="1800" dirty="0">
              <a:ea typeface="Calibri" panose="020F0502020204030204" pitchFamily="34" charset="0"/>
            </a:endParaRPr>
          </a:p>
          <a:p>
            <a:pPr marL="457200" lvl="1" indent="0">
              <a:buNone/>
            </a:pPr>
            <a:endParaRPr lang="en-GB" sz="1800" dirty="0">
              <a:effectLst/>
              <a:ea typeface="Calibri" panose="020F0502020204030204" pitchFamily="34" charset="0"/>
            </a:endParaRPr>
          </a:p>
          <a:p>
            <a:pPr marL="457200" lvl="1" indent="0">
              <a:buNone/>
            </a:pPr>
            <a:endParaRPr lang="en-GB" sz="1800" dirty="0">
              <a:effectLst/>
              <a:ea typeface="Calibri" panose="020F0502020204030204" pitchFamily="34" charset="0"/>
            </a:endParaRPr>
          </a:p>
          <a:p>
            <a:pPr marL="342900" lvl="0" indent="-342900">
              <a:buFont typeface="Symbol" panose="05050102010706020507" pitchFamily="18" charset="2"/>
              <a:buChar char=""/>
            </a:pPr>
            <a:r>
              <a:rPr lang="en-GB" sz="2200" dirty="0">
                <a:effectLst/>
                <a:ea typeface="Calibri" panose="020F0502020204030204" pitchFamily="34" charset="0"/>
              </a:rPr>
              <a:t>Sea level rise</a:t>
            </a:r>
          </a:p>
          <a:p>
            <a:pPr marL="742950" lvl="1" indent="-285750">
              <a:buFont typeface="Courier New" panose="02070309020205020404" pitchFamily="49" charset="0"/>
              <a:buChar char="o"/>
            </a:pPr>
            <a:r>
              <a:rPr lang="en-GB" sz="1800" dirty="0">
                <a:effectLst/>
                <a:ea typeface="Calibri" panose="020F0502020204030204" pitchFamily="34" charset="0"/>
              </a:rPr>
              <a:t>Increased risk of local sea/estuary defences failing and sites flooding</a:t>
            </a:r>
          </a:p>
          <a:p>
            <a:pPr marL="742950" lvl="1" indent="-285750">
              <a:spcAft>
                <a:spcPts val="800"/>
              </a:spcAft>
              <a:buFont typeface="Courier New" panose="02070309020205020404" pitchFamily="49" charset="0"/>
              <a:buChar char="o"/>
            </a:pPr>
            <a:r>
              <a:rPr lang="en-GB" sz="1800" dirty="0">
                <a:effectLst/>
                <a:ea typeface="Calibri" panose="020F0502020204030204" pitchFamily="34" charset="0"/>
              </a:rPr>
              <a:t>Increased forces on jetties/coastal structures due to changes in marine/estuarine currents</a:t>
            </a:r>
          </a:p>
          <a:p>
            <a:endParaRPr lang="en-GB" sz="1700" dirty="0"/>
          </a:p>
        </p:txBody>
      </p:sp>
    </p:spTree>
    <p:extLst>
      <p:ext uri="{BB962C8B-B14F-4D97-AF65-F5344CB8AC3E}">
        <p14:creationId xmlns:p14="http://schemas.microsoft.com/office/powerpoint/2010/main" val="4183708489"/>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765C6-1C22-4D36-A990-F7F71CA6318E}"/>
              </a:ext>
            </a:extLst>
          </p:cNvPr>
          <p:cNvSpPr>
            <a:spLocks noGrp="1"/>
          </p:cNvSpPr>
          <p:nvPr>
            <p:ph type="title"/>
          </p:nvPr>
        </p:nvSpPr>
        <p:spPr>
          <a:xfrm>
            <a:off x="756920" y="182245"/>
            <a:ext cx="10515600" cy="1325563"/>
          </a:xfrm>
        </p:spPr>
        <p:txBody>
          <a:bodyPr/>
          <a:lstStyle/>
          <a:p>
            <a:r>
              <a:rPr lang="en-GB" dirty="0">
                <a:solidFill>
                  <a:srgbClr val="2E75B6"/>
                </a:solidFill>
              </a:rPr>
              <a:t>What does a Natech look like?</a:t>
            </a:r>
          </a:p>
        </p:txBody>
      </p:sp>
      <p:sp>
        <p:nvSpPr>
          <p:cNvPr id="3" name="Content Placeholder 2">
            <a:extLst>
              <a:ext uri="{FF2B5EF4-FFF2-40B4-BE49-F238E27FC236}">
                <a16:creationId xmlns:a16="http://schemas.microsoft.com/office/drawing/2014/main" id="{40CAADCB-4E13-4E11-ACC4-114097871805}"/>
              </a:ext>
            </a:extLst>
          </p:cNvPr>
          <p:cNvSpPr>
            <a:spLocks noGrp="1"/>
          </p:cNvSpPr>
          <p:nvPr>
            <p:ph idx="1"/>
          </p:nvPr>
        </p:nvSpPr>
        <p:spPr>
          <a:xfrm>
            <a:off x="285307" y="1403499"/>
            <a:ext cx="5257800" cy="5061096"/>
          </a:xfrm>
        </p:spPr>
        <p:txBody>
          <a:bodyPr>
            <a:normAutofit fontScale="77500" lnSpcReduction="20000"/>
          </a:bodyPr>
          <a:lstStyle/>
          <a:p>
            <a:r>
              <a:rPr lang="en-GB" dirty="0"/>
              <a:t>It could be horrific….</a:t>
            </a:r>
          </a:p>
          <a:p>
            <a:endParaRPr lang="en-GB" dirty="0"/>
          </a:p>
          <a:p>
            <a:r>
              <a:rPr lang="en-GB" dirty="0">
                <a:hlinkClick r:id="rId2"/>
              </a:rPr>
              <a:t>Dronka, Egypt, 1994</a:t>
            </a:r>
            <a:endParaRPr lang="en-GB" dirty="0"/>
          </a:p>
          <a:p>
            <a:pPr lvl="1"/>
            <a:r>
              <a:rPr lang="en-GB" dirty="0"/>
              <a:t>Military fuel depot storing gasoline and jet fuel </a:t>
            </a:r>
          </a:p>
          <a:p>
            <a:pPr lvl="1"/>
            <a:r>
              <a:rPr lang="en-GB" dirty="0">
                <a:hlinkClick r:id="rId3"/>
              </a:rPr>
              <a:t>Severe storm </a:t>
            </a:r>
            <a:r>
              <a:rPr lang="en-GB" dirty="0"/>
              <a:t>resulted in infrastructure damage at and around  the installation </a:t>
            </a:r>
          </a:p>
          <a:p>
            <a:pPr lvl="1"/>
            <a:r>
              <a:rPr lang="en-GB" dirty="0"/>
              <a:t>Burning fuel, ignited by lightning, spread through a village on flood waters </a:t>
            </a:r>
          </a:p>
          <a:p>
            <a:pPr lvl="1"/>
            <a:r>
              <a:rPr lang="en-GB" dirty="0"/>
              <a:t>&gt;400 people killed </a:t>
            </a:r>
          </a:p>
          <a:p>
            <a:pPr marL="457200" lvl="1" indent="0">
              <a:buNone/>
            </a:pPr>
            <a:endParaRPr lang="en-GB" dirty="0"/>
          </a:p>
          <a:p>
            <a:pPr lvl="1"/>
            <a:r>
              <a:rPr lang="en-GB" dirty="0"/>
              <a:t>There was no secondary containment in place to contain the release – if well designed bunding and good drainage systems had been in place, the burning fuel may have been contained on the site without spreading the fire</a:t>
            </a:r>
          </a:p>
          <a:p>
            <a:pPr lvl="1"/>
            <a:r>
              <a:rPr lang="en-GB" dirty="0"/>
              <a:t>Land use planning aspects – the fuel depot was located close to a village… too close? </a:t>
            </a:r>
          </a:p>
          <a:p>
            <a:pPr lvl="1"/>
            <a:r>
              <a:rPr lang="en-GB" dirty="0"/>
              <a:t>Was this Natech risk even recognised?</a:t>
            </a:r>
          </a:p>
        </p:txBody>
      </p:sp>
      <p:pic>
        <p:nvPicPr>
          <p:cNvPr id="6" name="Picture 5">
            <a:extLst>
              <a:ext uri="{FF2B5EF4-FFF2-40B4-BE49-F238E27FC236}">
                <a16:creationId xmlns:a16="http://schemas.microsoft.com/office/drawing/2014/main" id="{07CEDCC6-709F-4130-87E3-7CF070028D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3254" y="2246472"/>
            <a:ext cx="5767316" cy="3804234"/>
          </a:xfrm>
          <a:prstGeom prst="rect">
            <a:avLst/>
          </a:prstGeom>
          <a:effectLst>
            <a:outerShdw blurRad="292100" dist="139700" dir="2700000" algn="ctr" rotWithShape="0">
              <a:srgbClr val="000000">
                <a:alpha val="65000"/>
              </a:srgbClr>
            </a:outerShdw>
          </a:effectLst>
        </p:spPr>
      </p:pic>
      <p:sp>
        <p:nvSpPr>
          <p:cNvPr id="8" name="TextBox 7">
            <a:extLst>
              <a:ext uri="{FF2B5EF4-FFF2-40B4-BE49-F238E27FC236}">
                <a16:creationId xmlns:a16="http://schemas.microsoft.com/office/drawing/2014/main" id="{CA9ABA88-10ED-41FC-8F12-7272413738AC}"/>
              </a:ext>
            </a:extLst>
          </p:cNvPr>
          <p:cNvSpPr txBox="1"/>
          <p:nvPr/>
        </p:nvSpPr>
        <p:spPr>
          <a:xfrm>
            <a:off x="6253254" y="6123800"/>
            <a:ext cx="6097772" cy="646331"/>
          </a:xfrm>
          <a:prstGeom prst="rect">
            <a:avLst/>
          </a:prstGeom>
          <a:noFill/>
        </p:spPr>
        <p:txBody>
          <a:bodyPr wrap="square">
            <a:spAutoFit/>
          </a:bodyPr>
          <a:lstStyle/>
          <a:p>
            <a:r>
              <a:rPr lang="en-GB" dirty="0">
                <a:hlinkClick r:id="rId5"/>
              </a:rPr>
              <a:t>Aidan Whitfield (2003) Assessing and reducing flood risks on Major Hazard sites – IChemE Hazards Archive (XVII)</a:t>
            </a:r>
          </a:p>
        </p:txBody>
      </p:sp>
      <p:sp>
        <p:nvSpPr>
          <p:cNvPr id="9" name="TextBox 8">
            <a:extLst>
              <a:ext uri="{FF2B5EF4-FFF2-40B4-BE49-F238E27FC236}">
                <a16:creationId xmlns:a16="http://schemas.microsoft.com/office/drawing/2014/main" id="{C78C4BC8-A697-4A38-B00D-90111C8A7771}"/>
              </a:ext>
            </a:extLst>
          </p:cNvPr>
          <p:cNvSpPr txBox="1"/>
          <p:nvPr/>
        </p:nvSpPr>
        <p:spPr>
          <a:xfrm>
            <a:off x="6096000" y="1652487"/>
            <a:ext cx="2661754" cy="830997"/>
          </a:xfrm>
          <a:prstGeom prst="rect">
            <a:avLst/>
          </a:prstGeom>
          <a:solidFill>
            <a:schemeClr val="bg2"/>
          </a:solidFill>
        </p:spPr>
        <p:txBody>
          <a:bodyPr wrap="none" rtlCol="0">
            <a:spAutoFit/>
          </a:bodyPr>
          <a:lstStyle/>
          <a:p>
            <a:r>
              <a:rPr lang="en-GB" sz="2400" dirty="0"/>
              <a:t>Northampton, 1998</a:t>
            </a:r>
          </a:p>
          <a:p>
            <a:r>
              <a:rPr lang="en-GB" sz="2400" dirty="0"/>
              <a:t>A UK wakeup call?</a:t>
            </a:r>
          </a:p>
        </p:txBody>
      </p:sp>
    </p:spTree>
    <p:extLst>
      <p:ext uri="{BB962C8B-B14F-4D97-AF65-F5344CB8AC3E}">
        <p14:creationId xmlns:p14="http://schemas.microsoft.com/office/powerpoint/2010/main" val="24172320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41A16-EE12-48B3-8362-C8A192F3610C}"/>
              </a:ext>
            </a:extLst>
          </p:cNvPr>
          <p:cNvSpPr>
            <a:spLocks noGrp="1"/>
          </p:cNvSpPr>
          <p:nvPr>
            <p:ph type="title"/>
          </p:nvPr>
        </p:nvSpPr>
        <p:spPr>
          <a:xfrm>
            <a:off x="778480" y="445093"/>
            <a:ext cx="10515600" cy="1325563"/>
          </a:xfrm>
        </p:spPr>
        <p:txBody>
          <a:bodyPr>
            <a:noAutofit/>
          </a:bodyPr>
          <a:lstStyle/>
          <a:p>
            <a:r>
              <a:rPr lang="en-GB" sz="4000" dirty="0">
                <a:solidFill>
                  <a:srgbClr val="2E75B6"/>
                </a:solidFill>
                <a:effectLst/>
                <a:latin typeface="Calibri Light" panose="020F0302020204030204" pitchFamily="34" charset="0"/>
                <a:ea typeface="Calibri" panose="020F0502020204030204" pitchFamily="34" charset="0"/>
                <a:cs typeface="Calibri Light" panose="020F0302020204030204" pitchFamily="34" charset="0"/>
              </a:rPr>
              <a:t>How can natural hazards impact safety and environmental protection? </a:t>
            </a:r>
            <a:br>
              <a:rPr lang="en-GB" sz="4000" dirty="0">
                <a:solidFill>
                  <a:srgbClr val="2E75B6"/>
                </a:solidFill>
                <a:effectLst/>
                <a:latin typeface="Calibri Light" panose="020F0302020204030204" pitchFamily="34" charset="0"/>
                <a:ea typeface="Calibri" panose="020F0502020204030204" pitchFamily="34" charset="0"/>
                <a:cs typeface="Calibri Light" panose="020F0302020204030204" pitchFamily="34" charset="0"/>
              </a:rPr>
            </a:br>
            <a:r>
              <a:rPr lang="en-GB" sz="4000" dirty="0">
                <a:solidFill>
                  <a:srgbClr val="2E75B6"/>
                </a:solidFill>
                <a:effectLst/>
                <a:latin typeface="Calibri Light" panose="020F0302020204030204" pitchFamily="34" charset="0"/>
                <a:ea typeface="Calibri" panose="020F0502020204030204" pitchFamily="34" charset="0"/>
                <a:cs typeface="Calibri Light" panose="020F0302020204030204" pitchFamily="34" charset="0"/>
              </a:rPr>
              <a:t>Possible barrier failures/degradation (2)</a:t>
            </a:r>
            <a:endParaRPr lang="en-GB" sz="4000" dirty="0">
              <a:solidFill>
                <a:srgbClr val="2E75B6"/>
              </a:solidFill>
              <a:latin typeface="Calibri Light" panose="020F0302020204030204" pitchFamily="34" charset="0"/>
              <a:cs typeface="Calibri Light" panose="020F0302020204030204" pitchFamily="34" charset="0"/>
            </a:endParaRPr>
          </a:p>
        </p:txBody>
      </p:sp>
      <p:sp>
        <p:nvSpPr>
          <p:cNvPr id="17" name="Content Placeholder 16">
            <a:extLst>
              <a:ext uri="{FF2B5EF4-FFF2-40B4-BE49-F238E27FC236}">
                <a16:creationId xmlns:a16="http://schemas.microsoft.com/office/drawing/2014/main" id="{A9D17803-6243-4E03-9515-69CE903DEA80}"/>
              </a:ext>
            </a:extLst>
          </p:cNvPr>
          <p:cNvSpPr txBox="1">
            <a:spLocks noGrp="1"/>
          </p:cNvSpPr>
          <p:nvPr>
            <p:ph sz="half" idx="1"/>
          </p:nvPr>
        </p:nvSpPr>
        <p:spPr>
          <a:xfrm>
            <a:off x="838200" y="2177456"/>
            <a:ext cx="5097780" cy="3795748"/>
          </a:xfrm>
          <a:prstGeom prst="rect">
            <a:avLst/>
          </a:prstGeom>
        </p:spPr>
        <p:txBody>
          <a:bodyPr rtlCol="0">
            <a:normAutofit/>
          </a:bodyPr>
          <a:lstStyle/>
          <a:p>
            <a:pPr marL="342900" lvl="0" indent="-342900">
              <a:buFont typeface="Symbol" panose="05050102010706020507" pitchFamily="18" charset="2"/>
              <a:buChar char=""/>
            </a:pPr>
            <a:r>
              <a:rPr lang="en-GB" sz="2000" dirty="0">
                <a:effectLst/>
                <a:ea typeface="Calibri" panose="020F0502020204030204" pitchFamily="34" charset="0"/>
              </a:rPr>
              <a:t>Heavy snowfall </a:t>
            </a:r>
          </a:p>
          <a:p>
            <a:pPr marL="742950" lvl="1" indent="-285750">
              <a:buFont typeface="Courier New" panose="02070309020205020404" pitchFamily="49" charset="0"/>
              <a:buChar char="o"/>
            </a:pPr>
            <a:r>
              <a:rPr lang="en-GB" sz="1700" dirty="0">
                <a:effectLst/>
                <a:ea typeface="Calibri" panose="020F0502020204030204" pitchFamily="34" charset="0"/>
              </a:rPr>
              <a:t>Access restrictions hampering process operation/maintenance </a:t>
            </a:r>
          </a:p>
          <a:p>
            <a:pPr marL="742950" lvl="1" indent="-285750">
              <a:buFont typeface="Courier New" panose="02070309020205020404" pitchFamily="49" charset="0"/>
              <a:buChar char="o"/>
            </a:pPr>
            <a:r>
              <a:rPr lang="en-GB" sz="1700" dirty="0">
                <a:effectLst/>
                <a:ea typeface="Calibri" panose="020F0502020204030204" pitchFamily="34" charset="0"/>
              </a:rPr>
              <a:t>Weight on structures causing structural collapse/loss of containment </a:t>
            </a:r>
          </a:p>
          <a:p>
            <a:pPr marL="742950" lvl="1" indent="-285750">
              <a:buFont typeface="Courier New" panose="02070309020205020404" pitchFamily="49" charset="0"/>
              <a:buChar char="o"/>
            </a:pPr>
            <a:r>
              <a:rPr lang="en-GB" sz="1700" dirty="0">
                <a:effectLst/>
                <a:ea typeface="Calibri" panose="020F0502020204030204" pitchFamily="34" charset="0"/>
              </a:rPr>
              <a:t>Loss of power/utilities/control and communication systems</a:t>
            </a:r>
          </a:p>
          <a:p>
            <a:pPr marL="742950" lvl="1" indent="-285750">
              <a:buFont typeface="Courier New" panose="02070309020205020404" pitchFamily="49" charset="0"/>
              <a:buChar char="o"/>
            </a:pPr>
            <a:r>
              <a:rPr lang="en-GB" sz="1700" dirty="0">
                <a:effectLst/>
                <a:ea typeface="Calibri" panose="020F0502020204030204" pitchFamily="34" charset="0"/>
              </a:rPr>
              <a:t>Compromising secondary/tertiary containment and drainage integrity/functionality</a:t>
            </a:r>
          </a:p>
          <a:p>
            <a:pPr marL="742950" lvl="1" indent="-285750">
              <a:buFont typeface="Courier New" panose="02070309020205020404" pitchFamily="49" charset="0"/>
              <a:buChar char="o"/>
            </a:pPr>
            <a:r>
              <a:rPr lang="en-GB" sz="1700" dirty="0">
                <a:effectLst/>
                <a:ea typeface="Calibri" panose="020F0502020204030204" pitchFamily="34" charset="0"/>
              </a:rPr>
              <a:t>Flooding impacts following thaw</a:t>
            </a:r>
          </a:p>
          <a:p>
            <a:pPr marL="742950" lvl="1" indent="-285750">
              <a:spcAft>
                <a:spcPts val="800"/>
              </a:spcAft>
              <a:buFont typeface="Courier New" panose="02070309020205020404" pitchFamily="49" charset="0"/>
              <a:buChar char="o"/>
            </a:pPr>
            <a:r>
              <a:rPr lang="en-GB" sz="1700" dirty="0">
                <a:effectLst/>
                <a:ea typeface="Calibri" panose="020F0502020204030204" pitchFamily="34" charset="0"/>
              </a:rPr>
              <a:t>Hampering emergency response due to unavailable resources or access/egress issues</a:t>
            </a:r>
          </a:p>
          <a:p>
            <a:endParaRPr lang="en-GB" sz="1700" dirty="0"/>
          </a:p>
        </p:txBody>
      </p:sp>
      <p:sp>
        <p:nvSpPr>
          <p:cNvPr id="19" name="Content Placeholder 18">
            <a:extLst>
              <a:ext uri="{FF2B5EF4-FFF2-40B4-BE49-F238E27FC236}">
                <a16:creationId xmlns:a16="http://schemas.microsoft.com/office/drawing/2014/main" id="{DCD806CF-DB0A-4CC7-AE98-FE09FA981863}"/>
              </a:ext>
            </a:extLst>
          </p:cNvPr>
          <p:cNvSpPr txBox="1">
            <a:spLocks noGrp="1"/>
          </p:cNvSpPr>
          <p:nvPr>
            <p:ph sz="half" idx="2"/>
          </p:nvPr>
        </p:nvSpPr>
        <p:spPr>
          <a:xfrm>
            <a:off x="6256020" y="2177456"/>
            <a:ext cx="5097780" cy="3795748"/>
          </a:xfrm>
          <a:prstGeom prst="rect">
            <a:avLst/>
          </a:prstGeom>
        </p:spPr>
        <p:txBody>
          <a:bodyPr rtlCol="0">
            <a:normAutofit/>
          </a:bodyPr>
          <a:lstStyle/>
          <a:p>
            <a:pPr marL="342900" lvl="0" indent="-342900">
              <a:buFont typeface="Symbol" panose="05050102010706020507" pitchFamily="18" charset="2"/>
              <a:buChar char=""/>
            </a:pPr>
            <a:r>
              <a:rPr lang="en-GB" sz="2000" dirty="0">
                <a:effectLst/>
                <a:ea typeface="Calibri" panose="020F0502020204030204" pitchFamily="34" charset="0"/>
              </a:rPr>
              <a:t>Ice/prolonged cold </a:t>
            </a:r>
          </a:p>
          <a:p>
            <a:pPr marL="742950" lvl="1" indent="-285750">
              <a:buFont typeface="Courier New" panose="02070309020205020404" pitchFamily="49" charset="0"/>
              <a:buChar char="o"/>
            </a:pPr>
            <a:r>
              <a:rPr lang="en-GB" sz="1800" dirty="0">
                <a:effectLst/>
                <a:ea typeface="Calibri" panose="020F0502020204030204" pitchFamily="34" charset="0"/>
              </a:rPr>
              <a:t>Freezing of process pipework causing no /low flow and associated scenarios,</a:t>
            </a:r>
          </a:p>
          <a:p>
            <a:pPr marL="742950" lvl="1" indent="-285750">
              <a:buFont typeface="Courier New" panose="02070309020205020404" pitchFamily="49" charset="0"/>
              <a:buChar char="o"/>
            </a:pPr>
            <a:r>
              <a:rPr lang="en-GB" sz="1800" dirty="0">
                <a:ea typeface="Calibri" panose="020F0502020204030204" pitchFamily="34" charset="0"/>
              </a:rPr>
              <a:t>C</a:t>
            </a:r>
            <a:r>
              <a:rPr lang="en-GB" sz="1800" dirty="0">
                <a:effectLst/>
                <a:ea typeface="Calibri" panose="020F0502020204030204" pitchFamily="34" charset="0"/>
              </a:rPr>
              <a:t>ausing potential pipework damage and subsequent loss of containment upon thaw</a:t>
            </a:r>
          </a:p>
          <a:p>
            <a:pPr marL="742950" lvl="1" indent="-285750">
              <a:buFont typeface="Courier New" panose="02070309020205020404" pitchFamily="49" charset="0"/>
              <a:buChar char="o"/>
            </a:pPr>
            <a:r>
              <a:rPr lang="en-GB" sz="1800" dirty="0">
                <a:effectLst/>
                <a:ea typeface="Calibri" panose="020F0502020204030204" pitchFamily="34" charset="0"/>
              </a:rPr>
              <a:t>Instrumentation faults and malfunctions leading to loss of process control</a:t>
            </a:r>
          </a:p>
          <a:p>
            <a:pPr marL="742950" lvl="1" indent="-285750">
              <a:buFont typeface="Courier New" panose="02070309020205020404" pitchFamily="49" charset="0"/>
              <a:buChar char="o"/>
            </a:pPr>
            <a:r>
              <a:rPr lang="en-GB" sz="1800" dirty="0">
                <a:effectLst/>
                <a:ea typeface="Calibri" panose="020F0502020204030204" pitchFamily="34" charset="0"/>
              </a:rPr>
              <a:t>Metal fatigue/other equipment damage causing failures and malfunctions</a:t>
            </a:r>
          </a:p>
          <a:p>
            <a:pPr marL="742950" lvl="1" indent="-285750">
              <a:spcAft>
                <a:spcPts val="800"/>
              </a:spcAft>
              <a:buFont typeface="Courier New" panose="02070309020205020404" pitchFamily="49" charset="0"/>
              <a:buChar char="o"/>
            </a:pPr>
            <a:r>
              <a:rPr lang="en-GB" sz="1800" dirty="0">
                <a:effectLst/>
                <a:ea typeface="Calibri" panose="020F0502020204030204" pitchFamily="34" charset="0"/>
              </a:rPr>
              <a:t>Access issues or freezing of firefighting systems impacting emergency response</a:t>
            </a:r>
          </a:p>
          <a:p>
            <a:pPr marL="0" indent="0">
              <a:buNone/>
            </a:pPr>
            <a:endParaRPr lang="en-GB" sz="2000" dirty="0"/>
          </a:p>
        </p:txBody>
      </p:sp>
    </p:spTree>
    <p:extLst>
      <p:ext uri="{BB962C8B-B14F-4D97-AF65-F5344CB8AC3E}">
        <p14:creationId xmlns:p14="http://schemas.microsoft.com/office/powerpoint/2010/main" val="247575796"/>
      </p:ext>
    </p:extLst>
  </p:cSld>
  <p:clrMapOvr>
    <a:overrideClrMapping bg1="lt1" tx1="dk1" bg2="lt2" tx2="dk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41A16-EE12-48B3-8362-C8A192F3610C}"/>
              </a:ext>
            </a:extLst>
          </p:cNvPr>
          <p:cNvSpPr>
            <a:spLocks noGrp="1"/>
          </p:cNvSpPr>
          <p:nvPr>
            <p:ph type="title"/>
          </p:nvPr>
        </p:nvSpPr>
        <p:spPr>
          <a:xfrm>
            <a:off x="838200" y="402563"/>
            <a:ext cx="10515600" cy="1325563"/>
          </a:xfrm>
        </p:spPr>
        <p:txBody>
          <a:bodyPr>
            <a:noAutofit/>
          </a:bodyPr>
          <a:lstStyle/>
          <a:p>
            <a:r>
              <a:rPr lang="en-GB" sz="4000" dirty="0">
                <a:solidFill>
                  <a:srgbClr val="2E75B6"/>
                </a:solidFill>
                <a:effectLst/>
                <a:latin typeface="Calibri Light" panose="020F0302020204030204" pitchFamily="34" charset="0"/>
                <a:ea typeface="Calibri" panose="020F0502020204030204" pitchFamily="34" charset="0"/>
                <a:cs typeface="Calibri Light" panose="020F0302020204030204" pitchFamily="34" charset="0"/>
              </a:rPr>
              <a:t>How can natural hazards impact safety and environmental protection? </a:t>
            </a:r>
            <a:br>
              <a:rPr lang="en-GB" sz="4000" dirty="0">
                <a:solidFill>
                  <a:srgbClr val="2E75B6"/>
                </a:solidFill>
                <a:effectLst/>
                <a:latin typeface="Calibri Light" panose="020F0302020204030204" pitchFamily="34" charset="0"/>
                <a:ea typeface="Calibri" panose="020F0502020204030204" pitchFamily="34" charset="0"/>
                <a:cs typeface="Calibri Light" panose="020F0302020204030204" pitchFamily="34" charset="0"/>
              </a:rPr>
            </a:br>
            <a:r>
              <a:rPr lang="en-GB" sz="4000" dirty="0">
                <a:solidFill>
                  <a:srgbClr val="2E75B6"/>
                </a:solidFill>
                <a:effectLst/>
                <a:latin typeface="Calibri Light" panose="020F0302020204030204" pitchFamily="34" charset="0"/>
                <a:ea typeface="Calibri" panose="020F0502020204030204" pitchFamily="34" charset="0"/>
                <a:cs typeface="Calibri Light" panose="020F0302020204030204" pitchFamily="34" charset="0"/>
              </a:rPr>
              <a:t>Possible barrier failures/degradation (3)</a:t>
            </a:r>
            <a:endParaRPr lang="en-GB" sz="4000" dirty="0">
              <a:solidFill>
                <a:srgbClr val="2E75B6"/>
              </a:solidFill>
              <a:latin typeface="Calibri Light" panose="020F0302020204030204" pitchFamily="34" charset="0"/>
              <a:cs typeface="Calibri Light" panose="020F0302020204030204" pitchFamily="34" charset="0"/>
            </a:endParaRPr>
          </a:p>
        </p:txBody>
      </p:sp>
      <p:sp>
        <p:nvSpPr>
          <p:cNvPr id="17" name="Content Placeholder 16">
            <a:extLst>
              <a:ext uri="{FF2B5EF4-FFF2-40B4-BE49-F238E27FC236}">
                <a16:creationId xmlns:a16="http://schemas.microsoft.com/office/drawing/2014/main" id="{A9D17803-6243-4E03-9515-69CE903DEA80}"/>
              </a:ext>
            </a:extLst>
          </p:cNvPr>
          <p:cNvSpPr txBox="1">
            <a:spLocks noGrp="1"/>
          </p:cNvSpPr>
          <p:nvPr>
            <p:ph sz="half" idx="1"/>
          </p:nvPr>
        </p:nvSpPr>
        <p:spPr>
          <a:xfrm>
            <a:off x="838200" y="2177456"/>
            <a:ext cx="5097780" cy="3795748"/>
          </a:xfrm>
          <a:prstGeom prst="rect">
            <a:avLst/>
          </a:prstGeom>
        </p:spPr>
        <p:txBody>
          <a:bodyPr rtlCol="0">
            <a:normAutofit fontScale="92500" lnSpcReduction="20000"/>
          </a:bodyPr>
          <a:lstStyle/>
          <a:p>
            <a:pPr marL="342900" lvl="0" indent="-342900">
              <a:buFont typeface="Symbol" panose="05050102010706020507" pitchFamily="18" charset="2"/>
              <a:buChar char=""/>
            </a:pPr>
            <a:r>
              <a:rPr lang="en-GB" sz="2000" dirty="0">
                <a:effectLst/>
                <a:ea typeface="Calibri" panose="020F0502020204030204" pitchFamily="34" charset="0"/>
              </a:rPr>
              <a:t>High temperature/heat wave</a:t>
            </a:r>
          </a:p>
          <a:p>
            <a:pPr marL="742950" lvl="1" indent="-285750">
              <a:buFont typeface="Courier New" panose="02070309020205020404" pitchFamily="49" charset="0"/>
              <a:buChar char="o"/>
            </a:pPr>
            <a:r>
              <a:rPr lang="en-GB" sz="1800" dirty="0"/>
              <a:t>Insufficient process cooling, particularly where using ambient air as coolant</a:t>
            </a:r>
          </a:p>
          <a:p>
            <a:pPr marL="742950" lvl="1" indent="-285750">
              <a:buFont typeface="Courier New" panose="02070309020205020404" pitchFamily="49" charset="0"/>
              <a:buChar char="o"/>
            </a:pPr>
            <a:r>
              <a:rPr lang="en-GB" sz="1800" dirty="0"/>
              <a:t>Impact on workforce/reduced human performance</a:t>
            </a:r>
          </a:p>
          <a:p>
            <a:pPr marL="742950" lvl="1" indent="-285750">
              <a:buFont typeface="Courier New" panose="02070309020205020404" pitchFamily="49" charset="0"/>
              <a:buChar char="o"/>
            </a:pPr>
            <a:r>
              <a:rPr lang="en-GB" sz="1800" dirty="0"/>
              <a:t>Process equipment/instrumentation overheating and malfunctioning, </a:t>
            </a:r>
          </a:p>
          <a:p>
            <a:pPr marL="742950" lvl="1" indent="-285750">
              <a:buFont typeface="Courier New" panose="02070309020205020404" pitchFamily="49" charset="0"/>
              <a:buChar char="o"/>
            </a:pPr>
            <a:r>
              <a:rPr lang="en-GB" sz="1800" dirty="0"/>
              <a:t>Increased risk that systems may not be available when required, eg sprinkler system frangible bulb failures meaning the sprinkler system is not available on demand</a:t>
            </a:r>
          </a:p>
          <a:p>
            <a:pPr marL="742950" lvl="1" indent="-285750">
              <a:buFont typeface="Courier New" panose="02070309020205020404" pitchFamily="49" charset="0"/>
              <a:buChar char="o"/>
            </a:pPr>
            <a:r>
              <a:rPr lang="en-GB" sz="1800" dirty="0"/>
              <a:t>Increased fire risk/material decomposition/ material auto-ignition</a:t>
            </a:r>
          </a:p>
          <a:p>
            <a:pPr marL="742950" lvl="1" indent="-285750">
              <a:buFont typeface="Courier New" panose="02070309020205020404" pitchFamily="49" charset="0"/>
              <a:buChar char="o"/>
            </a:pPr>
            <a:r>
              <a:rPr lang="en-GB" sz="1800" dirty="0"/>
              <a:t>Increased wildfire risk (either direct impact to establishment or indirect impacts – utilities/emergency response)</a:t>
            </a:r>
          </a:p>
          <a:p>
            <a:endParaRPr lang="en-GB" sz="1700" dirty="0"/>
          </a:p>
        </p:txBody>
      </p:sp>
      <p:sp>
        <p:nvSpPr>
          <p:cNvPr id="19" name="Content Placeholder 18">
            <a:extLst>
              <a:ext uri="{FF2B5EF4-FFF2-40B4-BE49-F238E27FC236}">
                <a16:creationId xmlns:a16="http://schemas.microsoft.com/office/drawing/2014/main" id="{DCD806CF-DB0A-4CC7-AE98-FE09FA981863}"/>
              </a:ext>
            </a:extLst>
          </p:cNvPr>
          <p:cNvSpPr txBox="1">
            <a:spLocks noGrp="1"/>
          </p:cNvSpPr>
          <p:nvPr>
            <p:ph sz="half" idx="2"/>
          </p:nvPr>
        </p:nvSpPr>
        <p:spPr>
          <a:xfrm>
            <a:off x="6256020" y="2177456"/>
            <a:ext cx="5097780" cy="3795748"/>
          </a:xfrm>
          <a:prstGeom prst="rect">
            <a:avLst/>
          </a:prstGeom>
        </p:spPr>
        <p:txBody>
          <a:bodyPr rtlCol="0">
            <a:normAutofit fontScale="92500" lnSpcReduction="20000"/>
          </a:bodyPr>
          <a:lstStyle/>
          <a:p>
            <a:pPr marL="342900" lvl="0" indent="-342900">
              <a:buFont typeface="Symbol" panose="05050102010706020507" pitchFamily="18" charset="2"/>
              <a:buChar char=""/>
            </a:pPr>
            <a:r>
              <a:rPr lang="en-GB" sz="2000" dirty="0">
                <a:effectLst/>
                <a:ea typeface="Calibri" panose="020F0502020204030204" pitchFamily="34" charset="0"/>
              </a:rPr>
              <a:t>Prolonged dry weather/drought</a:t>
            </a:r>
          </a:p>
          <a:p>
            <a:pPr marL="742950" lvl="1" indent="-285750">
              <a:buFont typeface="Courier New" panose="02070309020205020404" pitchFamily="49" charset="0"/>
              <a:buChar char="o"/>
            </a:pPr>
            <a:r>
              <a:rPr lang="en-GB" sz="1800" dirty="0">
                <a:effectLst/>
                <a:ea typeface="Calibri" panose="020F0502020204030204" pitchFamily="34" charset="0"/>
              </a:rPr>
              <a:t>Impact on cooling water or fire water availability</a:t>
            </a:r>
          </a:p>
          <a:p>
            <a:pPr marL="742950" lvl="1" indent="-285750">
              <a:buFont typeface="Courier New" panose="02070309020205020404" pitchFamily="49" charset="0"/>
              <a:buChar char="o"/>
            </a:pPr>
            <a:r>
              <a:rPr lang="en-GB" sz="1800" dirty="0">
                <a:effectLst/>
                <a:ea typeface="Calibri" panose="020F0502020204030204" pitchFamily="34" charset="0"/>
              </a:rPr>
              <a:t>Increased vulnerability of environmental receptors</a:t>
            </a:r>
          </a:p>
          <a:p>
            <a:pPr marL="742950" lvl="1" indent="-285750">
              <a:spcAft>
                <a:spcPts val="800"/>
              </a:spcAft>
              <a:buFont typeface="Courier New" panose="02070309020205020404" pitchFamily="49" charset="0"/>
              <a:buChar char="o"/>
            </a:pPr>
            <a:r>
              <a:rPr lang="en-GB" sz="1800" dirty="0">
                <a:effectLst/>
                <a:ea typeface="Calibri" panose="020F0502020204030204" pitchFamily="34" charset="0"/>
              </a:rPr>
              <a:t>Subsidence/ground movement impacting on equipment supports and containment system integrity </a:t>
            </a:r>
          </a:p>
          <a:p>
            <a:pPr marL="0" indent="0">
              <a:buNone/>
            </a:pPr>
            <a:endParaRPr lang="en-GB" sz="2400" dirty="0"/>
          </a:p>
        </p:txBody>
      </p:sp>
    </p:spTree>
    <p:extLst>
      <p:ext uri="{BB962C8B-B14F-4D97-AF65-F5344CB8AC3E}">
        <p14:creationId xmlns:p14="http://schemas.microsoft.com/office/powerpoint/2010/main" val="388635181"/>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41A16-EE12-48B3-8362-C8A192F3610C}"/>
              </a:ext>
            </a:extLst>
          </p:cNvPr>
          <p:cNvSpPr>
            <a:spLocks noGrp="1"/>
          </p:cNvSpPr>
          <p:nvPr>
            <p:ph type="title"/>
          </p:nvPr>
        </p:nvSpPr>
        <p:spPr>
          <a:xfrm>
            <a:off x="838200" y="454818"/>
            <a:ext cx="10515600" cy="1325563"/>
          </a:xfrm>
        </p:spPr>
        <p:txBody>
          <a:bodyPr>
            <a:noAutofit/>
          </a:bodyPr>
          <a:lstStyle/>
          <a:p>
            <a:r>
              <a:rPr lang="en-GB" sz="4000" dirty="0">
                <a:solidFill>
                  <a:srgbClr val="2E75B6"/>
                </a:solidFill>
                <a:effectLst/>
                <a:latin typeface="Calibri Light" panose="020F0302020204030204" pitchFamily="34" charset="0"/>
                <a:ea typeface="Calibri" panose="020F0502020204030204" pitchFamily="34" charset="0"/>
                <a:cs typeface="Calibri Light" panose="020F0302020204030204" pitchFamily="34" charset="0"/>
              </a:rPr>
              <a:t>How can natural hazards impact safety and environmental protection? </a:t>
            </a:r>
            <a:br>
              <a:rPr lang="en-GB" sz="4000" dirty="0">
                <a:solidFill>
                  <a:srgbClr val="2E75B6"/>
                </a:solidFill>
                <a:effectLst/>
                <a:latin typeface="Calibri Light" panose="020F0302020204030204" pitchFamily="34" charset="0"/>
                <a:ea typeface="Calibri" panose="020F0502020204030204" pitchFamily="34" charset="0"/>
                <a:cs typeface="Calibri Light" panose="020F0302020204030204" pitchFamily="34" charset="0"/>
              </a:rPr>
            </a:br>
            <a:r>
              <a:rPr lang="en-GB" sz="4000" dirty="0">
                <a:solidFill>
                  <a:srgbClr val="2E75B6"/>
                </a:solidFill>
                <a:effectLst/>
                <a:latin typeface="Calibri Light" panose="020F0302020204030204" pitchFamily="34" charset="0"/>
                <a:ea typeface="Calibri" panose="020F0502020204030204" pitchFamily="34" charset="0"/>
                <a:cs typeface="Calibri Light" panose="020F0302020204030204" pitchFamily="34" charset="0"/>
              </a:rPr>
              <a:t>Possible barrier failures/degradation (4)</a:t>
            </a:r>
            <a:endParaRPr lang="en-GB" sz="4000" dirty="0">
              <a:solidFill>
                <a:srgbClr val="2E75B6"/>
              </a:solidFill>
              <a:latin typeface="Calibri Light" panose="020F0302020204030204" pitchFamily="34" charset="0"/>
              <a:cs typeface="Calibri Light" panose="020F0302020204030204" pitchFamily="34" charset="0"/>
            </a:endParaRPr>
          </a:p>
        </p:txBody>
      </p:sp>
      <p:sp>
        <p:nvSpPr>
          <p:cNvPr id="17" name="Content Placeholder 16">
            <a:extLst>
              <a:ext uri="{FF2B5EF4-FFF2-40B4-BE49-F238E27FC236}">
                <a16:creationId xmlns:a16="http://schemas.microsoft.com/office/drawing/2014/main" id="{A9D17803-6243-4E03-9515-69CE903DEA80}"/>
              </a:ext>
            </a:extLst>
          </p:cNvPr>
          <p:cNvSpPr txBox="1">
            <a:spLocks noGrp="1"/>
          </p:cNvSpPr>
          <p:nvPr>
            <p:ph sz="half" idx="1"/>
          </p:nvPr>
        </p:nvSpPr>
        <p:spPr>
          <a:xfrm>
            <a:off x="838200" y="2177456"/>
            <a:ext cx="5097780" cy="3562944"/>
          </a:xfrm>
          <a:prstGeom prst="rect">
            <a:avLst/>
          </a:prstGeom>
        </p:spPr>
        <p:txBody>
          <a:bodyPr rtlCol="0">
            <a:noAutofit/>
          </a:bodyPr>
          <a:lstStyle/>
          <a:p>
            <a:pPr marL="342900" lvl="0" indent="-342900">
              <a:buFont typeface="Symbol" panose="05050102010706020507" pitchFamily="18" charset="2"/>
              <a:buChar char=""/>
            </a:pPr>
            <a:r>
              <a:rPr lang="en-GB" sz="2000" dirty="0">
                <a:effectLst/>
                <a:ea typeface="Calibri" panose="020F0502020204030204" pitchFamily="34" charset="0"/>
              </a:rPr>
              <a:t>Lightning</a:t>
            </a:r>
          </a:p>
          <a:p>
            <a:pPr marL="742950" lvl="1" indent="-285750">
              <a:buFont typeface="Courier New" panose="02070309020205020404" pitchFamily="49" charset="0"/>
              <a:buChar char="o"/>
            </a:pPr>
            <a:r>
              <a:rPr lang="en-GB" sz="1800" dirty="0">
                <a:effectLst/>
                <a:ea typeface="Calibri" panose="020F0502020204030204" pitchFamily="34" charset="0"/>
              </a:rPr>
              <a:t>Ignition of fires at or near the installation</a:t>
            </a:r>
          </a:p>
          <a:p>
            <a:pPr marL="742950" lvl="1" indent="-285750">
              <a:buFont typeface="Courier New" panose="02070309020205020404" pitchFamily="49" charset="0"/>
              <a:buChar char="o"/>
            </a:pPr>
            <a:r>
              <a:rPr lang="en-GB" sz="1800" dirty="0">
                <a:effectLst/>
                <a:ea typeface="Calibri" panose="020F0502020204030204" pitchFamily="34" charset="0"/>
              </a:rPr>
              <a:t>Damage to equipment, in particular, electrical and control systems</a:t>
            </a:r>
          </a:p>
          <a:p>
            <a:pPr marL="742950" lvl="1" indent="-285750">
              <a:buFont typeface="Courier New" panose="02070309020205020404" pitchFamily="49" charset="0"/>
              <a:buChar char="o"/>
            </a:pPr>
            <a:r>
              <a:rPr lang="en-GB" sz="1800" dirty="0">
                <a:ea typeface="Calibri" panose="020F0502020204030204" pitchFamily="34" charset="0"/>
              </a:rPr>
              <a:t>Wide area power/communications loss</a:t>
            </a:r>
          </a:p>
          <a:p>
            <a:pPr marL="742950" lvl="1" indent="-285750">
              <a:buFont typeface="Courier New" panose="02070309020205020404" pitchFamily="49" charset="0"/>
              <a:buChar char="o"/>
            </a:pPr>
            <a:endParaRPr lang="en-GB" sz="1800" dirty="0">
              <a:effectLst/>
              <a:ea typeface="Calibri" panose="020F0502020204030204" pitchFamily="34" charset="0"/>
            </a:endParaRPr>
          </a:p>
          <a:p>
            <a:pPr marL="457200" lvl="1" indent="0">
              <a:buNone/>
            </a:pPr>
            <a:endParaRPr lang="en-GB" sz="1800" dirty="0">
              <a:effectLst/>
              <a:ea typeface="Calibri" panose="020F0502020204030204" pitchFamily="34" charset="0"/>
            </a:endParaRPr>
          </a:p>
          <a:p>
            <a:r>
              <a:rPr lang="en-GB" sz="2000" dirty="0">
                <a:ea typeface="Calibri" panose="020F0502020204030204" pitchFamily="34" charset="0"/>
              </a:rPr>
              <a:t>Hail</a:t>
            </a:r>
          </a:p>
          <a:p>
            <a:pPr lvl="1"/>
            <a:r>
              <a:rPr lang="en-GB" sz="1800" dirty="0">
                <a:effectLst/>
                <a:ea typeface="Calibri" panose="020F0502020204030204" pitchFamily="34" charset="0"/>
              </a:rPr>
              <a:t>Direct impact hazard to people, plant and processes</a:t>
            </a:r>
          </a:p>
          <a:p>
            <a:pPr lvl="1"/>
            <a:r>
              <a:rPr lang="en-GB" sz="1800" dirty="0">
                <a:effectLst/>
                <a:ea typeface="Calibri" panose="020F0502020204030204" pitchFamily="34" charset="0"/>
              </a:rPr>
              <a:t>Loss of power/utilities/control and communication systems</a:t>
            </a:r>
            <a:endParaRPr lang="en-GB" sz="1800" dirty="0"/>
          </a:p>
        </p:txBody>
      </p:sp>
      <p:sp>
        <p:nvSpPr>
          <p:cNvPr id="19" name="Content Placeholder 18">
            <a:extLst>
              <a:ext uri="{FF2B5EF4-FFF2-40B4-BE49-F238E27FC236}">
                <a16:creationId xmlns:a16="http://schemas.microsoft.com/office/drawing/2014/main" id="{DCD806CF-DB0A-4CC7-AE98-FE09FA981863}"/>
              </a:ext>
            </a:extLst>
          </p:cNvPr>
          <p:cNvSpPr txBox="1">
            <a:spLocks noGrp="1"/>
          </p:cNvSpPr>
          <p:nvPr>
            <p:ph sz="half" idx="2"/>
          </p:nvPr>
        </p:nvSpPr>
        <p:spPr>
          <a:xfrm>
            <a:off x="6256020" y="2177456"/>
            <a:ext cx="5097780" cy="1917024"/>
          </a:xfrm>
          <a:prstGeom prst="rect">
            <a:avLst/>
          </a:prstGeom>
        </p:spPr>
        <p:txBody>
          <a:bodyPr rtlCol="0">
            <a:noAutofit/>
          </a:bodyPr>
          <a:lstStyle/>
          <a:p>
            <a:pPr marL="342900" lvl="0" indent="-342900">
              <a:buFont typeface="Symbol" panose="05050102010706020507" pitchFamily="18" charset="2"/>
              <a:buChar char=""/>
            </a:pPr>
            <a:r>
              <a:rPr lang="en-GB" sz="2000" dirty="0">
                <a:effectLst/>
                <a:ea typeface="Calibri" panose="020F0502020204030204" pitchFamily="34" charset="0"/>
              </a:rPr>
              <a:t>Geological impacts</a:t>
            </a:r>
          </a:p>
          <a:p>
            <a:pPr marL="742950" lvl="1" indent="-285750">
              <a:buFont typeface="Courier New" panose="02070309020205020404" pitchFamily="49" charset="0"/>
              <a:buChar char="o"/>
            </a:pPr>
            <a:r>
              <a:rPr lang="en-GB" sz="1800" dirty="0">
                <a:effectLst/>
                <a:ea typeface="Calibri" panose="020F0502020204030204" pitchFamily="34" charset="0"/>
              </a:rPr>
              <a:t>Impact to foundations with possible catastrophic failure consequences</a:t>
            </a:r>
          </a:p>
          <a:p>
            <a:pPr marL="742950" lvl="1" indent="-285750">
              <a:buFont typeface="Courier New" panose="02070309020205020404" pitchFamily="49" charset="0"/>
              <a:buChar char="o"/>
            </a:pPr>
            <a:r>
              <a:rPr lang="en-GB" sz="1800" dirty="0">
                <a:effectLst/>
                <a:ea typeface="Calibri" panose="020F0502020204030204" pitchFamily="34" charset="0"/>
              </a:rPr>
              <a:t>Erosion of river/coast leading to impacts to infrastructure at or around the establishment</a:t>
            </a:r>
          </a:p>
          <a:p>
            <a:pPr marL="742950" lvl="1" indent="-285750">
              <a:buFont typeface="Courier New" panose="02070309020205020404" pitchFamily="49" charset="0"/>
              <a:buChar char="o"/>
            </a:pPr>
            <a:r>
              <a:rPr lang="en-GB" sz="1800" dirty="0">
                <a:effectLst/>
                <a:ea typeface="Calibri" panose="020F0502020204030204" pitchFamily="34" charset="0"/>
              </a:rPr>
              <a:t>Damage to underground infrastructure, including drains and utilities</a:t>
            </a:r>
          </a:p>
          <a:p>
            <a:pPr marL="742950" lvl="1" indent="-285750">
              <a:buFont typeface="Courier New" panose="02070309020205020404" pitchFamily="49" charset="0"/>
              <a:buChar char="o"/>
            </a:pPr>
            <a:r>
              <a:rPr lang="en-GB" sz="1800" dirty="0">
                <a:ea typeface="Calibri" panose="020F0502020204030204" pitchFamily="34" charset="0"/>
              </a:rPr>
              <a:t>Cracking of containment systems</a:t>
            </a:r>
            <a:endParaRPr lang="en-GB" sz="1800" dirty="0">
              <a:effectLst/>
              <a:ea typeface="Calibri" panose="020F0502020204030204" pitchFamily="34" charset="0"/>
            </a:endParaRPr>
          </a:p>
        </p:txBody>
      </p:sp>
    </p:spTree>
    <p:extLst>
      <p:ext uri="{BB962C8B-B14F-4D97-AF65-F5344CB8AC3E}">
        <p14:creationId xmlns:p14="http://schemas.microsoft.com/office/powerpoint/2010/main" val="397590014"/>
      </p:ext>
    </p:extLst>
  </p:cSld>
  <p:clrMapOvr>
    <a:overrideClrMapping bg1="lt1" tx1="dk1" bg2="lt2" tx2="dk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0264A08-E6A4-4CB6-A2A5-30488EEDA844}"/>
              </a:ext>
            </a:extLst>
          </p:cNvPr>
          <p:cNvSpPr>
            <a:spLocks noGrp="1"/>
          </p:cNvSpPr>
          <p:nvPr>
            <p:ph type="title"/>
          </p:nvPr>
        </p:nvSpPr>
        <p:spPr>
          <a:xfrm>
            <a:off x="838200" y="519187"/>
            <a:ext cx="10515600" cy="704764"/>
          </a:xfrm>
        </p:spPr>
        <p:txBody>
          <a:bodyPr>
            <a:normAutofit fontScale="90000"/>
          </a:bodyPr>
          <a:lstStyle/>
          <a:p>
            <a:br>
              <a:rPr lang="en-GB" sz="3600" dirty="0">
                <a:effectLst/>
                <a:latin typeface="Calibri" panose="020F0502020204030204" pitchFamily="34" charset="0"/>
                <a:ea typeface="Times New Roman" panose="02020603050405020304" pitchFamily="18" charset="0"/>
              </a:rPr>
            </a:br>
            <a:r>
              <a:rPr lang="en-GB" sz="4900" dirty="0">
                <a:solidFill>
                  <a:srgbClr val="2E75B6"/>
                </a:solidFill>
                <a:effectLst/>
                <a:latin typeface="Calibri" panose="020F0502020204030204" pitchFamily="34" charset="0"/>
                <a:ea typeface="Times New Roman" panose="02020603050405020304" pitchFamily="18" charset="0"/>
              </a:rPr>
              <a:t>Climate impacts on industrial installations </a:t>
            </a:r>
            <a:br>
              <a:rPr lang="en-GB" sz="1800" dirty="0">
                <a:effectLst/>
                <a:latin typeface="Calibri" panose="020F0502020204030204" pitchFamily="34" charset="0"/>
                <a:ea typeface="Calibri" panose="020F0502020204030204" pitchFamily="34" charset="0"/>
              </a:rPr>
            </a:br>
            <a:endParaRPr lang="en-GB" sz="3600" dirty="0">
              <a:solidFill>
                <a:srgbClr val="FFFFFF"/>
              </a:solidFill>
              <a:latin typeface="Calibri Light" panose="020F0302020204030204" pitchFamily="34" charset="0"/>
              <a:cs typeface="Calibri Light" panose="020F0302020204030204" pitchFamily="34" charset="0"/>
            </a:endParaRPr>
          </a:p>
        </p:txBody>
      </p:sp>
      <p:sp>
        <p:nvSpPr>
          <p:cNvPr id="13" name="Rectangle: Rounded Corners 12">
            <a:extLst>
              <a:ext uri="{FF2B5EF4-FFF2-40B4-BE49-F238E27FC236}">
                <a16:creationId xmlns:a16="http://schemas.microsoft.com/office/drawing/2014/main" id="{56B91F0F-21E8-4FB0-9430-69332A099F16}"/>
              </a:ext>
            </a:extLst>
          </p:cNvPr>
          <p:cNvSpPr/>
          <p:nvPr/>
        </p:nvSpPr>
        <p:spPr>
          <a:xfrm>
            <a:off x="9719735" y="5693294"/>
            <a:ext cx="1365954" cy="713918"/>
          </a:xfrm>
          <a:prstGeom prst="roundRect">
            <a:avLst>
              <a:gd name="adj" fmla="val 22805"/>
            </a:avLst>
          </a:prstGeom>
          <a:solidFill>
            <a:schemeClr val="accent1">
              <a:lumMod val="20000"/>
              <a:lumOff val="80000"/>
            </a:schemeClr>
          </a:solidFill>
          <a:scene3d>
            <a:camera prst="obliqueBottomRight"/>
            <a:lightRig rig="threePt" dir="t"/>
          </a:scene3d>
          <a:sp3d>
            <a:bevelT w="152400" h="133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hlinkClick r:id="rId3" action="ppaction://hlinksldjump"/>
              </a:rPr>
              <a:t>Click to Return </a:t>
            </a:r>
          </a:p>
          <a:p>
            <a:pPr algn="ctr"/>
            <a:r>
              <a:rPr lang="en-GB" sz="1400" dirty="0">
                <a:hlinkClick r:id="rId3" action="ppaction://hlinksldjump"/>
              </a:rPr>
              <a:t>to Slide 3</a:t>
            </a:r>
            <a:endParaRPr lang="en-GB" sz="1400" dirty="0"/>
          </a:p>
        </p:txBody>
      </p:sp>
      <p:pic>
        <p:nvPicPr>
          <p:cNvPr id="14" name="Picture 13">
            <a:extLst>
              <a:ext uri="{FF2B5EF4-FFF2-40B4-BE49-F238E27FC236}">
                <a16:creationId xmlns:a16="http://schemas.microsoft.com/office/drawing/2014/main" id="{AAED4D83-7F57-4612-BB87-FA98A41009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41120" y="3217894"/>
            <a:ext cx="4517849" cy="3011899"/>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C904273F-83BF-48F5-981D-BF51D5FB8FC8}"/>
              </a:ext>
            </a:extLst>
          </p:cNvPr>
          <p:cNvSpPr txBox="1"/>
          <p:nvPr/>
        </p:nvSpPr>
        <p:spPr>
          <a:xfrm>
            <a:off x="781066" y="1413968"/>
            <a:ext cx="9936479" cy="1569660"/>
          </a:xfrm>
          <a:prstGeom prst="rect">
            <a:avLst/>
          </a:prstGeom>
          <a:noFill/>
        </p:spPr>
        <p:txBody>
          <a:bodyPr wrap="square" rtlCol="0">
            <a:spAutoFit/>
          </a:bodyPr>
          <a:lstStyle/>
          <a:p>
            <a:r>
              <a:rPr lang="en-GB" sz="2400" dirty="0">
                <a:effectLst/>
                <a:latin typeface="Calibri" panose="020F0502020204030204" pitchFamily="34" charset="0"/>
                <a:ea typeface="Times New Roman" panose="02020603050405020304" pitchFamily="18" charset="0"/>
              </a:rPr>
              <a:t>For more, sector-specific examples of how climate impacts can affect industrial installations, see:</a:t>
            </a:r>
            <a:br>
              <a:rPr lang="en-GB" sz="2400" dirty="0">
                <a:effectLst/>
                <a:latin typeface="Calibri" panose="020F0502020204030204" pitchFamily="34" charset="0"/>
                <a:ea typeface="Times New Roman" panose="02020603050405020304" pitchFamily="18" charset="0"/>
              </a:rPr>
            </a:br>
            <a:endParaRPr lang="en-GB" sz="2400" u="sng" dirty="0">
              <a:solidFill>
                <a:schemeClr val="accent1"/>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endParaRPr>
          </a:p>
          <a:p>
            <a:r>
              <a:rPr lang="en-GB" sz="2400" u="sng" dirty="0">
                <a:solidFill>
                  <a:schemeClr val="accent1"/>
                </a:solidFill>
                <a:effectLst/>
                <a:latin typeface="Calibri" panose="020F0502020204030204" pitchFamily="34" charset="0"/>
                <a:ea typeface="Times New Roman" panose="02020603050405020304" pitchFamily="18" charset="0"/>
                <a:hlinkClick r:id="rId5">
                  <a:extLst>
                    <a:ext uri="{A12FA001-AC4F-418D-AE19-62706E023703}">
                      <ahyp:hlinkClr xmlns:ahyp="http://schemas.microsoft.com/office/drawing/2018/hyperlinkcolor" val="tx"/>
                    </a:ext>
                  </a:extLst>
                </a:hlinkClick>
              </a:rPr>
              <a:t>Adapting to climate change: industry sector examples for your risk assessment</a:t>
            </a:r>
            <a:endParaRPr lang="en-GB" sz="2400" dirty="0">
              <a:solidFill>
                <a:schemeClr val="accent1"/>
              </a:solidFill>
            </a:endParaRPr>
          </a:p>
        </p:txBody>
      </p:sp>
      <p:sp>
        <p:nvSpPr>
          <p:cNvPr id="2" name="TextBox 1">
            <a:extLst>
              <a:ext uri="{FF2B5EF4-FFF2-40B4-BE49-F238E27FC236}">
                <a16:creationId xmlns:a16="http://schemas.microsoft.com/office/drawing/2014/main" id="{9A4A152C-C6F8-4682-8418-916B64417981}"/>
              </a:ext>
            </a:extLst>
          </p:cNvPr>
          <p:cNvSpPr txBox="1"/>
          <p:nvPr/>
        </p:nvSpPr>
        <p:spPr>
          <a:xfrm>
            <a:off x="6573521" y="3392053"/>
            <a:ext cx="4856479" cy="1569660"/>
          </a:xfrm>
          <a:prstGeom prst="rect">
            <a:avLst/>
          </a:prstGeom>
          <a:noFill/>
        </p:spPr>
        <p:txBody>
          <a:bodyPr wrap="square" rtlCol="0">
            <a:spAutoFit/>
          </a:bodyPr>
          <a:lstStyle/>
          <a:p>
            <a:r>
              <a:rPr lang="en-GB" sz="2400" dirty="0"/>
              <a:t>And </a:t>
            </a:r>
          </a:p>
          <a:p>
            <a:endParaRPr lang="en-GB" sz="2400" dirty="0"/>
          </a:p>
          <a:p>
            <a:r>
              <a:rPr lang="en-GB" sz="2400" dirty="0">
                <a:hlinkClick r:id="rId6"/>
              </a:rPr>
              <a:t>Impact of Climate Change on Risk and Resilience of COMAH establishments</a:t>
            </a:r>
            <a:endParaRPr lang="en-GB" sz="2400" dirty="0"/>
          </a:p>
        </p:txBody>
      </p:sp>
    </p:spTree>
    <p:extLst>
      <p:ext uri="{BB962C8B-B14F-4D97-AF65-F5344CB8AC3E}">
        <p14:creationId xmlns:p14="http://schemas.microsoft.com/office/powerpoint/2010/main" val="3798239666"/>
      </p:ext>
    </p:extLst>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6EE4FD-480F-42A5-9FEB-DA630457C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5">
            <a:extLst>
              <a:ext uri="{FF2B5EF4-FFF2-40B4-BE49-F238E27FC236}">
                <a16:creationId xmlns:a16="http://schemas.microsoft.com/office/drawing/2014/main" id="{A187062F-BE14-42FC-B06A-607DB238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8" y="1766812"/>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6">
            <a:extLst>
              <a:ext uri="{FF2B5EF4-FFF2-40B4-BE49-F238E27FC236}">
                <a16:creationId xmlns:a16="http://schemas.microsoft.com/office/drawing/2014/main" id="{731FE21B-2A45-4BF5-8B03-E1234198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9" y="1423780"/>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7">
            <a:extLst>
              <a:ext uri="{FF2B5EF4-FFF2-40B4-BE49-F238E27FC236}">
                <a16:creationId xmlns:a16="http://schemas.microsoft.com/office/drawing/2014/main" id="{2DC5A94D-79ED-48F5-9DC5-96CBB507C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3" y="1239381"/>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Rectangle 8">
            <a:extLst>
              <a:ext uri="{FF2B5EF4-FFF2-40B4-BE49-F238E27FC236}">
                <a16:creationId xmlns:a16="http://schemas.microsoft.com/office/drawing/2014/main" id="{93A3D4BE-AF25-4F9A-9C29-1145CCE24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2" y="1230651"/>
            <a:ext cx="1020865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AE007EBB-33DA-4ABE-8A81-0843462DE05B}"/>
              </a:ext>
            </a:extLst>
          </p:cNvPr>
          <p:cNvSpPr>
            <a:spLocks noGrp="1"/>
          </p:cNvSpPr>
          <p:nvPr>
            <p:ph type="ctrTitle"/>
          </p:nvPr>
        </p:nvSpPr>
        <p:spPr>
          <a:xfrm>
            <a:off x="2507869" y="1557846"/>
            <a:ext cx="7715996" cy="3252461"/>
          </a:xfrm>
        </p:spPr>
        <p:txBody>
          <a:bodyPr anchor="b">
            <a:normAutofit/>
          </a:bodyPr>
          <a:lstStyle/>
          <a:p>
            <a:pPr algn="l"/>
            <a:r>
              <a:rPr lang="en-GB" sz="6600" dirty="0">
                <a:solidFill>
                  <a:srgbClr val="FFFFFF"/>
                </a:solidFill>
              </a:rPr>
              <a:t>Natech case studies</a:t>
            </a:r>
            <a:br>
              <a:rPr lang="en-GB" sz="6600" dirty="0">
                <a:solidFill>
                  <a:srgbClr val="FFFFFF"/>
                </a:solidFill>
              </a:rPr>
            </a:br>
            <a:r>
              <a:rPr lang="en-GB" sz="4000" dirty="0">
                <a:solidFill>
                  <a:srgbClr val="FFFFFF"/>
                </a:solidFill>
              </a:rPr>
              <a:t>Pt.2 – Lessons learned</a:t>
            </a:r>
            <a:br>
              <a:rPr lang="en-GB" sz="4000" dirty="0">
                <a:solidFill>
                  <a:srgbClr val="FFFFFF"/>
                </a:solidFill>
              </a:rPr>
            </a:br>
            <a:br>
              <a:rPr lang="en-GB" sz="4000" dirty="0">
                <a:solidFill>
                  <a:srgbClr val="FFFFFF"/>
                </a:solidFill>
              </a:rPr>
            </a:br>
            <a:endParaRPr lang="en-GB" sz="4000" dirty="0">
              <a:solidFill>
                <a:srgbClr val="FFFFFF"/>
              </a:solidFill>
            </a:endParaRPr>
          </a:p>
        </p:txBody>
      </p:sp>
      <p:sp>
        <p:nvSpPr>
          <p:cNvPr id="4" name="TextBox 3">
            <a:extLst>
              <a:ext uri="{FF2B5EF4-FFF2-40B4-BE49-F238E27FC236}">
                <a16:creationId xmlns:a16="http://schemas.microsoft.com/office/drawing/2014/main" id="{0F3F2D3F-2CDF-8B54-53FD-5685CDE53164}"/>
              </a:ext>
            </a:extLst>
          </p:cNvPr>
          <p:cNvSpPr txBox="1"/>
          <p:nvPr/>
        </p:nvSpPr>
        <p:spPr>
          <a:xfrm>
            <a:off x="659701" y="329408"/>
            <a:ext cx="2737609" cy="461665"/>
          </a:xfrm>
          <a:prstGeom prst="rect">
            <a:avLst/>
          </a:prstGeom>
          <a:noFill/>
        </p:spPr>
        <p:txBody>
          <a:bodyPr wrap="none" rtlCol="0">
            <a:spAutoFit/>
          </a:bodyPr>
          <a:lstStyle/>
          <a:p>
            <a:r>
              <a:rPr lang="en-GB" sz="2400" dirty="0">
                <a:solidFill>
                  <a:srgbClr val="4472C4"/>
                </a:solidFill>
              </a:rPr>
              <a:t>Section 3 continued</a:t>
            </a:r>
          </a:p>
        </p:txBody>
      </p:sp>
    </p:spTree>
    <p:extLst>
      <p:ext uri="{BB962C8B-B14F-4D97-AF65-F5344CB8AC3E}">
        <p14:creationId xmlns:p14="http://schemas.microsoft.com/office/powerpoint/2010/main" val="17977350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767328-0DE6-4172-B14D-FCEF716B252F}"/>
              </a:ext>
            </a:extLst>
          </p:cNvPr>
          <p:cNvSpPr>
            <a:spLocks noGrp="1"/>
          </p:cNvSpPr>
          <p:nvPr>
            <p:ph type="title"/>
          </p:nvPr>
        </p:nvSpPr>
        <p:spPr>
          <a:xfrm>
            <a:off x="943277" y="712269"/>
            <a:ext cx="3370998" cy="5502264"/>
          </a:xfrm>
        </p:spPr>
        <p:txBody>
          <a:bodyPr>
            <a:normAutofit/>
          </a:bodyPr>
          <a:lstStyle/>
          <a:p>
            <a:r>
              <a:rPr lang="en-GB" dirty="0">
                <a:solidFill>
                  <a:srgbClr val="FFFFFF"/>
                </a:solidFill>
              </a:rPr>
              <a:t>What lessons have we learned from the past, and how do we make a safer, more resilient future?</a:t>
            </a:r>
          </a:p>
        </p:txBody>
      </p:sp>
      <p:cxnSp>
        <p:nvCxnSpPr>
          <p:cNvPr id="24" name="Straight Connector 23">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Title 5">
            <a:extLst>
              <a:ext uri="{FF2B5EF4-FFF2-40B4-BE49-F238E27FC236}">
                <a16:creationId xmlns:a16="http://schemas.microsoft.com/office/drawing/2014/main" id="{F9DC6063-0153-43E4-3BB5-5B08F0268593}"/>
              </a:ext>
            </a:extLst>
          </p:cNvPr>
          <p:cNvSpPr txBox="1">
            <a:spLocks/>
          </p:cNvSpPr>
          <p:nvPr/>
        </p:nvSpPr>
        <p:spPr>
          <a:xfrm>
            <a:off x="5095874" y="668377"/>
            <a:ext cx="62579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highlight>
                  <a:srgbClr val="FFFFFF"/>
                </a:highlight>
              </a:rPr>
              <a:t>Content</a:t>
            </a:r>
          </a:p>
        </p:txBody>
      </p:sp>
      <p:sp>
        <p:nvSpPr>
          <p:cNvPr id="4" name="Content Placeholder 4">
            <a:extLst>
              <a:ext uri="{FF2B5EF4-FFF2-40B4-BE49-F238E27FC236}">
                <a16:creationId xmlns:a16="http://schemas.microsoft.com/office/drawing/2014/main" id="{96075326-26CD-7A76-9B52-106117D957A6}"/>
              </a:ext>
            </a:extLst>
          </p:cNvPr>
          <p:cNvSpPr>
            <a:spLocks noGrp="1"/>
          </p:cNvSpPr>
          <p:nvPr>
            <p:ph sz="half" idx="1"/>
          </p:nvPr>
        </p:nvSpPr>
        <p:spPr>
          <a:xfrm>
            <a:off x="5083682" y="1832015"/>
            <a:ext cx="6384418" cy="3795748"/>
          </a:xfrm>
        </p:spPr>
        <p:txBody>
          <a:bodyPr>
            <a:normAutofit/>
          </a:bodyPr>
          <a:lstStyle/>
          <a:p>
            <a:r>
              <a:rPr lang="en-GB" sz="2400" dirty="0">
                <a:hlinkClick r:id="rId2" action="ppaction://hlinksldjump"/>
              </a:rPr>
              <a:t>Core principles</a:t>
            </a:r>
            <a:endParaRPr lang="en-GB" sz="2400" dirty="0"/>
          </a:p>
          <a:p>
            <a:r>
              <a:rPr lang="en-GB" sz="2400" dirty="0">
                <a:hlinkClick r:id="rId3" action="ppaction://hlinksldjump"/>
              </a:rPr>
              <a:t>Introduction to hierarchy of controls  </a:t>
            </a:r>
            <a:endParaRPr lang="en-GB" sz="2400" dirty="0"/>
          </a:p>
          <a:p>
            <a:r>
              <a:rPr lang="en-GB" sz="2400" dirty="0">
                <a:hlinkClick r:id="rId4" action="ppaction://hlinksldjump"/>
              </a:rPr>
              <a:t>Key messages on lessons learned</a:t>
            </a:r>
            <a:endParaRPr lang="en-GB" sz="2400" dirty="0"/>
          </a:p>
          <a:p>
            <a:r>
              <a:rPr lang="en-GB" sz="2400" dirty="0">
                <a:hlinkClick r:id="rId5" action="ppaction://hlinksldjump"/>
              </a:rPr>
              <a:t>Importance of learning lessons</a:t>
            </a:r>
            <a:endParaRPr lang="en-GB" sz="2400" dirty="0"/>
          </a:p>
          <a:p>
            <a:r>
              <a:rPr lang="en-GB" sz="2400" dirty="0">
                <a:hlinkClick r:id="rId6" action="ppaction://hlinksldjump"/>
              </a:rPr>
              <a:t>Lessons learned about the impacts of climate change</a:t>
            </a:r>
            <a:endParaRPr lang="en-GB" sz="2400" dirty="0"/>
          </a:p>
          <a:p>
            <a:r>
              <a:rPr lang="en-GB" sz="2400" dirty="0">
                <a:hlinkClick r:id="rId7" action="ppaction://hlinksldjump"/>
              </a:rPr>
              <a:t>EA Natech research</a:t>
            </a:r>
            <a:endParaRPr lang="en-GB" sz="2400" dirty="0"/>
          </a:p>
          <a:p>
            <a:r>
              <a:rPr lang="en-GB" sz="2400" dirty="0">
                <a:hlinkClick r:id="rId8" action="ppaction://hlinksldjump"/>
              </a:rPr>
              <a:t>Control of accidents caused by Natech</a:t>
            </a:r>
            <a:endParaRPr lang="en-GB" sz="2400" dirty="0"/>
          </a:p>
          <a:p>
            <a:pPr marL="0" indent="0">
              <a:buNone/>
            </a:pPr>
            <a:endParaRPr lang="en-GB" sz="2400" dirty="0"/>
          </a:p>
          <a:p>
            <a:endParaRPr lang="en-GB" sz="2400" dirty="0"/>
          </a:p>
          <a:p>
            <a:endParaRPr lang="en-GB" sz="2400" dirty="0"/>
          </a:p>
          <a:p>
            <a:endParaRPr lang="en-GB" sz="2400" dirty="0"/>
          </a:p>
        </p:txBody>
      </p:sp>
    </p:spTree>
    <p:extLst>
      <p:ext uri="{BB962C8B-B14F-4D97-AF65-F5344CB8AC3E}">
        <p14:creationId xmlns:p14="http://schemas.microsoft.com/office/powerpoint/2010/main" val="3242215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F06CF-5580-443A-AC64-C96177C1F48F}"/>
              </a:ext>
            </a:extLst>
          </p:cNvPr>
          <p:cNvSpPr>
            <a:spLocks noGrp="1"/>
          </p:cNvSpPr>
          <p:nvPr>
            <p:ph type="title"/>
          </p:nvPr>
        </p:nvSpPr>
        <p:spPr/>
        <p:txBody>
          <a:bodyPr/>
          <a:lstStyle/>
          <a:p>
            <a:r>
              <a:rPr lang="en-GB" dirty="0">
                <a:solidFill>
                  <a:srgbClr val="2E75B6"/>
                </a:solidFill>
              </a:rPr>
              <a:t>Core principles</a:t>
            </a:r>
          </a:p>
        </p:txBody>
      </p:sp>
      <p:sp>
        <p:nvSpPr>
          <p:cNvPr id="3" name="Content Placeholder 2">
            <a:extLst>
              <a:ext uri="{FF2B5EF4-FFF2-40B4-BE49-F238E27FC236}">
                <a16:creationId xmlns:a16="http://schemas.microsoft.com/office/drawing/2014/main" id="{E4B53791-8352-4428-82CD-C7F231C76D9F}"/>
              </a:ext>
            </a:extLst>
          </p:cNvPr>
          <p:cNvSpPr>
            <a:spLocks noGrp="1"/>
          </p:cNvSpPr>
          <p:nvPr>
            <p:ph sz="half" idx="1"/>
          </p:nvPr>
        </p:nvSpPr>
        <p:spPr>
          <a:xfrm>
            <a:off x="627321" y="1878177"/>
            <a:ext cx="5624623" cy="4318681"/>
          </a:xfrm>
        </p:spPr>
        <p:txBody>
          <a:bodyPr vert="horz" lIns="91440" tIns="45720" rIns="91440" bIns="45720" rtlCol="0" anchor="t">
            <a:normAutofit fontScale="77500" lnSpcReduction="20000"/>
          </a:bodyPr>
          <a:lstStyle/>
          <a:p>
            <a:r>
              <a:rPr lang="en-GB" dirty="0"/>
              <a:t>We have already seen incidents and the effects of being underprepared for climate change impacts.</a:t>
            </a:r>
            <a:endParaRPr lang="en-US" dirty="0"/>
          </a:p>
          <a:p>
            <a:r>
              <a:rPr lang="en-GB" dirty="0"/>
              <a:t>So, now what?</a:t>
            </a:r>
            <a:endParaRPr lang="en-GB" dirty="0">
              <a:cs typeface="Calibri"/>
            </a:endParaRPr>
          </a:p>
          <a:p>
            <a:r>
              <a:rPr lang="en-GB" dirty="0"/>
              <a:t>We need to learn from these accidents – we need to continually improve to avoid harming lives, and impacting the environment and property</a:t>
            </a:r>
            <a:endParaRPr lang="en-GB" dirty="0">
              <a:cs typeface="Calibri" panose="020F0502020204030204"/>
            </a:endParaRPr>
          </a:p>
          <a:p>
            <a:r>
              <a:rPr lang="en-GB" dirty="0"/>
              <a:t>Change stems from and is enabled by the management systems</a:t>
            </a:r>
          </a:p>
          <a:p>
            <a:pPr marL="0" indent="0">
              <a:buNone/>
            </a:pPr>
            <a:endParaRPr lang="en-GB" dirty="0">
              <a:cs typeface="Calibri"/>
            </a:endParaRPr>
          </a:p>
          <a:p>
            <a:r>
              <a:rPr lang="en-GB" dirty="0"/>
              <a:t>And remember the inherent safety principle (as Trevor </a:t>
            </a:r>
            <a:r>
              <a:rPr lang="en-GB" dirty="0" err="1"/>
              <a:t>Kletz</a:t>
            </a:r>
            <a:r>
              <a:rPr lang="en-GB" dirty="0"/>
              <a:t> reminded us frequently)</a:t>
            </a:r>
          </a:p>
        </p:txBody>
      </p:sp>
      <p:sp>
        <p:nvSpPr>
          <p:cNvPr id="5" name="Content Placeholder 3">
            <a:extLst>
              <a:ext uri="{FF2B5EF4-FFF2-40B4-BE49-F238E27FC236}">
                <a16:creationId xmlns:a16="http://schemas.microsoft.com/office/drawing/2014/main" id="{40ACF969-0B5A-4451-A5A8-FE2A1D6ED8F0}"/>
              </a:ext>
            </a:extLst>
          </p:cNvPr>
          <p:cNvSpPr txBox="1">
            <a:spLocks/>
          </p:cNvSpPr>
          <p:nvPr/>
        </p:nvSpPr>
        <p:spPr>
          <a:xfrm>
            <a:off x="6633924" y="5107166"/>
            <a:ext cx="5483647" cy="877532"/>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The safety and pollution hierarchies should be used to guide the choice of measures…</a:t>
            </a:r>
            <a:endParaRPr lang="en-GB" dirty="0"/>
          </a:p>
        </p:txBody>
      </p:sp>
      <p:pic>
        <p:nvPicPr>
          <p:cNvPr id="6" name="Picture 6" descr="Diagram&#10;&#10;Description automatically generated">
            <a:extLst>
              <a:ext uri="{FF2B5EF4-FFF2-40B4-BE49-F238E27FC236}">
                <a16:creationId xmlns:a16="http://schemas.microsoft.com/office/drawing/2014/main" id="{A71FA482-1CEF-2121-F8FD-C9103BD0A9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46335" y="873302"/>
            <a:ext cx="3418114" cy="3515664"/>
          </a:xfrm>
          <a:prstGeom prst="rect">
            <a:avLst/>
          </a:prstGeom>
        </p:spPr>
      </p:pic>
    </p:spTree>
    <p:extLst>
      <p:ext uri="{BB962C8B-B14F-4D97-AF65-F5344CB8AC3E}">
        <p14:creationId xmlns:p14="http://schemas.microsoft.com/office/powerpoint/2010/main" val="41186371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D8D46-8FCB-421D-BF97-2012AF7FC114}"/>
              </a:ext>
            </a:extLst>
          </p:cNvPr>
          <p:cNvSpPr>
            <a:spLocks noGrp="1"/>
          </p:cNvSpPr>
          <p:nvPr>
            <p:ph type="title"/>
          </p:nvPr>
        </p:nvSpPr>
        <p:spPr>
          <a:xfrm>
            <a:off x="536029" y="141611"/>
            <a:ext cx="10515600" cy="1325563"/>
          </a:xfrm>
        </p:spPr>
        <p:txBody>
          <a:bodyPr/>
          <a:lstStyle/>
          <a:p>
            <a:r>
              <a:rPr lang="en-GB" dirty="0">
                <a:solidFill>
                  <a:srgbClr val="2E75B6"/>
                </a:solidFill>
              </a:rPr>
              <a:t>Introduction to hierarchy of controls</a:t>
            </a:r>
          </a:p>
        </p:txBody>
      </p:sp>
      <p:sp>
        <p:nvSpPr>
          <p:cNvPr id="3" name="Content Placeholder 2">
            <a:extLst>
              <a:ext uri="{FF2B5EF4-FFF2-40B4-BE49-F238E27FC236}">
                <a16:creationId xmlns:a16="http://schemas.microsoft.com/office/drawing/2014/main" id="{8A390645-E2D9-45C5-B937-9725C6336D40}"/>
              </a:ext>
            </a:extLst>
          </p:cNvPr>
          <p:cNvSpPr>
            <a:spLocks noGrp="1"/>
          </p:cNvSpPr>
          <p:nvPr>
            <p:ph sz="half" idx="1"/>
          </p:nvPr>
        </p:nvSpPr>
        <p:spPr>
          <a:xfrm>
            <a:off x="838200" y="1435100"/>
            <a:ext cx="5886451" cy="4156075"/>
          </a:xfrm>
        </p:spPr>
        <p:txBody>
          <a:bodyPr vert="horz" lIns="91440" tIns="45720" rIns="91440" bIns="45720" rtlCol="0" anchor="t">
            <a:normAutofit/>
          </a:bodyPr>
          <a:lstStyle/>
          <a:p>
            <a:pPr marL="0" indent="0">
              <a:buNone/>
            </a:pPr>
            <a:r>
              <a:rPr lang="en-GB" dirty="0"/>
              <a:t>The safety hierarchy</a:t>
            </a:r>
            <a:endParaRPr lang="en-US" dirty="0"/>
          </a:p>
          <a:p>
            <a:endParaRPr lang="en-GB" dirty="0"/>
          </a:p>
        </p:txBody>
      </p:sp>
      <p:pic>
        <p:nvPicPr>
          <p:cNvPr id="5" name="image4.png">
            <a:extLst>
              <a:ext uri="{FF2B5EF4-FFF2-40B4-BE49-F238E27FC236}">
                <a16:creationId xmlns:a16="http://schemas.microsoft.com/office/drawing/2014/main" id="{C322CCEB-11DB-4577-95C4-6405BB1899A9}"/>
              </a:ext>
            </a:extLst>
          </p:cNvPr>
          <p:cNvPicPr/>
          <p:nvPr/>
        </p:nvPicPr>
        <p:blipFill>
          <a:blip r:embed="rId3"/>
          <a:srcRect/>
          <a:stretch>
            <a:fillRect/>
          </a:stretch>
        </p:blipFill>
        <p:spPr>
          <a:xfrm>
            <a:off x="721316" y="1997835"/>
            <a:ext cx="6505793" cy="4621212"/>
          </a:xfrm>
          <a:prstGeom prst="rect">
            <a:avLst/>
          </a:prstGeom>
          <a:ln/>
        </p:spPr>
      </p:pic>
      <p:sp>
        <p:nvSpPr>
          <p:cNvPr id="9" name="TextBox 8">
            <a:extLst>
              <a:ext uri="{FF2B5EF4-FFF2-40B4-BE49-F238E27FC236}">
                <a16:creationId xmlns:a16="http://schemas.microsoft.com/office/drawing/2014/main" id="{C915C541-E120-48A1-9F39-CA7A6032F136}"/>
              </a:ext>
            </a:extLst>
          </p:cNvPr>
          <p:cNvSpPr txBox="1"/>
          <p:nvPr/>
        </p:nvSpPr>
        <p:spPr>
          <a:xfrm>
            <a:off x="7582723" y="1882422"/>
            <a:ext cx="4429606" cy="1200329"/>
          </a:xfrm>
          <a:prstGeom prst="rect">
            <a:avLst/>
          </a:prstGeom>
          <a:noFill/>
        </p:spPr>
        <p:txBody>
          <a:bodyPr wrap="square" lIns="91440" tIns="45720" rIns="91440" bIns="45720" rtlCol="0" anchor="t">
            <a:spAutoFit/>
          </a:bodyPr>
          <a:lstStyle/>
          <a:p>
            <a:r>
              <a:rPr lang="en-GB" dirty="0"/>
              <a:t>Simply removing the hazard - replacing it with something that is not as much of a hazard or locating away from the from where it could cause harm. </a:t>
            </a:r>
          </a:p>
        </p:txBody>
      </p:sp>
      <p:sp>
        <p:nvSpPr>
          <p:cNvPr id="10" name="TextBox 9">
            <a:extLst>
              <a:ext uri="{FF2B5EF4-FFF2-40B4-BE49-F238E27FC236}">
                <a16:creationId xmlns:a16="http://schemas.microsoft.com/office/drawing/2014/main" id="{6E010B93-7669-4D68-9474-1B87601C7F17}"/>
              </a:ext>
            </a:extLst>
          </p:cNvPr>
          <p:cNvSpPr txBox="1"/>
          <p:nvPr/>
        </p:nvSpPr>
        <p:spPr>
          <a:xfrm>
            <a:off x="7257253" y="3066053"/>
            <a:ext cx="4590462" cy="923330"/>
          </a:xfrm>
          <a:prstGeom prst="rect">
            <a:avLst/>
          </a:prstGeom>
          <a:noFill/>
        </p:spPr>
        <p:txBody>
          <a:bodyPr wrap="square" lIns="91440" tIns="45720" rIns="91440" bIns="45720" rtlCol="0" anchor="t">
            <a:spAutoFit/>
          </a:bodyPr>
          <a:lstStyle/>
          <a:p>
            <a:r>
              <a:rPr lang="en-GB" dirty="0"/>
              <a:t>Isolate people from the hazard. The capital costs of these are usually higher than less effective control, but may reduce future costs. </a:t>
            </a:r>
          </a:p>
        </p:txBody>
      </p:sp>
      <p:sp>
        <p:nvSpPr>
          <p:cNvPr id="12" name="TextBox 11">
            <a:extLst>
              <a:ext uri="{FF2B5EF4-FFF2-40B4-BE49-F238E27FC236}">
                <a16:creationId xmlns:a16="http://schemas.microsoft.com/office/drawing/2014/main" id="{44D32E50-79F0-42B3-B874-A01F8D5B2CC3}"/>
              </a:ext>
            </a:extLst>
          </p:cNvPr>
          <p:cNvSpPr txBox="1"/>
          <p:nvPr/>
        </p:nvSpPr>
        <p:spPr>
          <a:xfrm>
            <a:off x="6897294" y="4407511"/>
            <a:ext cx="2321626" cy="1754326"/>
          </a:xfrm>
          <a:prstGeom prst="rect">
            <a:avLst/>
          </a:prstGeom>
          <a:noFill/>
        </p:spPr>
        <p:txBody>
          <a:bodyPr wrap="square" lIns="91440" tIns="45720" rIns="91440" bIns="45720" rtlCol="0" anchor="t">
            <a:spAutoFit/>
          </a:bodyPr>
          <a:lstStyle/>
          <a:p>
            <a:r>
              <a:rPr lang="en-GB" dirty="0"/>
              <a:t>Procedure changes, employee training, installation of signs and labels. Limit and prevent exposure to hazards. </a:t>
            </a:r>
          </a:p>
        </p:txBody>
      </p:sp>
      <p:cxnSp>
        <p:nvCxnSpPr>
          <p:cNvPr id="6" name="Straight Arrow Connector 5">
            <a:extLst>
              <a:ext uri="{FF2B5EF4-FFF2-40B4-BE49-F238E27FC236}">
                <a16:creationId xmlns:a16="http://schemas.microsoft.com/office/drawing/2014/main" id="{6BD0F3F9-3DC9-E730-AFEF-50161C6309D6}"/>
              </a:ext>
            </a:extLst>
          </p:cNvPr>
          <p:cNvCxnSpPr>
            <a:cxnSpLocks/>
          </p:cNvCxnSpPr>
          <p:nvPr/>
        </p:nvCxnSpPr>
        <p:spPr>
          <a:xfrm flipV="1">
            <a:off x="6797426" y="2332675"/>
            <a:ext cx="785297" cy="360829"/>
          </a:xfrm>
          <a:prstGeom prst="straightConnector1">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5D1FB847-A14E-664F-3083-3F369B7C48D5}"/>
              </a:ext>
            </a:extLst>
          </p:cNvPr>
          <p:cNvCxnSpPr>
            <a:cxnSpLocks/>
          </p:cNvCxnSpPr>
          <p:nvPr/>
        </p:nvCxnSpPr>
        <p:spPr>
          <a:xfrm flipV="1">
            <a:off x="6330899" y="3730256"/>
            <a:ext cx="896210" cy="505187"/>
          </a:xfrm>
          <a:prstGeom prst="straightConnector1">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47CE2EFE-23AE-4FB4-E271-E58C92DBC493}"/>
              </a:ext>
            </a:extLst>
          </p:cNvPr>
          <p:cNvCxnSpPr>
            <a:cxnSpLocks/>
          </p:cNvCxnSpPr>
          <p:nvPr/>
        </p:nvCxnSpPr>
        <p:spPr>
          <a:xfrm flipV="1">
            <a:off x="5890322" y="5272196"/>
            <a:ext cx="907104" cy="27234"/>
          </a:xfrm>
          <a:prstGeom prst="straightConnector1">
            <a:avLst/>
          </a:prstGeom>
          <a:ln>
            <a:solidFill>
              <a:srgbClr val="FF0000"/>
            </a:solidFill>
          </a:ln>
        </p:spPr>
        <p:style>
          <a:lnRef idx="3">
            <a:schemeClr val="dk1"/>
          </a:lnRef>
          <a:fillRef idx="0">
            <a:schemeClr val="dk1"/>
          </a:fillRef>
          <a:effectRef idx="2">
            <a:schemeClr val="dk1"/>
          </a:effectRef>
          <a:fontRef idx="minor">
            <a:schemeClr val="tx1"/>
          </a:fontRef>
        </p:style>
      </p:cxnSp>
      <p:pic>
        <p:nvPicPr>
          <p:cNvPr id="21" name="Picture 21">
            <a:extLst>
              <a:ext uri="{FF2B5EF4-FFF2-40B4-BE49-F238E27FC236}">
                <a16:creationId xmlns:a16="http://schemas.microsoft.com/office/drawing/2014/main" id="{77487167-832E-22A8-03A6-11539786177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055992" y="4095328"/>
            <a:ext cx="2599980" cy="2605494"/>
          </a:xfrm>
          <a:prstGeom prst="rect">
            <a:avLst/>
          </a:prstGeom>
        </p:spPr>
      </p:pic>
      <p:sp>
        <p:nvSpPr>
          <p:cNvPr id="17" name="Thought Bubble: Cloud 16">
            <a:extLst>
              <a:ext uri="{FF2B5EF4-FFF2-40B4-BE49-F238E27FC236}">
                <a16:creationId xmlns:a16="http://schemas.microsoft.com/office/drawing/2014/main" id="{A4A5C7BE-8265-45C2-A887-E9B3DDBE99CB}"/>
              </a:ext>
            </a:extLst>
          </p:cNvPr>
          <p:cNvSpPr/>
          <p:nvPr/>
        </p:nvSpPr>
        <p:spPr>
          <a:xfrm flipH="1">
            <a:off x="8826605" y="260348"/>
            <a:ext cx="3021110" cy="1164864"/>
          </a:xfrm>
          <a:prstGeom prst="cloudCallout">
            <a:avLst>
              <a:gd name="adj1" fmla="val 44550"/>
              <a:gd name="adj2" fmla="val 8476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rgbClr val="000000"/>
                </a:solidFill>
                <a:cs typeface="Calibri"/>
              </a:rPr>
              <a:t>What you don't have, you can't leak (Kletz)</a:t>
            </a:r>
          </a:p>
        </p:txBody>
      </p:sp>
    </p:spTree>
    <p:extLst>
      <p:ext uri="{BB962C8B-B14F-4D97-AF65-F5344CB8AC3E}">
        <p14:creationId xmlns:p14="http://schemas.microsoft.com/office/powerpoint/2010/main" val="284551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icture containing grass, outdoor, person, person&#10;&#10;Description automatically generated">
            <a:extLst>
              <a:ext uri="{FF2B5EF4-FFF2-40B4-BE49-F238E27FC236}">
                <a16:creationId xmlns:a16="http://schemas.microsoft.com/office/drawing/2014/main" id="{99F69C64-FC82-BC61-B4D0-CE68001F45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669" y="-121031"/>
            <a:ext cx="12294475" cy="8269337"/>
          </a:xfrm>
          <a:prstGeom prst="rect">
            <a:avLst/>
          </a:prstGeom>
        </p:spPr>
      </p:pic>
      <p:pic>
        <p:nvPicPr>
          <p:cNvPr id="6" name="Picture 5">
            <a:extLst>
              <a:ext uri="{FF2B5EF4-FFF2-40B4-BE49-F238E27FC236}">
                <a16:creationId xmlns:a16="http://schemas.microsoft.com/office/drawing/2014/main" id="{10C3A67B-3642-44CB-AAD5-103F5AAAE312}"/>
              </a:ext>
            </a:extLst>
          </p:cNvPr>
          <p:cNvPicPr>
            <a:picLocks noChangeAspect="1"/>
          </p:cNvPicPr>
          <p:nvPr/>
        </p:nvPicPr>
        <p:blipFill>
          <a:blip r:embed="rId3"/>
          <a:stretch>
            <a:fillRect/>
          </a:stretch>
        </p:blipFill>
        <p:spPr>
          <a:xfrm>
            <a:off x="3301093" y="1422090"/>
            <a:ext cx="5259698" cy="4889925"/>
          </a:xfrm>
          <a:prstGeom prst="rect">
            <a:avLst/>
          </a:prstGeom>
        </p:spPr>
      </p:pic>
      <p:sp>
        <p:nvSpPr>
          <p:cNvPr id="9" name="Title 1">
            <a:extLst>
              <a:ext uri="{FF2B5EF4-FFF2-40B4-BE49-F238E27FC236}">
                <a16:creationId xmlns:a16="http://schemas.microsoft.com/office/drawing/2014/main" id="{2694DAD7-C31F-4768-9498-DE6E9FA8E8C1}"/>
              </a:ext>
            </a:extLst>
          </p:cNvPr>
          <p:cNvSpPr>
            <a:spLocks noGrp="1"/>
          </p:cNvSpPr>
          <p:nvPr>
            <p:ph type="title"/>
          </p:nvPr>
        </p:nvSpPr>
        <p:spPr>
          <a:xfrm>
            <a:off x="232144" y="0"/>
            <a:ext cx="10515600" cy="1325563"/>
          </a:xfrm>
        </p:spPr>
        <p:txBody>
          <a:bodyPr/>
          <a:lstStyle/>
          <a:p>
            <a:r>
              <a:rPr lang="en-GB" b="1" dirty="0"/>
              <a:t>Hierarchy of controls</a:t>
            </a:r>
            <a:endParaRPr lang="en-GB" b="1" dirty="0">
              <a:cs typeface="Calibri Light"/>
            </a:endParaRPr>
          </a:p>
        </p:txBody>
      </p:sp>
    </p:spTree>
    <p:extLst>
      <p:ext uri="{BB962C8B-B14F-4D97-AF65-F5344CB8AC3E}">
        <p14:creationId xmlns:p14="http://schemas.microsoft.com/office/powerpoint/2010/main" val="6510041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icture containing grass, outdoor, person, person&#10;&#10;Description automatically generated">
            <a:extLst>
              <a:ext uri="{FF2B5EF4-FFF2-40B4-BE49-F238E27FC236}">
                <a16:creationId xmlns:a16="http://schemas.microsoft.com/office/drawing/2014/main" id="{299F3156-EBB0-D51C-F1B1-CAE5F1F5DE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669" y="-121031"/>
            <a:ext cx="12294475" cy="8269337"/>
          </a:xfrm>
          <a:prstGeom prst="rect">
            <a:avLst/>
          </a:prstGeom>
        </p:spPr>
      </p:pic>
      <p:pic>
        <p:nvPicPr>
          <p:cNvPr id="6" name="Picture 5">
            <a:extLst>
              <a:ext uri="{FF2B5EF4-FFF2-40B4-BE49-F238E27FC236}">
                <a16:creationId xmlns:a16="http://schemas.microsoft.com/office/drawing/2014/main" id="{10C3A67B-3642-44CB-AAD5-103F5AAAE312}"/>
              </a:ext>
            </a:extLst>
          </p:cNvPr>
          <p:cNvPicPr>
            <a:picLocks noChangeAspect="1"/>
          </p:cNvPicPr>
          <p:nvPr/>
        </p:nvPicPr>
        <p:blipFill>
          <a:blip r:embed="rId3"/>
          <a:stretch>
            <a:fillRect/>
          </a:stretch>
        </p:blipFill>
        <p:spPr>
          <a:xfrm>
            <a:off x="361950" y="1462911"/>
            <a:ext cx="5259698" cy="4889925"/>
          </a:xfrm>
          <a:prstGeom prst="rect">
            <a:avLst/>
          </a:prstGeom>
        </p:spPr>
      </p:pic>
      <p:sp>
        <p:nvSpPr>
          <p:cNvPr id="16" name="TextBox 15">
            <a:extLst>
              <a:ext uri="{FF2B5EF4-FFF2-40B4-BE49-F238E27FC236}">
                <a16:creationId xmlns:a16="http://schemas.microsoft.com/office/drawing/2014/main" id="{9553541E-14E2-4CC2-8096-044B7B9421F1}"/>
              </a:ext>
            </a:extLst>
          </p:cNvPr>
          <p:cNvSpPr txBox="1"/>
          <p:nvPr/>
        </p:nvSpPr>
        <p:spPr>
          <a:xfrm>
            <a:off x="6199965" y="2026000"/>
            <a:ext cx="5375876" cy="1337550"/>
          </a:xfrm>
          <a:prstGeom prst="rect">
            <a:avLst/>
          </a:prstGeom>
          <a:solidFill>
            <a:srgbClr val="FFFFFF">
              <a:alpha val="75000"/>
            </a:srgbClr>
          </a:solidFill>
          <a:ln>
            <a:noFill/>
          </a:ln>
        </p:spPr>
        <p:txBody>
          <a:bodyPr wrap="square" lIns="91440" tIns="45720" rIns="91440" bIns="45720" rtlCol="0" anchor="t">
            <a:spAutoFit/>
          </a:bodyPr>
          <a:lstStyle/>
          <a:p>
            <a:r>
              <a:rPr lang="en-GB" sz="2000" b="1" dirty="0"/>
              <a:t>Most effective. Stop pollutant at source/point of release, e.g. seal vessel, turning mobile containers so hole is upwards, stem the flow, decant into temporary vessel, close valves.</a:t>
            </a:r>
          </a:p>
        </p:txBody>
      </p:sp>
      <p:pic>
        <p:nvPicPr>
          <p:cNvPr id="4" name="Picture 12" descr="A picture containing grass, outdoor, nature, plant&#10;&#10;Description automatically generated">
            <a:extLst>
              <a:ext uri="{FF2B5EF4-FFF2-40B4-BE49-F238E27FC236}">
                <a16:creationId xmlns:a16="http://schemas.microsoft.com/office/drawing/2014/main" id="{AFAB194E-7013-D819-FBF2-EF29EA6B61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69643" y="3428487"/>
            <a:ext cx="4416878" cy="3309257"/>
          </a:xfrm>
          <a:prstGeom prst="rect">
            <a:avLst/>
          </a:prstGeom>
        </p:spPr>
      </p:pic>
      <p:cxnSp>
        <p:nvCxnSpPr>
          <p:cNvPr id="5" name="Straight Arrow Connector 4">
            <a:extLst>
              <a:ext uri="{FF2B5EF4-FFF2-40B4-BE49-F238E27FC236}">
                <a16:creationId xmlns:a16="http://schemas.microsoft.com/office/drawing/2014/main" id="{E3406EE0-684F-BA73-EE64-CA721BDB1A72}"/>
              </a:ext>
            </a:extLst>
          </p:cNvPr>
          <p:cNvCxnSpPr/>
          <p:nvPr/>
        </p:nvCxnSpPr>
        <p:spPr>
          <a:xfrm flipV="1">
            <a:off x="5257800" y="2582729"/>
            <a:ext cx="780675" cy="525142"/>
          </a:xfrm>
          <a:prstGeom prst="straightConnector1">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10" name="Title 1">
            <a:extLst>
              <a:ext uri="{FF2B5EF4-FFF2-40B4-BE49-F238E27FC236}">
                <a16:creationId xmlns:a16="http://schemas.microsoft.com/office/drawing/2014/main" id="{FD7E36B9-A0C4-4244-AFD5-E696505C2CE6}"/>
              </a:ext>
            </a:extLst>
          </p:cNvPr>
          <p:cNvSpPr>
            <a:spLocks noGrp="1"/>
          </p:cNvSpPr>
          <p:nvPr>
            <p:ph type="title"/>
          </p:nvPr>
        </p:nvSpPr>
        <p:spPr>
          <a:xfrm>
            <a:off x="361950" y="34476"/>
            <a:ext cx="10515600" cy="1325563"/>
          </a:xfrm>
        </p:spPr>
        <p:txBody>
          <a:bodyPr/>
          <a:lstStyle/>
          <a:p>
            <a:r>
              <a:rPr lang="en-GB" b="1" dirty="0"/>
              <a:t>Hierarchy of controls – contain at source</a:t>
            </a:r>
            <a:endParaRPr lang="en-GB" b="1" dirty="0">
              <a:cs typeface="Calibri Light"/>
            </a:endParaRPr>
          </a:p>
        </p:txBody>
      </p:sp>
    </p:spTree>
    <p:extLst>
      <p:ext uri="{BB962C8B-B14F-4D97-AF65-F5344CB8AC3E}">
        <p14:creationId xmlns:p14="http://schemas.microsoft.com/office/powerpoint/2010/main" val="4061610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83C4648C-0CCB-469D-B9DB-92331641828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
          <a:stretch/>
        </p:blipFill>
        <p:spPr>
          <a:xfrm>
            <a:off x="-3047" y="10"/>
            <a:ext cx="9051354" cy="6857990"/>
          </a:xfrm>
          <a:prstGeom prst="rect">
            <a:avLst/>
          </a:prstGeom>
        </p:spPr>
      </p:pic>
      <p:sp>
        <p:nvSpPr>
          <p:cNvPr id="30" name="Rectangle 2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8765C6-1C22-4D36-A990-F7F71CA6318E}"/>
              </a:ext>
            </a:extLst>
          </p:cNvPr>
          <p:cNvSpPr>
            <a:spLocks noGrp="1"/>
          </p:cNvSpPr>
          <p:nvPr>
            <p:ph type="title"/>
          </p:nvPr>
        </p:nvSpPr>
        <p:spPr>
          <a:xfrm>
            <a:off x="288798" y="445670"/>
            <a:ext cx="7809457" cy="1171073"/>
          </a:xfrm>
          <a:solidFill>
            <a:schemeClr val="bg1">
              <a:alpha val="0"/>
            </a:schemeClr>
          </a:solidFill>
        </p:spPr>
        <p:txBody>
          <a:bodyPr vert="horz" lIns="91440" tIns="45720" rIns="91440" bIns="45720" rtlCol="0" anchor="ctr">
            <a:noAutofit/>
          </a:bodyPr>
          <a:lstStyle/>
          <a:p>
            <a:r>
              <a:rPr lang="en-US" sz="3600" dirty="0">
                <a:solidFill>
                  <a:srgbClr val="2E75B6"/>
                </a:solidFill>
              </a:rPr>
              <a:t>Climate impacts can increase risk of permit non-compliance and impact operations…</a:t>
            </a:r>
          </a:p>
        </p:txBody>
      </p:sp>
      <p:sp>
        <p:nvSpPr>
          <p:cNvPr id="7" name="TextBox 6">
            <a:extLst>
              <a:ext uri="{FF2B5EF4-FFF2-40B4-BE49-F238E27FC236}">
                <a16:creationId xmlns:a16="http://schemas.microsoft.com/office/drawing/2014/main" id="{51394CB1-3BCC-44D2-B556-F260D7954642}"/>
              </a:ext>
            </a:extLst>
          </p:cNvPr>
          <p:cNvSpPr txBox="1"/>
          <p:nvPr/>
        </p:nvSpPr>
        <p:spPr>
          <a:xfrm>
            <a:off x="8334864" y="659218"/>
            <a:ext cx="3822189" cy="4093285"/>
          </a:xfrm>
          <a:prstGeom prst="rect">
            <a:avLst/>
          </a:prstGeom>
        </p:spPr>
        <p:txBody>
          <a:bodyPr vert="horz" lIns="91440" tIns="45720" rIns="91440" bIns="45720" rtlCol="0">
            <a:noAutofit/>
          </a:bodyPr>
          <a:lstStyle/>
          <a:p>
            <a:pPr>
              <a:lnSpc>
                <a:spcPct val="90000"/>
              </a:lnSpc>
              <a:spcAft>
                <a:spcPts val="600"/>
              </a:spcAft>
            </a:pPr>
            <a:r>
              <a:rPr lang="en-US" b="1" dirty="0"/>
              <a:t>High ambient temperatures</a:t>
            </a:r>
            <a:r>
              <a:rPr lang="en-US" dirty="0"/>
              <a:t> can impact</a:t>
            </a:r>
            <a:r>
              <a:rPr lang="en-GB" dirty="0">
                <a:hlinkClick r:id="rId3"/>
              </a:rPr>
              <a:t> industrial plant and cooling systems </a:t>
            </a:r>
            <a:r>
              <a:rPr lang="en-US" dirty="0"/>
              <a:t>either directly due to the temperature increase or lack of cooling water, or other impacts such as increased risk of biofouling </a:t>
            </a:r>
          </a:p>
          <a:p>
            <a:pPr>
              <a:lnSpc>
                <a:spcPct val="90000"/>
              </a:lnSpc>
              <a:spcAft>
                <a:spcPts val="600"/>
              </a:spcAft>
            </a:pPr>
            <a:r>
              <a:rPr lang="en-US" dirty="0"/>
              <a:t>This can: </a:t>
            </a:r>
          </a:p>
          <a:p>
            <a:pPr marL="285750" indent="-228600">
              <a:lnSpc>
                <a:spcPct val="90000"/>
              </a:lnSpc>
              <a:spcAft>
                <a:spcPts val="600"/>
              </a:spcAft>
              <a:buFont typeface="Arial" panose="020B0604020202020204" pitchFamily="34" charset="0"/>
              <a:buChar char="•"/>
            </a:pPr>
            <a:r>
              <a:rPr lang="en-US" dirty="0"/>
              <a:t>threaten the ability to maintain operations within permit limits  (e.g. cooling water temperature discharge limit) </a:t>
            </a:r>
          </a:p>
          <a:p>
            <a:pPr marL="285750" indent="-228600">
              <a:lnSpc>
                <a:spcPct val="90000"/>
              </a:lnSpc>
              <a:spcAft>
                <a:spcPts val="600"/>
              </a:spcAft>
              <a:buFont typeface="Arial" panose="020B0604020202020204" pitchFamily="34" charset="0"/>
              <a:buChar char="•"/>
            </a:pPr>
            <a:r>
              <a:rPr lang="en-US" dirty="0">
                <a:hlinkClick r:id="rId4"/>
              </a:rPr>
              <a:t>reduce the generating efficiency </a:t>
            </a:r>
            <a:r>
              <a:rPr lang="en-US" dirty="0"/>
              <a:t>or throughput of the plant itself </a:t>
            </a:r>
          </a:p>
          <a:p>
            <a:pPr marL="285750" indent="-228600">
              <a:lnSpc>
                <a:spcPct val="90000"/>
              </a:lnSpc>
              <a:spcAft>
                <a:spcPts val="600"/>
              </a:spcAft>
              <a:buFont typeface="Arial" panose="020B0604020202020204" pitchFamily="34" charset="0"/>
              <a:buChar char="•"/>
            </a:pPr>
            <a:r>
              <a:rPr lang="en-US" dirty="0"/>
              <a:t>necessitate shutdown for safety</a:t>
            </a:r>
          </a:p>
          <a:p>
            <a:pPr indent="-228600">
              <a:lnSpc>
                <a:spcPct val="90000"/>
              </a:lnSpc>
              <a:spcAft>
                <a:spcPts val="600"/>
              </a:spcAft>
              <a:buFont typeface="Arial" panose="020B0604020202020204" pitchFamily="34" charset="0"/>
              <a:buChar char="•"/>
            </a:pPr>
            <a:endParaRPr lang="en-US" dirty="0"/>
          </a:p>
          <a:p>
            <a:pPr>
              <a:lnSpc>
                <a:spcPct val="90000"/>
              </a:lnSpc>
              <a:spcAft>
                <a:spcPts val="600"/>
              </a:spcAft>
            </a:pPr>
            <a:r>
              <a:rPr lang="en-US" dirty="0"/>
              <a:t>Such an event occurred in </a:t>
            </a:r>
            <a:r>
              <a:rPr lang="en-US" dirty="0">
                <a:hlinkClick r:id="rId5"/>
              </a:rPr>
              <a:t>Europe in 2018/19</a:t>
            </a:r>
            <a:r>
              <a:rPr lang="en-US" dirty="0"/>
              <a:t>, resulting in nuclear plant power output reduction or outage  </a:t>
            </a:r>
          </a:p>
          <a:p>
            <a:pPr indent="-228600">
              <a:lnSpc>
                <a:spcPct val="90000"/>
              </a:lnSpc>
              <a:spcAft>
                <a:spcPts val="600"/>
              </a:spcAft>
              <a:buFont typeface="Arial" panose="020B0604020202020204" pitchFamily="34" charset="0"/>
              <a:buChar char="•"/>
            </a:pPr>
            <a:endParaRPr lang="en-US" dirty="0"/>
          </a:p>
          <a:p>
            <a:pPr>
              <a:lnSpc>
                <a:spcPct val="90000"/>
              </a:lnSpc>
              <a:spcAft>
                <a:spcPts val="600"/>
              </a:spcAft>
            </a:pPr>
            <a:r>
              <a:rPr lang="en-US" dirty="0"/>
              <a:t>See </a:t>
            </a:r>
            <a:r>
              <a:rPr lang="en-US" dirty="0">
                <a:hlinkClick r:id="rId6" action="ppaction://hlinksldjump"/>
              </a:rPr>
              <a:t>Natech case studies</a:t>
            </a:r>
            <a:r>
              <a:rPr lang="en-US" dirty="0"/>
              <a:t>  which include further heatwave impact examples</a:t>
            </a:r>
          </a:p>
        </p:txBody>
      </p:sp>
    </p:spTree>
    <p:extLst>
      <p:ext uri="{BB962C8B-B14F-4D97-AF65-F5344CB8AC3E}">
        <p14:creationId xmlns:p14="http://schemas.microsoft.com/office/powerpoint/2010/main" val="4576310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A picture containing grass, outdoor, person, person&#10;&#10;Description automatically generated">
            <a:extLst>
              <a:ext uri="{FF2B5EF4-FFF2-40B4-BE49-F238E27FC236}">
                <a16:creationId xmlns:a16="http://schemas.microsoft.com/office/drawing/2014/main" id="{C14DD8B2-D98B-3DB1-CA55-6C214D39EC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669" y="-121031"/>
            <a:ext cx="12294475" cy="8269337"/>
          </a:xfrm>
          <a:prstGeom prst="rect">
            <a:avLst/>
          </a:prstGeom>
        </p:spPr>
      </p:pic>
      <p:pic>
        <p:nvPicPr>
          <p:cNvPr id="6" name="Picture 5">
            <a:extLst>
              <a:ext uri="{FF2B5EF4-FFF2-40B4-BE49-F238E27FC236}">
                <a16:creationId xmlns:a16="http://schemas.microsoft.com/office/drawing/2014/main" id="{10C3A67B-3642-44CB-AAD5-103F5AAAE312}"/>
              </a:ext>
            </a:extLst>
          </p:cNvPr>
          <p:cNvPicPr>
            <a:picLocks noChangeAspect="1"/>
          </p:cNvPicPr>
          <p:nvPr/>
        </p:nvPicPr>
        <p:blipFill>
          <a:blip r:embed="rId3"/>
          <a:stretch>
            <a:fillRect/>
          </a:stretch>
        </p:blipFill>
        <p:spPr>
          <a:xfrm>
            <a:off x="361950" y="1462911"/>
            <a:ext cx="5259698" cy="4889925"/>
          </a:xfrm>
          <a:prstGeom prst="rect">
            <a:avLst/>
          </a:prstGeom>
        </p:spPr>
      </p:pic>
      <p:sp>
        <p:nvSpPr>
          <p:cNvPr id="17" name="TextBox 16">
            <a:extLst>
              <a:ext uri="{FF2B5EF4-FFF2-40B4-BE49-F238E27FC236}">
                <a16:creationId xmlns:a16="http://schemas.microsoft.com/office/drawing/2014/main" id="{208B665D-500E-4E3A-B24D-363370947F4A}"/>
              </a:ext>
            </a:extLst>
          </p:cNvPr>
          <p:cNvSpPr txBox="1"/>
          <p:nvPr/>
        </p:nvSpPr>
        <p:spPr>
          <a:xfrm>
            <a:off x="6094862" y="2470545"/>
            <a:ext cx="5628002" cy="707886"/>
          </a:xfrm>
          <a:prstGeom prst="rect">
            <a:avLst/>
          </a:prstGeom>
          <a:solidFill>
            <a:srgbClr val="FFFFFF">
              <a:alpha val="75000"/>
            </a:srgbClr>
          </a:solidFill>
        </p:spPr>
        <p:txBody>
          <a:bodyPr wrap="square" lIns="91440" tIns="45720" rIns="91440" bIns="45720" rtlCol="0" anchor="t">
            <a:spAutoFit/>
          </a:bodyPr>
          <a:lstStyle/>
          <a:p>
            <a:r>
              <a:rPr lang="en-GB" sz="2000" b="1" dirty="0"/>
              <a:t>Contain the spillage as close to source as possible. Using equipment such as sorbents, or absorbents.</a:t>
            </a:r>
            <a:endParaRPr lang="en-GB" sz="2000" b="1" dirty="0">
              <a:cs typeface="Calibri"/>
            </a:endParaRPr>
          </a:p>
        </p:txBody>
      </p:sp>
      <p:cxnSp>
        <p:nvCxnSpPr>
          <p:cNvPr id="5" name="Straight Arrow Connector 4">
            <a:extLst>
              <a:ext uri="{FF2B5EF4-FFF2-40B4-BE49-F238E27FC236}">
                <a16:creationId xmlns:a16="http://schemas.microsoft.com/office/drawing/2014/main" id="{E3406EE0-684F-BA73-EE64-CA721BDB1A72}"/>
              </a:ext>
            </a:extLst>
          </p:cNvPr>
          <p:cNvCxnSpPr/>
          <p:nvPr/>
        </p:nvCxnSpPr>
        <p:spPr>
          <a:xfrm flipV="1">
            <a:off x="5216979" y="2865663"/>
            <a:ext cx="805542" cy="1194707"/>
          </a:xfrm>
          <a:prstGeom prst="straightConnector1">
            <a:avLst/>
          </a:prstGeom>
          <a:ln>
            <a:solidFill>
              <a:srgbClr val="FF0000"/>
            </a:solidFill>
          </a:ln>
        </p:spPr>
        <p:style>
          <a:lnRef idx="3">
            <a:schemeClr val="dk1"/>
          </a:lnRef>
          <a:fillRef idx="0">
            <a:schemeClr val="dk1"/>
          </a:fillRef>
          <a:effectRef idx="2">
            <a:schemeClr val="dk1"/>
          </a:effectRef>
          <a:fontRef idx="minor">
            <a:schemeClr val="tx1"/>
          </a:fontRef>
        </p:style>
      </p:cxnSp>
      <p:pic>
        <p:nvPicPr>
          <p:cNvPr id="9" name="Picture 10" descr="A picture containing outdoor, snow, person&#10;&#10;Description automatically generated">
            <a:extLst>
              <a:ext uri="{FF2B5EF4-FFF2-40B4-BE49-F238E27FC236}">
                <a16:creationId xmlns:a16="http://schemas.microsoft.com/office/drawing/2014/main" id="{C3C884C7-D24B-FE4A-397A-35776C0CF0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89281" y="3433412"/>
            <a:ext cx="4348842" cy="3254828"/>
          </a:xfrm>
          <a:prstGeom prst="rect">
            <a:avLst/>
          </a:prstGeom>
        </p:spPr>
      </p:pic>
      <p:cxnSp>
        <p:nvCxnSpPr>
          <p:cNvPr id="10" name="Straight Arrow Connector 9">
            <a:extLst>
              <a:ext uri="{FF2B5EF4-FFF2-40B4-BE49-F238E27FC236}">
                <a16:creationId xmlns:a16="http://schemas.microsoft.com/office/drawing/2014/main" id="{767A64F3-062D-7FDE-6F78-001394442A23}"/>
              </a:ext>
            </a:extLst>
          </p:cNvPr>
          <p:cNvCxnSpPr>
            <a:cxnSpLocks/>
          </p:cNvCxnSpPr>
          <p:nvPr/>
        </p:nvCxnSpPr>
        <p:spPr>
          <a:xfrm flipV="1">
            <a:off x="5230585" y="2892877"/>
            <a:ext cx="764722" cy="2555421"/>
          </a:xfrm>
          <a:prstGeom prst="straightConnector1">
            <a:avLst/>
          </a:prstGeom>
          <a:ln>
            <a:solidFill>
              <a:srgbClr val="FF0000"/>
            </a:solidFill>
          </a:ln>
        </p:spPr>
        <p:style>
          <a:lnRef idx="3">
            <a:schemeClr val="dk1"/>
          </a:lnRef>
          <a:fillRef idx="0">
            <a:schemeClr val="dk1"/>
          </a:fillRef>
          <a:effectRef idx="2">
            <a:schemeClr val="dk1"/>
          </a:effectRef>
          <a:fontRef idx="minor">
            <a:schemeClr val="tx1"/>
          </a:fontRef>
        </p:style>
      </p:cxnSp>
      <p:pic>
        <p:nvPicPr>
          <p:cNvPr id="12" name="Picture 12" descr="A picture containing grass, outdoor, nature, plant&#10;&#10;Description automatically generated">
            <a:extLst>
              <a:ext uri="{FF2B5EF4-FFF2-40B4-BE49-F238E27FC236}">
                <a16:creationId xmlns:a16="http://schemas.microsoft.com/office/drawing/2014/main" id="{6AB21215-986B-3383-7F61-8186391E0D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98872" y="693963"/>
            <a:ext cx="2239736" cy="1690007"/>
          </a:xfrm>
          <a:prstGeom prst="rect">
            <a:avLst/>
          </a:prstGeom>
        </p:spPr>
      </p:pic>
      <p:sp>
        <p:nvSpPr>
          <p:cNvPr id="13" name="Title 1">
            <a:extLst>
              <a:ext uri="{FF2B5EF4-FFF2-40B4-BE49-F238E27FC236}">
                <a16:creationId xmlns:a16="http://schemas.microsoft.com/office/drawing/2014/main" id="{96973DF0-451B-4FCF-B701-ACD102565033}"/>
              </a:ext>
            </a:extLst>
          </p:cNvPr>
          <p:cNvSpPr>
            <a:spLocks noGrp="1"/>
          </p:cNvSpPr>
          <p:nvPr>
            <p:ph type="title"/>
          </p:nvPr>
        </p:nvSpPr>
        <p:spPr>
          <a:xfrm>
            <a:off x="355146" y="17576"/>
            <a:ext cx="10515600" cy="992904"/>
          </a:xfrm>
        </p:spPr>
        <p:txBody>
          <a:bodyPr/>
          <a:lstStyle/>
          <a:p>
            <a:r>
              <a:rPr lang="en-GB" b="1" dirty="0"/>
              <a:t>Hierarchy of controls – contain close to source</a:t>
            </a:r>
            <a:endParaRPr lang="en-GB" b="1" dirty="0">
              <a:cs typeface="Calibri Light"/>
            </a:endParaRPr>
          </a:p>
        </p:txBody>
      </p:sp>
    </p:spTree>
    <p:extLst>
      <p:ext uri="{BB962C8B-B14F-4D97-AF65-F5344CB8AC3E}">
        <p14:creationId xmlns:p14="http://schemas.microsoft.com/office/powerpoint/2010/main" val="17603440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A picture containing grass, outdoor, person, person&#10;&#10;Description automatically generated">
            <a:extLst>
              <a:ext uri="{FF2B5EF4-FFF2-40B4-BE49-F238E27FC236}">
                <a16:creationId xmlns:a16="http://schemas.microsoft.com/office/drawing/2014/main" id="{C14DD8B2-D98B-3DB1-CA55-6C214D39EC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669" y="-121031"/>
            <a:ext cx="12294475" cy="8269337"/>
          </a:xfrm>
          <a:prstGeom prst="rect">
            <a:avLst/>
          </a:prstGeom>
        </p:spPr>
      </p:pic>
      <p:pic>
        <p:nvPicPr>
          <p:cNvPr id="6" name="Picture 5">
            <a:extLst>
              <a:ext uri="{FF2B5EF4-FFF2-40B4-BE49-F238E27FC236}">
                <a16:creationId xmlns:a16="http://schemas.microsoft.com/office/drawing/2014/main" id="{10C3A67B-3642-44CB-AAD5-103F5AAAE312}"/>
              </a:ext>
            </a:extLst>
          </p:cNvPr>
          <p:cNvPicPr>
            <a:picLocks noChangeAspect="1"/>
          </p:cNvPicPr>
          <p:nvPr/>
        </p:nvPicPr>
        <p:blipFill>
          <a:blip r:embed="rId3"/>
          <a:stretch>
            <a:fillRect/>
          </a:stretch>
        </p:blipFill>
        <p:spPr>
          <a:xfrm>
            <a:off x="361950" y="1462911"/>
            <a:ext cx="5259698" cy="4889925"/>
          </a:xfrm>
          <a:prstGeom prst="rect">
            <a:avLst/>
          </a:prstGeom>
        </p:spPr>
      </p:pic>
      <p:pic>
        <p:nvPicPr>
          <p:cNvPr id="9" name="Picture 10" descr="A picture containing outdoor, snow, person&#10;&#10;Description automatically generated">
            <a:extLst>
              <a:ext uri="{FF2B5EF4-FFF2-40B4-BE49-F238E27FC236}">
                <a16:creationId xmlns:a16="http://schemas.microsoft.com/office/drawing/2014/main" id="{C3C884C7-D24B-FE4A-397A-35776C0CF0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77793" y="695528"/>
            <a:ext cx="2240052" cy="1686526"/>
          </a:xfrm>
          <a:prstGeom prst="rect">
            <a:avLst/>
          </a:prstGeom>
        </p:spPr>
      </p:pic>
      <p:pic>
        <p:nvPicPr>
          <p:cNvPr id="12" name="Picture 12" descr="A picture containing grass, outdoor, nature, plant&#10;&#10;Description automatically generated">
            <a:extLst>
              <a:ext uri="{FF2B5EF4-FFF2-40B4-BE49-F238E27FC236}">
                <a16:creationId xmlns:a16="http://schemas.microsoft.com/office/drawing/2014/main" id="{6AB21215-986B-3383-7F61-8186391E0D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98872" y="693963"/>
            <a:ext cx="2239736" cy="1690007"/>
          </a:xfrm>
          <a:prstGeom prst="rect">
            <a:avLst/>
          </a:prstGeom>
        </p:spPr>
      </p:pic>
      <p:cxnSp>
        <p:nvCxnSpPr>
          <p:cNvPr id="7" name="Straight Arrow Connector 6">
            <a:extLst>
              <a:ext uri="{FF2B5EF4-FFF2-40B4-BE49-F238E27FC236}">
                <a16:creationId xmlns:a16="http://schemas.microsoft.com/office/drawing/2014/main" id="{5815A86F-22E2-7BD9-47DA-7EEDE456503D}"/>
              </a:ext>
            </a:extLst>
          </p:cNvPr>
          <p:cNvCxnSpPr/>
          <p:nvPr/>
        </p:nvCxnSpPr>
        <p:spPr>
          <a:xfrm flipV="1">
            <a:off x="2549978" y="4158341"/>
            <a:ext cx="3554185" cy="1221921"/>
          </a:xfrm>
          <a:prstGeom prst="straightConnector1">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250C9446-CAB1-6FA1-7098-CCCE30B69953}"/>
              </a:ext>
            </a:extLst>
          </p:cNvPr>
          <p:cNvSpPr txBox="1"/>
          <p:nvPr/>
        </p:nvSpPr>
        <p:spPr>
          <a:xfrm>
            <a:off x="6243907" y="3704105"/>
            <a:ext cx="5714766" cy="1323439"/>
          </a:xfrm>
          <a:prstGeom prst="rect">
            <a:avLst/>
          </a:prstGeom>
          <a:solidFill>
            <a:srgbClr val="FFFFFF">
              <a:alpha val="75000"/>
            </a:srgbClr>
          </a:solidFill>
        </p:spPr>
        <p:txBody>
          <a:bodyPr wrap="square" lIns="91440" tIns="45720" rIns="91440" bIns="45720" rtlCol="0" anchor="t">
            <a:spAutoFit/>
          </a:bodyPr>
          <a:lstStyle/>
          <a:p>
            <a:r>
              <a:rPr lang="en-GB" sz="2000" b="1" dirty="0"/>
              <a:t>In the very plausible case that the pollutant gets into the drainage system, there is a need to contain within the system itself before it is further distributed.</a:t>
            </a:r>
            <a:endParaRPr lang="en-GB" sz="2000" b="1" dirty="0">
              <a:cs typeface="Calibri"/>
            </a:endParaRPr>
          </a:p>
        </p:txBody>
      </p:sp>
      <p:sp>
        <p:nvSpPr>
          <p:cNvPr id="13" name="Title 1">
            <a:extLst>
              <a:ext uri="{FF2B5EF4-FFF2-40B4-BE49-F238E27FC236}">
                <a16:creationId xmlns:a16="http://schemas.microsoft.com/office/drawing/2014/main" id="{D094EEBF-8E45-4615-8BEA-C62CC527D18D}"/>
              </a:ext>
            </a:extLst>
          </p:cNvPr>
          <p:cNvSpPr>
            <a:spLocks noGrp="1"/>
          </p:cNvSpPr>
          <p:nvPr>
            <p:ph type="title"/>
          </p:nvPr>
        </p:nvSpPr>
        <p:spPr>
          <a:xfrm>
            <a:off x="361949" y="30311"/>
            <a:ext cx="11385291" cy="790783"/>
          </a:xfrm>
        </p:spPr>
        <p:txBody>
          <a:bodyPr/>
          <a:lstStyle/>
          <a:p>
            <a:r>
              <a:rPr lang="en-GB" b="1" dirty="0"/>
              <a:t>Hierarchy of controls – contain in drainage system</a:t>
            </a:r>
            <a:endParaRPr lang="en-GB" b="1" dirty="0">
              <a:cs typeface="Calibri Light"/>
            </a:endParaRPr>
          </a:p>
        </p:txBody>
      </p:sp>
    </p:spTree>
    <p:extLst>
      <p:ext uri="{BB962C8B-B14F-4D97-AF65-F5344CB8AC3E}">
        <p14:creationId xmlns:p14="http://schemas.microsoft.com/office/powerpoint/2010/main" val="39769769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ss, outdoor, person, person&#10;&#10;Description automatically generated">
            <a:extLst>
              <a:ext uri="{FF2B5EF4-FFF2-40B4-BE49-F238E27FC236}">
                <a16:creationId xmlns:a16="http://schemas.microsoft.com/office/drawing/2014/main" id="{B75FAC64-7823-189C-0266-342E2984E2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669" y="-121031"/>
            <a:ext cx="12294475" cy="8269337"/>
          </a:xfrm>
          <a:prstGeom prst="rect">
            <a:avLst/>
          </a:prstGeom>
        </p:spPr>
      </p:pic>
      <p:sp>
        <p:nvSpPr>
          <p:cNvPr id="2" name="Title 1">
            <a:extLst>
              <a:ext uri="{FF2B5EF4-FFF2-40B4-BE49-F238E27FC236}">
                <a16:creationId xmlns:a16="http://schemas.microsoft.com/office/drawing/2014/main" id="{081D8D46-8FCB-421D-BF97-2012AF7FC114}"/>
              </a:ext>
            </a:extLst>
          </p:cNvPr>
          <p:cNvSpPr>
            <a:spLocks noGrp="1"/>
          </p:cNvSpPr>
          <p:nvPr>
            <p:ph type="title"/>
          </p:nvPr>
        </p:nvSpPr>
        <p:spPr>
          <a:xfrm>
            <a:off x="361740" y="-10103"/>
            <a:ext cx="10515600" cy="868520"/>
          </a:xfrm>
        </p:spPr>
        <p:txBody>
          <a:bodyPr>
            <a:normAutofit/>
          </a:bodyPr>
          <a:lstStyle/>
          <a:p>
            <a:r>
              <a:rPr lang="en-GB" b="1" dirty="0"/>
              <a:t>Hierarchy of controls – contain in </a:t>
            </a:r>
            <a:r>
              <a:rPr lang="en-GB" b="1" dirty="0" err="1"/>
              <a:t>watercource</a:t>
            </a:r>
            <a:endParaRPr lang="en-GB" b="1" dirty="0">
              <a:cs typeface="Calibri Light"/>
            </a:endParaRPr>
          </a:p>
        </p:txBody>
      </p:sp>
      <p:pic>
        <p:nvPicPr>
          <p:cNvPr id="6" name="Picture 5">
            <a:extLst>
              <a:ext uri="{FF2B5EF4-FFF2-40B4-BE49-F238E27FC236}">
                <a16:creationId xmlns:a16="http://schemas.microsoft.com/office/drawing/2014/main" id="{10C3A67B-3642-44CB-AAD5-103F5AAAE312}"/>
              </a:ext>
            </a:extLst>
          </p:cNvPr>
          <p:cNvPicPr>
            <a:picLocks noChangeAspect="1"/>
          </p:cNvPicPr>
          <p:nvPr/>
        </p:nvPicPr>
        <p:blipFill>
          <a:blip r:embed="rId3"/>
          <a:stretch>
            <a:fillRect/>
          </a:stretch>
        </p:blipFill>
        <p:spPr>
          <a:xfrm>
            <a:off x="361950" y="1462911"/>
            <a:ext cx="5259698" cy="4889925"/>
          </a:xfrm>
          <a:prstGeom prst="rect">
            <a:avLst/>
          </a:prstGeom>
        </p:spPr>
      </p:pic>
      <p:cxnSp>
        <p:nvCxnSpPr>
          <p:cNvPr id="5" name="Straight Arrow Connector 4">
            <a:extLst>
              <a:ext uri="{FF2B5EF4-FFF2-40B4-BE49-F238E27FC236}">
                <a16:creationId xmlns:a16="http://schemas.microsoft.com/office/drawing/2014/main" id="{E3406EE0-684F-BA73-EE64-CA721BDB1A72}"/>
              </a:ext>
            </a:extLst>
          </p:cNvPr>
          <p:cNvCxnSpPr/>
          <p:nvPr/>
        </p:nvCxnSpPr>
        <p:spPr>
          <a:xfrm flipV="1">
            <a:off x="1284514" y="3083378"/>
            <a:ext cx="4411434" cy="2310491"/>
          </a:xfrm>
          <a:prstGeom prst="straightConnector1">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7" name="TextBox 6">
            <a:extLst>
              <a:ext uri="{FF2B5EF4-FFF2-40B4-BE49-F238E27FC236}">
                <a16:creationId xmlns:a16="http://schemas.microsoft.com/office/drawing/2014/main" id="{9ABF15ED-E9A4-4181-AE38-6D3C91B4E46D}"/>
              </a:ext>
            </a:extLst>
          </p:cNvPr>
          <p:cNvSpPr txBox="1"/>
          <p:nvPr/>
        </p:nvSpPr>
        <p:spPr>
          <a:xfrm>
            <a:off x="5871896" y="3017886"/>
            <a:ext cx="5616665" cy="707886"/>
          </a:xfrm>
          <a:prstGeom prst="rect">
            <a:avLst/>
          </a:prstGeom>
          <a:solidFill>
            <a:srgbClr val="FFFFFF">
              <a:alpha val="75000"/>
            </a:srgbClr>
          </a:solidFill>
        </p:spPr>
        <p:txBody>
          <a:bodyPr wrap="square" lIns="91440" tIns="45720" rIns="91440" bIns="45720" rtlCol="0" anchor="t">
            <a:spAutoFit/>
          </a:bodyPr>
          <a:lstStyle/>
          <a:p>
            <a:r>
              <a:rPr lang="en-GB" sz="2000" b="1" dirty="0"/>
              <a:t>Deployment downstream of incident can prevent/mitigate spread of pollutants less dense.</a:t>
            </a:r>
            <a:endParaRPr lang="en-GB" sz="2000" b="1" dirty="0">
              <a:cs typeface="Calibri"/>
            </a:endParaRPr>
          </a:p>
        </p:txBody>
      </p:sp>
      <p:pic>
        <p:nvPicPr>
          <p:cNvPr id="13" name="Picture 3">
            <a:extLst>
              <a:ext uri="{FF2B5EF4-FFF2-40B4-BE49-F238E27FC236}">
                <a16:creationId xmlns:a16="http://schemas.microsoft.com/office/drawing/2014/main" id="{7BBF3680-6DB3-1DBD-E98D-F6125E9CEB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93931" y="3812719"/>
            <a:ext cx="3246664" cy="2424793"/>
          </a:xfrm>
          <a:prstGeom prst="rect">
            <a:avLst/>
          </a:prstGeom>
        </p:spPr>
      </p:pic>
      <p:pic>
        <p:nvPicPr>
          <p:cNvPr id="14" name="Picture 14" descr="A picture containing grass, outdoor, person&#10;&#10;Description automatically generated">
            <a:extLst>
              <a:ext uri="{FF2B5EF4-FFF2-40B4-BE49-F238E27FC236}">
                <a16:creationId xmlns:a16="http://schemas.microsoft.com/office/drawing/2014/main" id="{CA1F2A3B-C733-9160-06BC-9142B36639A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450"/>
          <a:stretch/>
        </p:blipFill>
        <p:spPr>
          <a:xfrm>
            <a:off x="9012878" y="4417338"/>
            <a:ext cx="3094140" cy="2435715"/>
          </a:xfrm>
          <a:prstGeom prst="rect">
            <a:avLst/>
          </a:prstGeom>
        </p:spPr>
      </p:pic>
      <p:sp>
        <p:nvSpPr>
          <p:cNvPr id="3" name="TextBox 1">
            <a:extLst>
              <a:ext uri="{FF2B5EF4-FFF2-40B4-BE49-F238E27FC236}">
                <a16:creationId xmlns:a16="http://schemas.microsoft.com/office/drawing/2014/main" id="{D03E2DC5-21D3-3518-FF2E-E3E4A5E350B7}"/>
              </a:ext>
            </a:extLst>
          </p:cNvPr>
          <p:cNvSpPr txBox="1"/>
          <p:nvPr/>
        </p:nvSpPr>
        <p:spPr>
          <a:xfrm>
            <a:off x="361740" y="6452943"/>
            <a:ext cx="8071998" cy="400110"/>
          </a:xfrm>
          <a:prstGeom prst="rect">
            <a:avLst/>
          </a:prstGeom>
          <a:solidFill>
            <a:srgbClr val="FFFFFF">
              <a:alpha val="75000"/>
            </a:srgbClr>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dirty="0"/>
              <a:t>If pollutant mixes and or is denser than water, then damming is taken on.</a:t>
            </a:r>
            <a:endParaRPr lang="en-GB" sz="2000" b="1" dirty="0">
              <a:cs typeface="Calibri"/>
            </a:endParaRPr>
          </a:p>
        </p:txBody>
      </p:sp>
      <p:pic>
        <p:nvPicPr>
          <p:cNvPr id="10" name="Picture 10" descr="A picture containing outdoor, snow, person&#10;&#10;Description automatically generated">
            <a:extLst>
              <a:ext uri="{FF2B5EF4-FFF2-40B4-BE49-F238E27FC236}">
                <a16:creationId xmlns:a16="http://schemas.microsoft.com/office/drawing/2014/main" id="{7F0F07C5-5600-E236-A934-4E594B19A62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92733" y="651789"/>
            <a:ext cx="2240052" cy="1686526"/>
          </a:xfrm>
          <a:prstGeom prst="rect">
            <a:avLst/>
          </a:prstGeom>
        </p:spPr>
      </p:pic>
      <p:pic>
        <p:nvPicPr>
          <p:cNvPr id="15" name="Picture 12" descr="A picture containing grass, outdoor, nature, plant&#10;&#10;Description automatically generated">
            <a:extLst>
              <a:ext uri="{FF2B5EF4-FFF2-40B4-BE49-F238E27FC236}">
                <a16:creationId xmlns:a16="http://schemas.microsoft.com/office/drawing/2014/main" id="{95508C23-5759-61DF-E24C-BC1642E59AE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62241" y="651789"/>
            <a:ext cx="2239736" cy="1690007"/>
          </a:xfrm>
          <a:prstGeom prst="rect">
            <a:avLst/>
          </a:prstGeom>
        </p:spPr>
      </p:pic>
    </p:spTree>
    <p:extLst>
      <p:ext uri="{BB962C8B-B14F-4D97-AF65-F5344CB8AC3E}">
        <p14:creationId xmlns:p14="http://schemas.microsoft.com/office/powerpoint/2010/main" val="4387475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ss, outdoor, person, person&#10;&#10;Description automatically generated">
            <a:extLst>
              <a:ext uri="{FF2B5EF4-FFF2-40B4-BE49-F238E27FC236}">
                <a16:creationId xmlns:a16="http://schemas.microsoft.com/office/drawing/2014/main" id="{B75FAC64-7823-189C-0266-342E2984E2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669" y="-121031"/>
            <a:ext cx="12294475" cy="8269337"/>
          </a:xfrm>
          <a:prstGeom prst="rect">
            <a:avLst/>
          </a:prstGeom>
        </p:spPr>
      </p:pic>
      <p:sp>
        <p:nvSpPr>
          <p:cNvPr id="2" name="Title 1">
            <a:extLst>
              <a:ext uri="{FF2B5EF4-FFF2-40B4-BE49-F238E27FC236}">
                <a16:creationId xmlns:a16="http://schemas.microsoft.com/office/drawing/2014/main" id="{081D8D46-8FCB-421D-BF97-2012AF7FC114}"/>
              </a:ext>
            </a:extLst>
          </p:cNvPr>
          <p:cNvSpPr>
            <a:spLocks noGrp="1"/>
          </p:cNvSpPr>
          <p:nvPr>
            <p:ph type="title"/>
          </p:nvPr>
        </p:nvSpPr>
        <p:spPr>
          <a:xfrm>
            <a:off x="361740" y="-43514"/>
            <a:ext cx="10515600" cy="1325563"/>
          </a:xfrm>
        </p:spPr>
        <p:txBody>
          <a:bodyPr/>
          <a:lstStyle/>
          <a:p>
            <a:r>
              <a:rPr lang="en-GB" b="1" dirty="0"/>
              <a:t>Hierarchy of controls ...</a:t>
            </a:r>
            <a:endParaRPr lang="en-GB" b="1" dirty="0">
              <a:cs typeface="Calibri Light"/>
            </a:endParaRPr>
          </a:p>
        </p:txBody>
      </p:sp>
      <p:pic>
        <p:nvPicPr>
          <p:cNvPr id="6" name="Picture 5">
            <a:extLst>
              <a:ext uri="{FF2B5EF4-FFF2-40B4-BE49-F238E27FC236}">
                <a16:creationId xmlns:a16="http://schemas.microsoft.com/office/drawing/2014/main" id="{10C3A67B-3642-44CB-AAD5-103F5AAAE312}"/>
              </a:ext>
            </a:extLst>
          </p:cNvPr>
          <p:cNvPicPr>
            <a:picLocks noChangeAspect="1"/>
          </p:cNvPicPr>
          <p:nvPr/>
        </p:nvPicPr>
        <p:blipFill>
          <a:blip r:embed="rId3"/>
          <a:stretch>
            <a:fillRect/>
          </a:stretch>
        </p:blipFill>
        <p:spPr>
          <a:xfrm>
            <a:off x="361950" y="1462911"/>
            <a:ext cx="5259698" cy="4889925"/>
          </a:xfrm>
          <a:prstGeom prst="rect">
            <a:avLst/>
          </a:prstGeom>
        </p:spPr>
      </p:pic>
      <p:cxnSp>
        <p:nvCxnSpPr>
          <p:cNvPr id="5" name="Straight Arrow Connector 4">
            <a:extLst>
              <a:ext uri="{FF2B5EF4-FFF2-40B4-BE49-F238E27FC236}">
                <a16:creationId xmlns:a16="http://schemas.microsoft.com/office/drawing/2014/main" id="{E3406EE0-684F-BA73-EE64-CA721BDB1A72}"/>
              </a:ext>
            </a:extLst>
          </p:cNvPr>
          <p:cNvCxnSpPr/>
          <p:nvPr/>
        </p:nvCxnSpPr>
        <p:spPr>
          <a:xfrm flipV="1">
            <a:off x="1284514" y="3083378"/>
            <a:ext cx="4411434" cy="2310491"/>
          </a:xfrm>
          <a:prstGeom prst="straightConnector1">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7" name="TextBox 6">
            <a:extLst>
              <a:ext uri="{FF2B5EF4-FFF2-40B4-BE49-F238E27FC236}">
                <a16:creationId xmlns:a16="http://schemas.microsoft.com/office/drawing/2014/main" id="{9ABF15ED-E9A4-4181-AE38-6D3C91B4E46D}"/>
              </a:ext>
            </a:extLst>
          </p:cNvPr>
          <p:cNvSpPr txBox="1"/>
          <p:nvPr/>
        </p:nvSpPr>
        <p:spPr>
          <a:xfrm>
            <a:off x="5871896" y="3017886"/>
            <a:ext cx="5616665" cy="707886"/>
          </a:xfrm>
          <a:prstGeom prst="rect">
            <a:avLst/>
          </a:prstGeom>
          <a:solidFill>
            <a:srgbClr val="FFFFFF">
              <a:alpha val="75000"/>
            </a:srgbClr>
          </a:solidFill>
        </p:spPr>
        <p:txBody>
          <a:bodyPr wrap="square" lIns="91440" tIns="45720" rIns="91440" bIns="45720" rtlCol="0" anchor="t">
            <a:spAutoFit/>
          </a:bodyPr>
          <a:lstStyle/>
          <a:p>
            <a:r>
              <a:rPr lang="en-GB" sz="2000" b="1" dirty="0"/>
              <a:t>Deployment downstream of incident can prevent/mitigate spread of pollutants less dense.</a:t>
            </a:r>
            <a:endParaRPr lang="en-GB" sz="2000" b="1" dirty="0">
              <a:cs typeface="Calibri"/>
            </a:endParaRPr>
          </a:p>
        </p:txBody>
      </p:sp>
      <p:pic>
        <p:nvPicPr>
          <p:cNvPr id="13" name="Picture 3">
            <a:extLst>
              <a:ext uri="{FF2B5EF4-FFF2-40B4-BE49-F238E27FC236}">
                <a16:creationId xmlns:a16="http://schemas.microsoft.com/office/drawing/2014/main" id="{7BBF3680-6DB3-1DBD-E98D-F6125E9CEB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93931" y="3812719"/>
            <a:ext cx="3246664" cy="2424793"/>
          </a:xfrm>
          <a:prstGeom prst="rect">
            <a:avLst/>
          </a:prstGeom>
        </p:spPr>
      </p:pic>
      <p:pic>
        <p:nvPicPr>
          <p:cNvPr id="14" name="Picture 14" descr="A picture containing grass, outdoor, person&#10;&#10;Description automatically generated">
            <a:extLst>
              <a:ext uri="{FF2B5EF4-FFF2-40B4-BE49-F238E27FC236}">
                <a16:creationId xmlns:a16="http://schemas.microsoft.com/office/drawing/2014/main" id="{CA1F2A3B-C733-9160-06BC-9142B36639A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450"/>
          <a:stretch/>
        </p:blipFill>
        <p:spPr>
          <a:xfrm>
            <a:off x="9012878" y="4417338"/>
            <a:ext cx="3094140" cy="2435715"/>
          </a:xfrm>
          <a:prstGeom prst="rect">
            <a:avLst/>
          </a:prstGeom>
        </p:spPr>
      </p:pic>
      <p:sp>
        <p:nvSpPr>
          <p:cNvPr id="3" name="TextBox 1">
            <a:extLst>
              <a:ext uri="{FF2B5EF4-FFF2-40B4-BE49-F238E27FC236}">
                <a16:creationId xmlns:a16="http://schemas.microsoft.com/office/drawing/2014/main" id="{D03E2DC5-21D3-3518-FF2E-E3E4A5E350B7}"/>
              </a:ext>
            </a:extLst>
          </p:cNvPr>
          <p:cNvSpPr txBox="1"/>
          <p:nvPr/>
        </p:nvSpPr>
        <p:spPr>
          <a:xfrm>
            <a:off x="361740" y="6452943"/>
            <a:ext cx="8071998" cy="400110"/>
          </a:xfrm>
          <a:prstGeom prst="rect">
            <a:avLst/>
          </a:prstGeom>
          <a:solidFill>
            <a:srgbClr val="FFFFFF">
              <a:alpha val="75000"/>
            </a:srgbClr>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dirty="0"/>
              <a:t>If pollutant mixes and or is denser than water, then damming is taken on.</a:t>
            </a:r>
            <a:endParaRPr lang="en-GB" sz="2000" b="1" dirty="0">
              <a:cs typeface="Calibri"/>
            </a:endParaRPr>
          </a:p>
        </p:txBody>
      </p:sp>
      <p:pic>
        <p:nvPicPr>
          <p:cNvPr id="10" name="Picture 10" descr="A picture containing outdoor, snow, person&#10;&#10;Description automatically generated">
            <a:extLst>
              <a:ext uri="{FF2B5EF4-FFF2-40B4-BE49-F238E27FC236}">
                <a16:creationId xmlns:a16="http://schemas.microsoft.com/office/drawing/2014/main" id="{7F0F07C5-5600-E236-A934-4E594B19A62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92733" y="651789"/>
            <a:ext cx="2240052" cy="1686526"/>
          </a:xfrm>
          <a:prstGeom prst="rect">
            <a:avLst/>
          </a:prstGeom>
        </p:spPr>
      </p:pic>
      <p:pic>
        <p:nvPicPr>
          <p:cNvPr id="15" name="Picture 12" descr="A picture containing grass, outdoor, nature, plant&#10;&#10;Description automatically generated">
            <a:extLst>
              <a:ext uri="{FF2B5EF4-FFF2-40B4-BE49-F238E27FC236}">
                <a16:creationId xmlns:a16="http://schemas.microsoft.com/office/drawing/2014/main" id="{95508C23-5759-61DF-E24C-BC1642E59AE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62241" y="651789"/>
            <a:ext cx="2239736" cy="1690007"/>
          </a:xfrm>
          <a:prstGeom prst="rect">
            <a:avLst/>
          </a:prstGeom>
        </p:spPr>
      </p:pic>
      <p:sp>
        <p:nvSpPr>
          <p:cNvPr id="12" name="Thought Bubble: Cloud 11">
            <a:extLst>
              <a:ext uri="{FF2B5EF4-FFF2-40B4-BE49-F238E27FC236}">
                <a16:creationId xmlns:a16="http://schemas.microsoft.com/office/drawing/2014/main" id="{7B5E8130-CF3D-41CA-A1CE-59D29ED55CAC}"/>
              </a:ext>
            </a:extLst>
          </p:cNvPr>
          <p:cNvSpPr/>
          <p:nvPr/>
        </p:nvSpPr>
        <p:spPr>
          <a:xfrm flipH="1">
            <a:off x="6430433" y="127592"/>
            <a:ext cx="5761566" cy="2751868"/>
          </a:xfrm>
          <a:prstGeom prst="cloudCallout">
            <a:avLst>
              <a:gd name="adj1" fmla="val 61803"/>
              <a:gd name="adj2" fmla="val 41755"/>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000000"/>
                </a:solidFill>
                <a:cs typeface="Calibri"/>
              </a:rPr>
              <a:t>In some Natechs, like flood, none of these options may be available and risk reduction needs to focus on measures at the top of the safety hierarchy: Elimination, substitution and engineering controls for primary containment.</a:t>
            </a:r>
          </a:p>
        </p:txBody>
      </p:sp>
    </p:spTree>
    <p:extLst>
      <p:ext uri="{BB962C8B-B14F-4D97-AF65-F5344CB8AC3E}">
        <p14:creationId xmlns:p14="http://schemas.microsoft.com/office/powerpoint/2010/main" val="3054608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Content Placeholder 2">
            <a:extLst>
              <a:ext uri="{FF2B5EF4-FFF2-40B4-BE49-F238E27FC236}">
                <a16:creationId xmlns:a16="http://schemas.microsoft.com/office/drawing/2014/main" id="{6DF01F1C-D05B-C0A0-0C2C-571AB701A30C}"/>
              </a:ext>
            </a:extLst>
          </p:cNvPr>
          <p:cNvGraphicFramePr>
            <a:graphicFrameLocks noGrp="1"/>
          </p:cNvGraphicFramePr>
          <p:nvPr>
            <p:ph sz="half" idx="1"/>
            <p:extLst>
              <p:ext uri="{D42A27DB-BD31-4B8C-83A1-F6EECF244321}">
                <p14:modId xmlns:p14="http://schemas.microsoft.com/office/powerpoint/2010/main" val="3703726945"/>
              </p:ext>
            </p:extLst>
          </p:nvPr>
        </p:nvGraphicFramePr>
        <p:xfrm>
          <a:off x="295791" y="1101279"/>
          <a:ext cx="11600417" cy="32421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Rounded Corners 6">
            <a:extLst>
              <a:ext uri="{FF2B5EF4-FFF2-40B4-BE49-F238E27FC236}">
                <a16:creationId xmlns:a16="http://schemas.microsoft.com/office/drawing/2014/main" id="{E397EAF1-BBD2-534B-DC42-DE4894E19064}"/>
              </a:ext>
            </a:extLst>
          </p:cNvPr>
          <p:cNvSpPr/>
          <p:nvPr/>
        </p:nvSpPr>
        <p:spPr>
          <a:xfrm>
            <a:off x="866775" y="4343400"/>
            <a:ext cx="10344150" cy="18779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400" i="1" dirty="0">
                <a:cs typeface="Calibri"/>
              </a:rPr>
              <a:t>“Following an accident, I used to say to people who’ve had an accident ‘don’t write a report, I’ve got it on file already’,” - </a:t>
            </a:r>
            <a:r>
              <a:rPr lang="en-GB" sz="2400" dirty="0">
                <a:cs typeface="Calibri"/>
              </a:rPr>
              <a:t>Trevor Kletz</a:t>
            </a:r>
          </a:p>
          <a:p>
            <a:endParaRPr lang="en-GB" sz="2400" dirty="0">
              <a:cs typeface="Calibri"/>
            </a:endParaRPr>
          </a:p>
          <a:p>
            <a:r>
              <a:rPr lang="en-GB" sz="2400" dirty="0">
                <a:cs typeface="Calibri"/>
              </a:rPr>
              <a:t>There is a wealth of Natech case studies to learn from</a:t>
            </a:r>
          </a:p>
        </p:txBody>
      </p:sp>
      <p:sp>
        <p:nvSpPr>
          <p:cNvPr id="2" name="Title 1">
            <a:extLst>
              <a:ext uri="{FF2B5EF4-FFF2-40B4-BE49-F238E27FC236}">
                <a16:creationId xmlns:a16="http://schemas.microsoft.com/office/drawing/2014/main" id="{ADBE9DDD-9D5D-FF55-29EA-7CFF338D9575}"/>
              </a:ext>
            </a:extLst>
          </p:cNvPr>
          <p:cNvSpPr>
            <a:spLocks noGrp="1"/>
          </p:cNvSpPr>
          <p:nvPr>
            <p:ph type="title"/>
          </p:nvPr>
        </p:nvSpPr>
        <p:spPr>
          <a:xfrm>
            <a:off x="536029" y="141612"/>
            <a:ext cx="10515600" cy="1099360"/>
          </a:xfrm>
        </p:spPr>
        <p:txBody>
          <a:bodyPr/>
          <a:lstStyle/>
          <a:p>
            <a:r>
              <a:rPr lang="en-GB" dirty="0">
                <a:solidFill>
                  <a:srgbClr val="2E75B6"/>
                </a:solidFill>
                <a:highlight>
                  <a:srgbClr val="FFFFFF"/>
                </a:highlight>
              </a:rPr>
              <a:t>Key messages on learning lessons</a:t>
            </a:r>
          </a:p>
        </p:txBody>
      </p:sp>
    </p:spTree>
    <p:extLst>
      <p:ext uri="{BB962C8B-B14F-4D97-AF65-F5344CB8AC3E}">
        <p14:creationId xmlns:p14="http://schemas.microsoft.com/office/powerpoint/2010/main" val="11154884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FF6D1B6B-53B5-3C1B-4766-63BEC56EF4E8}"/>
              </a:ext>
            </a:extLst>
          </p:cNvPr>
          <p:cNvSpPr/>
          <p:nvPr/>
        </p:nvSpPr>
        <p:spPr>
          <a:xfrm>
            <a:off x="6300107" y="5483678"/>
            <a:ext cx="5510892" cy="107496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rgbClr val="2E75B6"/>
                </a:solidFill>
                <a:ea typeface="+mn-lt"/>
                <a:cs typeface="+mn-lt"/>
              </a:rPr>
              <a:t>“</a:t>
            </a:r>
            <a:r>
              <a:rPr lang="en-GB" i="1" dirty="0">
                <a:solidFill>
                  <a:srgbClr val="2E75B6"/>
                </a:solidFill>
                <a:ea typeface="+mn-lt"/>
                <a:cs typeface="+mn-lt"/>
              </a:rPr>
              <a:t>Accidents are not caused by lack of knowledge, but by a</a:t>
            </a:r>
            <a:r>
              <a:rPr lang="en-GB" b="1" i="1" dirty="0">
                <a:solidFill>
                  <a:srgbClr val="2E75B6"/>
                </a:solidFill>
                <a:ea typeface="+mn-lt"/>
                <a:cs typeface="+mn-lt"/>
              </a:rPr>
              <a:t> </a:t>
            </a:r>
            <a:r>
              <a:rPr lang="en-GB" b="1" i="1" dirty="0">
                <a:solidFill>
                  <a:srgbClr val="FF0000"/>
                </a:solidFill>
                <a:ea typeface="+mn-lt"/>
                <a:cs typeface="+mn-lt"/>
              </a:rPr>
              <a:t>failure to use the knowledge that is availabl</a:t>
            </a:r>
            <a:r>
              <a:rPr lang="en-GB" b="1" dirty="0">
                <a:solidFill>
                  <a:srgbClr val="FF0000"/>
                </a:solidFill>
                <a:ea typeface="+mn-lt"/>
                <a:cs typeface="+mn-lt"/>
              </a:rPr>
              <a:t>e</a:t>
            </a:r>
            <a:r>
              <a:rPr lang="en-GB" dirty="0">
                <a:solidFill>
                  <a:srgbClr val="2E75B6"/>
                </a:solidFill>
                <a:ea typeface="+mn-lt"/>
                <a:cs typeface="+mn-lt"/>
              </a:rPr>
              <a:t>”. </a:t>
            </a:r>
            <a:endParaRPr lang="en-US" dirty="0">
              <a:solidFill>
                <a:srgbClr val="2E75B6"/>
              </a:solidFill>
              <a:ea typeface="+mn-lt"/>
              <a:cs typeface="+mn-lt"/>
            </a:endParaRPr>
          </a:p>
          <a:p>
            <a:r>
              <a:rPr lang="en-GB" dirty="0">
                <a:solidFill>
                  <a:srgbClr val="2E75B6"/>
                </a:solidFill>
                <a:ea typeface="+mn-lt"/>
                <a:cs typeface="+mn-lt"/>
              </a:rPr>
              <a:t>Trevor Kletz</a:t>
            </a:r>
            <a:endParaRPr lang="en-GB" dirty="0">
              <a:solidFill>
                <a:srgbClr val="2E75B6"/>
              </a:solidFill>
            </a:endParaRPr>
          </a:p>
        </p:txBody>
      </p:sp>
      <p:sp>
        <p:nvSpPr>
          <p:cNvPr id="2" name="Title 1">
            <a:extLst>
              <a:ext uri="{FF2B5EF4-FFF2-40B4-BE49-F238E27FC236}">
                <a16:creationId xmlns:a16="http://schemas.microsoft.com/office/drawing/2014/main" id="{5E84E2EC-9845-4CDF-AA26-AF578C1DB42D}"/>
              </a:ext>
            </a:extLst>
          </p:cNvPr>
          <p:cNvSpPr>
            <a:spLocks noGrp="1"/>
          </p:cNvSpPr>
          <p:nvPr>
            <p:ph type="title"/>
          </p:nvPr>
        </p:nvSpPr>
        <p:spPr>
          <a:xfrm>
            <a:off x="838200" y="342722"/>
            <a:ext cx="4704184" cy="1325563"/>
          </a:xfrm>
        </p:spPr>
        <p:txBody>
          <a:bodyPr>
            <a:normAutofit/>
          </a:bodyPr>
          <a:lstStyle/>
          <a:p>
            <a:r>
              <a:rPr lang="en-GB" dirty="0">
                <a:solidFill>
                  <a:srgbClr val="2E75B6"/>
                </a:solidFill>
              </a:rPr>
              <a:t>Importance of leaning lessons</a:t>
            </a:r>
          </a:p>
        </p:txBody>
      </p:sp>
      <p:sp>
        <p:nvSpPr>
          <p:cNvPr id="3" name="Content Placeholder 2">
            <a:extLst>
              <a:ext uri="{FF2B5EF4-FFF2-40B4-BE49-F238E27FC236}">
                <a16:creationId xmlns:a16="http://schemas.microsoft.com/office/drawing/2014/main" id="{E2522EC6-27C0-47D4-B135-783A6E668B64}"/>
              </a:ext>
            </a:extLst>
          </p:cNvPr>
          <p:cNvSpPr>
            <a:spLocks noGrp="1"/>
          </p:cNvSpPr>
          <p:nvPr>
            <p:ph sz="half" idx="1"/>
          </p:nvPr>
        </p:nvSpPr>
        <p:spPr/>
        <p:txBody>
          <a:bodyPr vert="horz" lIns="91440" tIns="45720" rIns="91440" bIns="45720" rtlCol="0" anchor="t">
            <a:noAutofit/>
          </a:bodyPr>
          <a:lstStyle/>
          <a:p>
            <a:r>
              <a:rPr lang="en-GB" dirty="0">
                <a:hlinkClick r:id="rId2"/>
              </a:rPr>
              <a:t>Risk assessment sector examples </a:t>
            </a:r>
            <a:r>
              <a:rPr lang="en-GB" dirty="0"/>
              <a:t>– being updated to capture learning from early implementation and lessons from 2022 (due spring 2023). </a:t>
            </a:r>
            <a:endParaRPr lang="en-GB" dirty="0">
              <a:cs typeface="Calibri"/>
            </a:endParaRPr>
          </a:p>
          <a:p>
            <a:endParaRPr lang="en-GB" dirty="0">
              <a:ea typeface="+mn-lt"/>
              <a:cs typeface="+mn-lt"/>
            </a:endParaRPr>
          </a:p>
          <a:p>
            <a:r>
              <a:rPr lang="en-GB" dirty="0">
                <a:ea typeface="+mn-lt"/>
                <a:cs typeface="+mn-lt"/>
              </a:rPr>
              <a:t>2022 was the warmest on record for UK and brought intense heat, drought and severe storm impacts</a:t>
            </a:r>
          </a:p>
          <a:p>
            <a:endParaRPr lang="en-GB" dirty="0">
              <a:cs typeface="Calibri"/>
            </a:endParaRPr>
          </a:p>
        </p:txBody>
      </p:sp>
      <p:pic>
        <p:nvPicPr>
          <p:cNvPr id="8" name="Picture 8">
            <a:extLst>
              <a:ext uri="{FF2B5EF4-FFF2-40B4-BE49-F238E27FC236}">
                <a16:creationId xmlns:a16="http://schemas.microsoft.com/office/drawing/2014/main" id="{9B7EC646-9BF4-DED8-E4B6-7BB7FFA94497}"/>
              </a:ext>
            </a:extLst>
          </p:cNvPr>
          <p:cNvPicPr>
            <a:picLocks noChangeAspect="1"/>
          </p:cNvPicPr>
          <p:nvPr/>
        </p:nvPicPr>
        <p:blipFill>
          <a:blip r:embed="rId3"/>
          <a:stretch>
            <a:fillRect/>
          </a:stretch>
        </p:blipFill>
        <p:spPr>
          <a:xfrm>
            <a:off x="6643008" y="1928633"/>
            <a:ext cx="4484914" cy="3354518"/>
          </a:xfrm>
          <a:prstGeom prst="rect">
            <a:avLst/>
          </a:prstGeom>
        </p:spPr>
      </p:pic>
      <p:sp>
        <p:nvSpPr>
          <p:cNvPr id="12" name="TextBox 11">
            <a:extLst>
              <a:ext uri="{FF2B5EF4-FFF2-40B4-BE49-F238E27FC236}">
                <a16:creationId xmlns:a16="http://schemas.microsoft.com/office/drawing/2014/main" id="{5009FA23-70EB-A4F1-BEA7-95A685DA0D12}"/>
              </a:ext>
            </a:extLst>
          </p:cNvPr>
          <p:cNvSpPr txBox="1"/>
          <p:nvPr/>
        </p:nvSpPr>
        <p:spPr>
          <a:xfrm>
            <a:off x="6172202" y="483817"/>
            <a:ext cx="5510891"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2800" dirty="0">
                <a:ea typeface="+mn-lt"/>
                <a:cs typeface="+mn-lt"/>
              </a:rPr>
              <a:t>The greater principle is simply learning from our mistakes, learning lessons. </a:t>
            </a:r>
            <a:endParaRPr lang="en-US" sz="2800" dirty="0">
              <a:ea typeface="+mn-lt"/>
              <a:cs typeface="+mn-lt"/>
            </a:endParaRPr>
          </a:p>
        </p:txBody>
      </p:sp>
    </p:spTree>
    <p:extLst>
      <p:ext uri="{BB962C8B-B14F-4D97-AF65-F5344CB8AC3E}">
        <p14:creationId xmlns:p14="http://schemas.microsoft.com/office/powerpoint/2010/main" val="41343966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Graphical user interface&#10;&#10;Description automatically generated">
            <a:extLst>
              <a:ext uri="{FF2B5EF4-FFF2-40B4-BE49-F238E27FC236}">
                <a16:creationId xmlns:a16="http://schemas.microsoft.com/office/drawing/2014/main" id="{F3D9F0EC-F57E-DFEF-FB69-A65F0A74F5BA}"/>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301978" y="1374720"/>
            <a:ext cx="6817279" cy="5117331"/>
          </a:xfrm>
        </p:spPr>
      </p:pic>
      <p:pic>
        <p:nvPicPr>
          <p:cNvPr id="6" name="Picture 6" descr="Text&#10;&#10;Description automatically generated">
            <a:extLst>
              <a:ext uri="{FF2B5EF4-FFF2-40B4-BE49-F238E27FC236}">
                <a16:creationId xmlns:a16="http://schemas.microsoft.com/office/drawing/2014/main" id="{DC21DA4C-93A6-9FAF-BBEC-47D19F9CFDA8}"/>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4985845" y="3649898"/>
            <a:ext cx="6730294" cy="2543989"/>
          </a:xfrm>
        </p:spPr>
      </p:pic>
      <p:sp>
        <p:nvSpPr>
          <p:cNvPr id="4" name="Thought Bubble: Cloud 3">
            <a:extLst>
              <a:ext uri="{FF2B5EF4-FFF2-40B4-BE49-F238E27FC236}">
                <a16:creationId xmlns:a16="http://schemas.microsoft.com/office/drawing/2014/main" id="{EC1592D2-511E-4228-905F-2E85B74C1992}"/>
              </a:ext>
            </a:extLst>
          </p:cNvPr>
          <p:cNvSpPr/>
          <p:nvPr/>
        </p:nvSpPr>
        <p:spPr>
          <a:xfrm flipH="1">
            <a:off x="8350992" y="810461"/>
            <a:ext cx="3582459" cy="2222205"/>
          </a:xfrm>
          <a:prstGeom prst="cloudCallout">
            <a:avLst>
              <a:gd name="adj1" fmla="val 51368"/>
              <a:gd name="adj2" fmla="val 5706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rgbClr val="000000"/>
                </a:solidFill>
                <a:cs typeface="Calibri"/>
              </a:rPr>
              <a:t>Have emergency plans included extreme Natech scenarios? And have these been tested through operator/multi-agency exercises?</a:t>
            </a:r>
          </a:p>
        </p:txBody>
      </p:sp>
      <p:sp>
        <p:nvSpPr>
          <p:cNvPr id="2" name="Title 1">
            <a:extLst>
              <a:ext uri="{FF2B5EF4-FFF2-40B4-BE49-F238E27FC236}">
                <a16:creationId xmlns:a16="http://schemas.microsoft.com/office/drawing/2014/main" id="{BA1F5C8F-4E26-FA9D-9419-74D62B721A6D}"/>
              </a:ext>
            </a:extLst>
          </p:cNvPr>
          <p:cNvSpPr>
            <a:spLocks noGrp="1"/>
          </p:cNvSpPr>
          <p:nvPr>
            <p:ph type="title"/>
          </p:nvPr>
        </p:nvSpPr>
        <p:spPr>
          <a:xfrm>
            <a:off x="436983" y="147679"/>
            <a:ext cx="8016552" cy="1325563"/>
          </a:xfrm>
        </p:spPr>
        <p:txBody>
          <a:bodyPr/>
          <a:lstStyle/>
          <a:p>
            <a:r>
              <a:rPr lang="en-GB" dirty="0">
                <a:solidFill>
                  <a:srgbClr val="2E75B6"/>
                </a:solidFill>
              </a:rPr>
              <a:t>Lessons learned about impacts of a changing climate</a:t>
            </a:r>
          </a:p>
        </p:txBody>
      </p:sp>
    </p:spTree>
    <p:extLst>
      <p:ext uri="{BB962C8B-B14F-4D97-AF65-F5344CB8AC3E}">
        <p14:creationId xmlns:p14="http://schemas.microsoft.com/office/powerpoint/2010/main" val="1161730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511FF802-AB34-8675-FED1-EF20C61005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1288"/>
          <a:stretch/>
        </p:blipFill>
        <p:spPr>
          <a:xfrm>
            <a:off x="600075" y="857251"/>
            <a:ext cx="10991849" cy="5478702"/>
          </a:xfrm>
          <a:prstGeom prst="rect">
            <a:avLst/>
          </a:prstGeom>
        </p:spPr>
      </p:pic>
      <p:sp>
        <p:nvSpPr>
          <p:cNvPr id="2" name="Title 1">
            <a:extLst>
              <a:ext uri="{FF2B5EF4-FFF2-40B4-BE49-F238E27FC236}">
                <a16:creationId xmlns:a16="http://schemas.microsoft.com/office/drawing/2014/main" id="{83C607F5-9EC8-55FC-449A-5A2B32E50CA2}"/>
              </a:ext>
            </a:extLst>
          </p:cNvPr>
          <p:cNvSpPr>
            <a:spLocks noGrp="1"/>
          </p:cNvSpPr>
          <p:nvPr>
            <p:ph type="title"/>
          </p:nvPr>
        </p:nvSpPr>
        <p:spPr>
          <a:xfrm>
            <a:off x="536028" y="141612"/>
            <a:ext cx="11055895" cy="896614"/>
          </a:xfrm>
        </p:spPr>
        <p:txBody>
          <a:bodyPr>
            <a:normAutofit/>
          </a:bodyPr>
          <a:lstStyle/>
          <a:p>
            <a:r>
              <a:rPr lang="en-GB" sz="3200" dirty="0">
                <a:solidFill>
                  <a:srgbClr val="2E75B6"/>
                </a:solidFill>
              </a:rPr>
              <a:t>Chances of seeing 40</a:t>
            </a:r>
            <a:r>
              <a:rPr lang="en-GB" sz="3200" dirty="0">
                <a:solidFill>
                  <a:srgbClr val="2E75B6"/>
                </a:solidFill>
                <a:sym typeface="Symbol" panose="05050102010706020507" pitchFamily="18" charset="2"/>
              </a:rPr>
              <a:t></a:t>
            </a:r>
            <a:r>
              <a:rPr lang="en-GB" sz="3200" dirty="0">
                <a:solidFill>
                  <a:srgbClr val="2E75B6"/>
                </a:solidFill>
              </a:rPr>
              <a:t>C in the UK under a high emission scenario</a:t>
            </a:r>
          </a:p>
        </p:txBody>
      </p:sp>
      <p:pic>
        <p:nvPicPr>
          <p:cNvPr id="3" name="Picture 5">
            <a:extLst>
              <a:ext uri="{FF2B5EF4-FFF2-40B4-BE49-F238E27FC236}">
                <a16:creationId xmlns:a16="http://schemas.microsoft.com/office/drawing/2014/main" id="{6AD3C408-8FA1-8241-81DD-7F09B1FABA7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83539" b="90015"/>
          <a:stretch/>
        </p:blipFill>
        <p:spPr>
          <a:xfrm>
            <a:off x="10372724" y="6279026"/>
            <a:ext cx="1283247" cy="437362"/>
          </a:xfrm>
          <a:prstGeom prst="rect">
            <a:avLst/>
          </a:prstGeom>
        </p:spPr>
      </p:pic>
    </p:spTree>
    <p:extLst>
      <p:ext uri="{BB962C8B-B14F-4D97-AF65-F5344CB8AC3E}">
        <p14:creationId xmlns:p14="http://schemas.microsoft.com/office/powerpoint/2010/main" val="22754971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2" descr="A picture containing grass, outdoor, nature, dirt&#10;&#10;Description automatically generated">
            <a:extLst>
              <a:ext uri="{FF2B5EF4-FFF2-40B4-BE49-F238E27FC236}">
                <a16:creationId xmlns:a16="http://schemas.microsoft.com/office/drawing/2014/main" id="{D1F9EED6-D4BD-872F-8274-AA583F631A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635" y="-99915"/>
            <a:ext cx="12212320" cy="7045498"/>
          </a:xfrm>
          <a:prstGeom prst="rect">
            <a:avLst/>
          </a:prstGeom>
        </p:spPr>
      </p:pic>
      <p:sp>
        <p:nvSpPr>
          <p:cNvPr id="3" name="Content Placeholder 2">
            <a:extLst>
              <a:ext uri="{FF2B5EF4-FFF2-40B4-BE49-F238E27FC236}">
                <a16:creationId xmlns:a16="http://schemas.microsoft.com/office/drawing/2014/main" id="{4A314CBC-9AAA-48AF-1EA0-1D50A9850E50}"/>
              </a:ext>
            </a:extLst>
          </p:cNvPr>
          <p:cNvSpPr>
            <a:spLocks noGrp="1"/>
          </p:cNvSpPr>
          <p:nvPr>
            <p:ph sz="half" idx="1"/>
          </p:nvPr>
        </p:nvSpPr>
        <p:spPr>
          <a:xfrm>
            <a:off x="830179" y="1023469"/>
            <a:ext cx="5265820" cy="3404152"/>
          </a:xfrm>
          <a:solidFill>
            <a:srgbClr val="FAFAFA">
              <a:alpha val="75000"/>
            </a:srgbClr>
          </a:solidFill>
        </p:spPr>
        <p:txBody>
          <a:bodyPr vert="horz" lIns="91440" tIns="45720" rIns="91440" bIns="45720" rtlCol="0" anchor="t">
            <a:noAutofit/>
          </a:bodyPr>
          <a:lstStyle/>
          <a:p>
            <a:r>
              <a:rPr lang="en-GB" sz="1800" dirty="0">
                <a:cs typeface="Calibri"/>
              </a:rPr>
              <a:t>Higher probability of a vast range of issues: over pressurisation, spontaneous combustion, overheating, melting/UV degradation of containers/pipework</a:t>
            </a:r>
            <a:endParaRPr lang="en-US" sz="1800" dirty="0">
              <a:ea typeface="+mn-lt"/>
              <a:cs typeface="+mn-lt"/>
            </a:endParaRPr>
          </a:p>
          <a:p>
            <a:r>
              <a:rPr lang="en-GB" sz="1800" dirty="0">
                <a:cs typeface="Calibri"/>
              </a:rPr>
              <a:t>Hot temperatures shown to exacerbate many risks to do with fires and explosions</a:t>
            </a:r>
            <a:endParaRPr lang="en-GB" sz="1800" dirty="0">
              <a:ea typeface="+mn-lt"/>
              <a:cs typeface="+mn-lt"/>
            </a:endParaRPr>
          </a:p>
          <a:p>
            <a:r>
              <a:rPr lang="en-GB" sz="1800" dirty="0">
                <a:cs typeface="Calibri"/>
              </a:rPr>
              <a:t>Caused placement and exposure of equipment and waste to become very important</a:t>
            </a:r>
            <a:endParaRPr lang="en-US" sz="1800" dirty="0">
              <a:ea typeface="+mn-lt"/>
              <a:cs typeface="+mn-lt"/>
            </a:endParaRPr>
          </a:p>
          <a:p>
            <a:r>
              <a:rPr lang="en-GB" sz="1800" dirty="0">
                <a:cs typeface="Calibri"/>
              </a:rPr>
              <a:t>Key lessons centred around management of placement of infrastructure, and flaws in design of internal systems</a:t>
            </a:r>
            <a:endParaRPr lang="en-US" sz="1800" dirty="0">
              <a:ea typeface="+mn-lt"/>
              <a:cs typeface="+mn-lt"/>
            </a:endParaRPr>
          </a:p>
          <a:p>
            <a:endParaRPr lang="en-GB" sz="1600" dirty="0">
              <a:ea typeface="+mn-lt"/>
              <a:cs typeface="+mn-lt"/>
            </a:endParaRPr>
          </a:p>
          <a:p>
            <a:endParaRPr lang="en-GB" sz="1600" dirty="0">
              <a:ea typeface="+mn-lt"/>
              <a:cs typeface="+mn-lt"/>
            </a:endParaRPr>
          </a:p>
          <a:p>
            <a:endParaRPr lang="en-GB" sz="1600" dirty="0">
              <a:cs typeface="Calibri"/>
            </a:endParaRPr>
          </a:p>
        </p:txBody>
      </p:sp>
      <p:sp>
        <p:nvSpPr>
          <p:cNvPr id="4" name="Content Placeholder 3">
            <a:extLst>
              <a:ext uri="{FF2B5EF4-FFF2-40B4-BE49-F238E27FC236}">
                <a16:creationId xmlns:a16="http://schemas.microsoft.com/office/drawing/2014/main" id="{5925C888-DA58-7DB4-3591-B2C0E91ADFC1}"/>
              </a:ext>
            </a:extLst>
          </p:cNvPr>
          <p:cNvSpPr>
            <a:spLocks noGrp="1"/>
          </p:cNvSpPr>
          <p:nvPr>
            <p:ph sz="half" idx="2"/>
          </p:nvPr>
        </p:nvSpPr>
        <p:spPr>
          <a:xfrm>
            <a:off x="6253669" y="1023469"/>
            <a:ext cx="5397760" cy="2533284"/>
          </a:xfrm>
          <a:solidFill>
            <a:srgbClr val="FFFFFF">
              <a:alpha val="75000"/>
            </a:srgbClr>
          </a:solidFill>
        </p:spPr>
        <p:txBody>
          <a:bodyPr vert="horz" lIns="91440" tIns="45720" rIns="91440" bIns="45720" rtlCol="0" anchor="t">
            <a:noAutofit/>
          </a:bodyPr>
          <a:lstStyle/>
          <a:p>
            <a:pPr marL="285750" indent="-285750"/>
            <a:r>
              <a:rPr lang="en-GB" sz="1800" dirty="0">
                <a:cs typeface="Calibri"/>
              </a:rPr>
              <a:t>Wildfires</a:t>
            </a:r>
            <a:endParaRPr lang="en-US" sz="1800" dirty="0">
              <a:ea typeface="+mn-lt"/>
              <a:cs typeface="+mn-lt"/>
            </a:endParaRPr>
          </a:p>
          <a:p>
            <a:pPr lvl="1"/>
            <a:r>
              <a:rPr lang="en-GB" sz="1800" dirty="0">
                <a:cs typeface="Calibri"/>
              </a:rPr>
              <a:t>Management and monitoring of vegetation at the boundaries around site</a:t>
            </a:r>
            <a:endParaRPr lang="en-US" sz="1800" dirty="0">
              <a:ea typeface="+mn-lt"/>
              <a:cs typeface="+mn-lt"/>
            </a:endParaRPr>
          </a:p>
          <a:p>
            <a:pPr lvl="1"/>
            <a:r>
              <a:rPr lang="en-GB" sz="1800" dirty="0">
                <a:cs typeface="Calibri"/>
              </a:rPr>
              <a:t>Management of the storage of explosives and substances posing fire risk </a:t>
            </a:r>
            <a:endParaRPr lang="en-US" sz="1800" dirty="0">
              <a:ea typeface="+mn-lt"/>
              <a:cs typeface="+mn-lt"/>
            </a:endParaRPr>
          </a:p>
          <a:p>
            <a:pPr lvl="2"/>
            <a:r>
              <a:rPr lang="en-GB" sz="1800" dirty="0">
                <a:cs typeface="Calibri"/>
              </a:rPr>
              <a:t>How long unused/rejected substances are to be kept on site</a:t>
            </a:r>
            <a:endParaRPr lang="en-US" sz="1800" dirty="0">
              <a:ea typeface="+mn-lt"/>
              <a:cs typeface="+mn-lt"/>
            </a:endParaRPr>
          </a:p>
          <a:p>
            <a:pPr lvl="2"/>
            <a:r>
              <a:rPr lang="en-GB" sz="1800" dirty="0">
                <a:cs typeface="Calibri"/>
              </a:rPr>
              <a:t>Level of shade and protection from direct sunlight and extreme heat</a:t>
            </a:r>
            <a:endParaRPr lang="en-US" sz="1800" dirty="0">
              <a:ea typeface="+mn-lt"/>
              <a:cs typeface="+mn-lt"/>
            </a:endParaRPr>
          </a:p>
          <a:p>
            <a:pPr marL="914400" lvl="2" indent="0">
              <a:buNone/>
            </a:pPr>
            <a:endParaRPr lang="en-GB" sz="1200" dirty="0">
              <a:cs typeface="Calibri"/>
            </a:endParaRPr>
          </a:p>
          <a:p>
            <a:pPr marL="914400" lvl="2" indent="0">
              <a:buNone/>
            </a:pPr>
            <a:endParaRPr lang="en-GB" sz="1200" dirty="0">
              <a:cs typeface="Calibri"/>
            </a:endParaRPr>
          </a:p>
          <a:p>
            <a:pPr marL="914400" lvl="2" indent="0">
              <a:buNone/>
            </a:pPr>
            <a:endParaRPr lang="en-GB" sz="1200" dirty="0">
              <a:cs typeface="Calibri"/>
            </a:endParaRPr>
          </a:p>
          <a:p>
            <a:pPr marL="914400" lvl="2" indent="0">
              <a:buNone/>
            </a:pPr>
            <a:endParaRPr lang="en-GB" sz="1200" dirty="0">
              <a:cs typeface="Calibri"/>
            </a:endParaRPr>
          </a:p>
          <a:p>
            <a:pPr marL="914400" lvl="2" indent="0">
              <a:buNone/>
            </a:pPr>
            <a:endParaRPr lang="en-GB" sz="1200" dirty="0">
              <a:cs typeface="Calibri"/>
            </a:endParaRPr>
          </a:p>
          <a:p>
            <a:pPr marL="914400" lvl="2" indent="0">
              <a:buNone/>
            </a:pPr>
            <a:endParaRPr lang="en-GB" sz="1200" dirty="0">
              <a:cs typeface="Calibri"/>
            </a:endParaRPr>
          </a:p>
          <a:p>
            <a:endParaRPr lang="en-GB" sz="1200" dirty="0">
              <a:ea typeface="+mn-lt"/>
              <a:cs typeface="+mn-lt"/>
            </a:endParaRPr>
          </a:p>
          <a:p>
            <a:pPr lvl="1"/>
            <a:endParaRPr lang="en-GB" sz="1200" dirty="0">
              <a:ea typeface="+mn-lt"/>
              <a:cs typeface="+mn-lt"/>
            </a:endParaRPr>
          </a:p>
          <a:p>
            <a:endParaRPr lang="en-GB" sz="1200" dirty="0">
              <a:cs typeface="Calibri"/>
            </a:endParaRPr>
          </a:p>
        </p:txBody>
      </p:sp>
      <p:pic>
        <p:nvPicPr>
          <p:cNvPr id="12" name="Picture 12" descr="A picture containing outdoor, sky, smoke, clouds&#10;&#10;Description automatically generated">
            <a:extLst>
              <a:ext uri="{FF2B5EF4-FFF2-40B4-BE49-F238E27FC236}">
                <a16:creationId xmlns:a16="http://schemas.microsoft.com/office/drawing/2014/main" id="{F8EB868D-9A26-331C-F968-BC892372AF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76421" y="3685592"/>
            <a:ext cx="5408760" cy="3097435"/>
          </a:xfrm>
          <a:prstGeom prst="rect">
            <a:avLst/>
          </a:prstGeom>
        </p:spPr>
      </p:pic>
      <p:sp>
        <p:nvSpPr>
          <p:cNvPr id="46" name="Content Placeholder 3">
            <a:extLst>
              <a:ext uri="{FF2B5EF4-FFF2-40B4-BE49-F238E27FC236}">
                <a16:creationId xmlns:a16="http://schemas.microsoft.com/office/drawing/2014/main" id="{6596F177-F08C-2491-7335-9ABACB7392E3}"/>
              </a:ext>
            </a:extLst>
          </p:cNvPr>
          <p:cNvSpPr txBox="1">
            <a:spLocks/>
          </p:cNvSpPr>
          <p:nvPr/>
        </p:nvSpPr>
        <p:spPr>
          <a:xfrm>
            <a:off x="830178" y="4533900"/>
            <a:ext cx="5265821" cy="2249127"/>
          </a:xfrm>
          <a:prstGeom prst="rect">
            <a:avLst/>
          </a:prstGeom>
          <a:solidFill>
            <a:srgbClr val="FFFFFF">
              <a:alpha val="75000"/>
            </a:srgbClr>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Font typeface="Arial,Sans-Serif"/>
              <a:buChar char="•"/>
            </a:pPr>
            <a:r>
              <a:rPr lang="en-GB" sz="1800" dirty="0">
                <a:ea typeface="+mn-lt"/>
                <a:cs typeface="+mn-lt"/>
              </a:rPr>
              <a:t>Drought</a:t>
            </a:r>
            <a:endParaRPr lang="en-US" sz="1800" dirty="0">
              <a:ea typeface="+mn-lt"/>
              <a:cs typeface="+mn-lt"/>
            </a:endParaRPr>
          </a:p>
          <a:p>
            <a:pPr marL="628650" lvl="1" indent="-171450">
              <a:buFont typeface="Arial,Sans-Serif"/>
              <a:buChar char="•"/>
            </a:pPr>
            <a:r>
              <a:rPr lang="en-GB" sz="1800" dirty="0">
                <a:ea typeface="+mn-lt"/>
                <a:cs typeface="+mn-lt"/>
              </a:rPr>
              <a:t>Fires, runaway compounded by drought and strong winds</a:t>
            </a:r>
            <a:endParaRPr lang="en-US" sz="1800" dirty="0">
              <a:ea typeface="+mn-lt"/>
              <a:cs typeface="+mn-lt"/>
            </a:endParaRPr>
          </a:p>
          <a:p>
            <a:pPr marL="628650" lvl="1" indent="-171450">
              <a:buFont typeface="Arial,Sans-Serif"/>
              <a:buChar char="•"/>
            </a:pPr>
            <a:r>
              <a:rPr lang="en-GB" sz="1800" dirty="0">
                <a:ea typeface="+mn-lt"/>
                <a:cs typeface="+mn-lt"/>
              </a:rPr>
              <a:t>Increased understanding and improvement of integrated water usage and recycling systems</a:t>
            </a:r>
            <a:endParaRPr lang="en-US" sz="1800" dirty="0">
              <a:ea typeface="+mn-lt"/>
              <a:cs typeface="+mn-lt"/>
            </a:endParaRPr>
          </a:p>
          <a:p>
            <a:pPr marL="628650" lvl="1" indent="-171450">
              <a:buFont typeface="Arial,Sans-Serif"/>
              <a:buChar char="•"/>
            </a:pPr>
            <a:r>
              <a:rPr lang="en-GB" sz="1800" dirty="0">
                <a:ea typeface="+mn-lt"/>
                <a:cs typeface="+mn-lt"/>
              </a:rPr>
              <a:t>2004 fire spread through several industrial facilities. Encouraged by ongoing drought, and a strong wind</a:t>
            </a:r>
            <a:endParaRPr lang="en-GB" sz="1800" dirty="0"/>
          </a:p>
          <a:p>
            <a:pPr marL="914400" lvl="2" indent="0">
              <a:buFont typeface="Arial" panose="020B0604020202020204" pitchFamily="34" charset="0"/>
              <a:buNone/>
            </a:pPr>
            <a:endParaRPr lang="en-GB" sz="1100" dirty="0">
              <a:cs typeface="Calibri"/>
            </a:endParaRPr>
          </a:p>
          <a:p>
            <a:pPr marL="914400" lvl="2" indent="0">
              <a:buFont typeface="Arial" panose="020B0604020202020204" pitchFamily="34" charset="0"/>
              <a:buNone/>
            </a:pPr>
            <a:endParaRPr lang="en-GB" sz="1100" dirty="0">
              <a:cs typeface="Calibri"/>
            </a:endParaRPr>
          </a:p>
          <a:p>
            <a:pPr marL="914400" lvl="2" indent="0">
              <a:buFont typeface="Arial" panose="020B0604020202020204" pitchFamily="34" charset="0"/>
              <a:buNone/>
            </a:pPr>
            <a:endParaRPr lang="en-GB" sz="1100" dirty="0">
              <a:cs typeface="Calibri"/>
            </a:endParaRPr>
          </a:p>
          <a:p>
            <a:pPr marL="914400" lvl="2" indent="0">
              <a:buFont typeface="Arial" panose="020B0604020202020204" pitchFamily="34" charset="0"/>
              <a:buNone/>
            </a:pPr>
            <a:endParaRPr lang="en-GB" sz="1100" dirty="0">
              <a:cs typeface="Calibri"/>
            </a:endParaRPr>
          </a:p>
          <a:p>
            <a:pPr marL="914400" lvl="2" indent="0">
              <a:buFont typeface="Arial" panose="020B0604020202020204" pitchFamily="34" charset="0"/>
              <a:buNone/>
            </a:pPr>
            <a:endParaRPr lang="en-GB" sz="1100" dirty="0">
              <a:cs typeface="Calibri"/>
            </a:endParaRPr>
          </a:p>
          <a:p>
            <a:endParaRPr lang="en-GB" sz="1400" dirty="0">
              <a:ea typeface="+mn-lt"/>
              <a:cs typeface="+mn-lt"/>
            </a:endParaRPr>
          </a:p>
          <a:p>
            <a:pPr lvl="1"/>
            <a:endParaRPr lang="en-GB" sz="1200" dirty="0">
              <a:ea typeface="+mn-lt"/>
              <a:cs typeface="+mn-lt"/>
            </a:endParaRPr>
          </a:p>
          <a:p>
            <a:endParaRPr lang="en-GB" sz="2400" dirty="0">
              <a:cs typeface="Calibri"/>
            </a:endParaRPr>
          </a:p>
        </p:txBody>
      </p:sp>
      <p:sp>
        <p:nvSpPr>
          <p:cNvPr id="48" name="Title 1">
            <a:extLst>
              <a:ext uri="{FF2B5EF4-FFF2-40B4-BE49-F238E27FC236}">
                <a16:creationId xmlns:a16="http://schemas.microsoft.com/office/drawing/2014/main" id="{E4B204E6-6522-8F8A-4723-386479324F0F}"/>
              </a:ext>
            </a:extLst>
          </p:cNvPr>
          <p:cNvSpPr>
            <a:spLocks noGrp="1"/>
          </p:cNvSpPr>
          <p:nvPr>
            <p:ph type="title"/>
          </p:nvPr>
        </p:nvSpPr>
        <p:spPr>
          <a:xfrm>
            <a:off x="830179" y="267478"/>
            <a:ext cx="10846980" cy="755991"/>
          </a:xfrm>
          <a:noFill/>
        </p:spPr>
        <p:txBody>
          <a:bodyPr/>
          <a:lstStyle/>
          <a:p>
            <a:r>
              <a:rPr lang="en-GB" dirty="0">
                <a:solidFill>
                  <a:schemeClr val="bg1"/>
                </a:solidFill>
              </a:rPr>
              <a:t>Lessons learned from extreme temperatures</a:t>
            </a:r>
          </a:p>
        </p:txBody>
      </p:sp>
    </p:spTree>
    <p:extLst>
      <p:ext uri="{BB962C8B-B14F-4D97-AF65-F5344CB8AC3E}">
        <p14:creationId xmlns:p14="http://schemas.microsoft.com/office/powerpoint/2010/main" val="16923742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2" descr="A picture containing grass, outdoor, nature, dirt&#10;&#10;Description automatically generated">
            <a:extLst>
              <a:ext uri="{FF2B5EF4-FFF2-40B4-BE49-F238E27FC236}">
                <a16:creationId xmlns:a16="http://schemas.microsoft.com/office/drawing/2014/main" id="{400CDBE5-437B-8FBD-16A8-8C8064FE88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635" y="-191722"/>
            <a:ext cx="12212320" cy="7045498"/>
          </a:xfrm>
          <a:prstGeom prst="rect">
            <a:avLst/>
          </a:prstGeom>
        </p:spPr>
      </p:pic>
      <p:sp>
        <p:nvSpPr>
          <p:cNvPr id="4" name="Content Placeholder 3">
            <a:extLst>
              <a:ext uri="{FF2B5EF4-FFF2-40B4-BE49-F238E27FC236}">
                <a16:creationId xmlns:a16="http://schemas.microsoft.com/office/drawing/2014/main" id="{989D21B5-A54C-48D6-9F9A-E374998F60B8}"/>
              </a:ext>
            </a:extLst>
          </p:cNvPr>
          <p:cNvSpPr>
            <a:spLocks noGrp="1"/>
          </p:cNvSpPr>
          <p:nvPr>
            <p:ph sz="half" idx="2"/>
          </p:nvPr>
        </p:nvSpPr>
        <p:spPr>
          <a:xfrm>
            <a:off x="6290908" y="1187117"/>
            <a:ext cx="5330478" cy="5207562"/>
          </a:xfrm>
          <a:solidFill>
            <a:srgbClr val="FFFFFF">
              <a:alpha val="75000"/>
            </a:srgbClr>
          </a:solidFill>
        </p:spPr>
        <p:txBody>
          <a:bodyPr vert="horz" lIns="91440" tIns="45720" rIns="91440" bIns="45720" rtlCol="0" anchor="t">
            <a:normAutofit fontScale="92500" lnSpcReduction="10000"/>
          </a:bodyPr>
          <a:lstStyle/>
          <a:p>
            <a:r>
              <a:rPr lang="en-GB" dirty="0">
                <a:cs typeface="Calibri"/>
              </a:rPr>
              <a:t>Over pressurisation</a:t>
            </a:r>
          </a:p>
          <a:p>
            <a:pPr lvl="1"/>
            <a:r>
              <a:rPr lang="en-GB" dirty="0">
                <a:cs typeface="Calibri"/>
              </a:rPr>
              <a:t>Disastrous chain explosions instigated on a day with temperature of 36</a:t>
            </a:r>
            <a:r>
              <a:rPr lang="en-GB" dirty="0">
                <a:cs typeface="Calibri"/>
                <a:sym typeface="Symbol" panose="05050102010706020507" pitchFamily="18" charset="2"/>
              </a:rPr>
              <a:t></a:t>
            </a:r>
            <a:r>
              <a:rPr lang="en-GB" dirty="0">
                <a:cs typeface="Calibri"/>
              </a:rPr>
              <a:t>C, well within range of 2022 </a:t>
            </a:r>
          </a:p>
          <a:p>
            <a:pPr lvl="1"/>
            <a:r>
              <a:rPr lang="en-GB" dirty="0">
                <a:cs typeface="Calibri"/>
              </a:rPr>
              <a:t>Heat raised temperature and pressure of gas cylinders</a:t>
            </a:r>
          </a:p>
          <a:p>
            <a:pPr lvl="1"/>
            <a:r>
              <a:rPr lang="en-GB" dirty="0">
                <a:cs typeface="Calibri"/>
              </a:rPr>
              <a:t>Incorrectly setup gas venting and pressure relief systems allowed for gas to unnecessarily vent during hot weather. Heated up nearby cylinders, and chain reaction allowed for spreading of fire</a:t>
            </a:r>
          </a:p>
          <a:p>
            <a:pPr lvl="2"/>
            <a:r>
              <a:rPr lang="en-GB" dirty="0">
                <a:cs typeface="Calibri"/>
              </a:rPr>
              <a:t>Understanding of temperature on pressure levels and thus the inbuilt systems</a:t>
            </a:r>
          </a:p>
          <a:p>
            <a:pPr lvl="2"/>
            <a:r>
              <a:rPr lang="en-GB" dirty="0">
                <a:cs typeface="Calibri"/>
              </a:rPr>
              <a:t>Understanding of relief systems, and constant testing and review of how they operate</a:t>
            </a:r>
          </a:p>
        </p:txBody>
      </p:sp>
      <p:pic>
        <p:nvPicPr>
          <p:cNvPr id="7" name="Picture 7" descr="A picture containing kitchen appliance, cluttered&#10;&#10;Description automatically generated">
            <a:extLst>
              <a:ext uri="{FF2B5EF4-FFF2-40B4-BE49-F238E27FC236}">
                <a16:creationId xmlns:a16="http://schemas.microsoft.com/office/drawing/2014/main" id="{195C717E-3B01-C817-F38C-342B4FAF4F6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07282" y="4263977"/>
            <a:ext cx="1561035" cy="2294467"/>
          </a:xfrm>
          <a:prstGeom prst="rect">
            <a:avLst/>
          </a:prstGeom>
        </p:spPr>
      </p:pic>
      <p:pic>
        <p:nvPicPr>
          <p:cNvPr id="12" name="Picture 21" descr="A picture containing indoor, several&#10;&#10;Description automatically generated">
            <a:extLst>
              <a:ext uri="{FF2B5EF4-FFF2-40B4-BE49-F238E27FC236}">
                <a16:creationId xmlns:a16="http://schemas.microsoft.com/office/drawing/2014/main" id="{01AEBFE4-8A35-E47F-B730-6D8F68B31DE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4565" y="4260048"/>
            <a:ext cx="3446741" cy="2306350"/>
          </a:xfrm>
          <a:prstGeom prst="rect">
            <a:avLst/>
          </a:prstGeom>
        </p:spPr>
      </p:pic>
      <p:sp>
        <p:nvSpPr>
          <p:cNvPr id="18" name="Content Placeholder 2">
            <a:extLst>
              <a:ext uri="{FF2B5EF4-FFF2-40B4-BE49-F238E27FC236}">
                <a16:creationId xmlns:a16="http://schemas.microsoft.com/office/drawing/2014/main" id="{EABD1892-07D1-1021-88D2-C3C06F304C1B}"/>
              </a:ext>
            </a:extLst>
          </p:cNvPr>
          <p:cNvSpPr txBox="1">
            <a:spLocks/>
          </p:cNvSpPr>
          <p:nvPr/>
        </p:nvSpPr>
        <p:spPr>
          <a:xfrm>
            <a:off x="881743" y="1187117"/>
            <a:ext cx="5181600" cy="2785554"/>
          </a:xfrm>
          <a:prstGeom prst="rect">
            <a:avLst/>
          </a:prstGeom>
          <a:solidFill>
            <a:srgbClr val="FFFFFF">
              <a:alpha val="74902"/>
            </a:srgbClr>
          </a:solidFill>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Waste fires/scrapheap fires:</a:t>
            </a:r>
            <a:endParaRPr lang="en-US" dirty="0">
              <a:cs typeface="Calibri" panose="020F0502020204030204"/>
            </a:endParaRPr>
          </a:p>
          <a:p>
            <a:pPr lvl="1"/>
            <a:r>
              <a:rPr lang="en-GB" dirty="0">
                <a:cs typeface="Calibri"/>
              </a:rPr>
              <a:t>Management of wastes, e.g.</a:t>
            </a:r>
          </a:p>
          <a:p>
            <a:pPr lvl="2"/>
            <a:r>
              <a:rPr lang="en-GB" dirty="0">
                <a:cs typeface="Calibri"/>
              </a:rPr>
              <a:t>Oily rags</a:t>
            </a:r>
          </a:p>
          <a:p>
            <a:pPr lvl="2"/>
            <a:r>
              <a:rPr lang="en-GB" dirty="0">
                <a:cs typeface="Calibri"/>
              </a:rPr>
              <a:t>Broken and discarded batteries or engines</a:t>
            </a:r>
            <a:endParaRPr lang="en-GB" dirty="0"/>
          </a:p>
          <a:p>
            <a:pPr lvl="1"/>
            <a:r>
              <a:rPr lang="en-GB" dirty="0"/>
              <a:t>Electric batteries risks</a:t>
            </a:r>
            <a:endParaRPr lang="en-GB" dirty="0">
              <a:cs typeface="Calibri"/>
            </a:endParaRPr>
          </a:p>
          <a:p>
            <a:pPr lvl="2"/>
            <a:r>
              <a:rPr lang="en-GB" dirty="0">
                <a:cs typeface="Calibri"/>
              </a:rPr>
              <a:t>Thermal runaway </a:t>
            </a:r>
          </a:p>
          <a:p>
            <a:pPr lvl="2"/>
            <a:r>
              <a:rPr lang="en-GB" dirty="0">
                <a:cs typeface="Calibri"/>
              </a:rPr>
              <a:t>Requires more water for extinguishing fire</a:t>
            </a:r>
          </a:p>
          <a:p>
            <a:pPr lvl="1"/>
            <a:r>
              <a:rPr lang="en-GB" dirty="0"/>
              <a:t>Site management and housekeeping</a:t>
            </a:r>
            <a:endParaRPr lang="en-GB" dirty="0">
              <a:cs typeface="Calibri"/>
            </a:endParaRPr>
          </a:p>
          <a:p>
            <a:pPr lvl="2"/>
            <a:endParaRPr lang="en-GB" dirty="0">
              <a:cs typeface="Calibri"/>
            </a:endParaRPr>
          </a:p>
          <a:p>
            <a:pPr lvl="1"/>
            <a:endParaRPr lang="en-GB" dirty="0">
              <a:cs typeface="Calibri"/>
            </a:endParaRPr>
          </a:p>
          <a:p>
            <a:pPr lvl="1"/>
            <a:endParaRPr lang="en-GB" dirty="0">
              <a:cs typeface="Calibri"/>
            </a:endParaRPr>
          </a:p>
        </p:txBody>
      </p:sp>
      <p:sp>
        <p:nvSpPr>
          <p:cNvPr id="14" name="Title 1">
            <a:extLst>
              <a:ext uri="{FF2B5EF4-FFF2-40B4-BE49-F238E27FC236}">
                <a16:creationId xmlns:a16="http://schemas.microsoft.com/office/drawing/2014/main" id="{64CFF27F-5C12-4D1D-B394-C1F3A78D5724}"/>
              </a:ext>
            </a:extLst>
          </p:cNvPr>
          <p:cNvSpPr>
            <a:spLocks noGrp="1"/>
          </p:cNvSpPr>
          <p:nvPr>
            <p:ph type="title"/>
          </p:nvPr>
        </p:nvSpPr>
        <p:spPr>
          <a:xfrm>
            <a:off x="774406" y="0"/>
            <a:ext cx="10846980" cy="1325563"/>
          </a:xfrm>
          <a:noFill/>
        </p:spPr>
        <p:txBody>
          <a:bodyPr/>
          <a:lstStyle/>
          <a:p>
            <a:r>
              <a:rPr lang="en-GB" dirty="0">
                <a:solidFill>
                  <a:schemeClr val="bg1"/>
                </a:solidFill>
              </a:rPr>
              <a:t>Lessons learned from extreme temperatures</a:t>
            </a:r>
          </a:p>
        </p:txBody>
      </p:sp>
    </p:spTree>
    <p:extLst>
      <p:ext uri="{BB962C8B-B14F-4D97-AF65-F5344CB8AC3E}">
        <p14:creationId xmlns:p14="http://schemas.microsoft.com/office/powerpoint/2010/main" val="534163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767328-0DE6-4172-B14D-FCEF716B252F}"/>
              </a:ext>
            </a:extLst>
          </p:cNvPr>
          <p:cNvSpPr>
            <a:spLocks noGrp="1"/>
          </p:cNvSpPr>
          <p:nvPr>
            <p:ph type="title"/>
          </p:nvPr>
        </p:nvSpPr>
        <p:spPr>
          <a:xfrm>
            <a:off x="858417" y="712269"/>
            <a:ext cx="3455858" cy="5502264"/>
          </a:xfrm>
        </p:spPr>
        <p:txBody>
          <a:bodyPr>
            <a:normAutofit/>
          </a:bodyPr>
          <a:lstStyle/>
          <a:p>
            <a:r>
              <a:rPr lang="en-GB" dirty="0">
                <a:solidFill>
                  <a:srgbClr val="FFFFFF"/>
                </a:solidFill>
              </a:rPr>
              <a:t>How does climate change impact safety and environmental protection? </a:t>
            </a:r>
          </a:p>
        </p:txBody>
      </p:sp>
      <p:cxnSp>
        <p:nvCxnSpPr>
          <p:cNvPr id="24" name="Straight Connector 23">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8231C0B1-B4C6-4047-8363-6C9103F8A536}"/>
              </a:ext>
            </a:extLst>
          </p:cNvPr>
          <p:cNvGraphicFramePr>
            <a:graphicFrameLocks noGrp="1"/>
          </p:cNvGraphicFramePr>
          <p:nvPr>
            <p:ph idx="1"/>
            <p:extLst>
              <p:ext uri="{D42A27DB-BD31-4B8C-83A1-F6EECF244321}">
                <p14:modId xmlns:p14="http://schemas.microsoft.com/office/powerpoint/2010/main" val="1646936703"/>
              </p:ext>
            </p:extLst>
          </p:nvPr>
        </p:nvGraphicFramePr>
        <p:xfrm>
          <a:off x="5129783" y="642408"/>
          <a:ext cx="6757417"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22496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2" descr="Three birds flying over the ocean">
            <a:extLst>
              <a:ext uri="{FF2B5EF4-FFF2-40B4-BE49-F238E27FC236}">
                <a16:creationId xmlns:a16="http://schemas.microsoft.com/office/drawing/2014/main" id="{400CDBE5-437B-8FBD-16A8-8C8064FE88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3776"/>
          </a:xfrm>
          <a:prstGeom prst="rect">
            <a:avLst/>
          </a:prstGeom>
        </p:spPr>
      </p:pic>
      <p:sp>
        <p:nvSpPr>
          <p:cNvPr id="2" name="Title 1">
            <a:extLst>
              <a:ext uri="{FF2B5EF4-FFF2-40B4-BE49-F238E27FC236}">
                <a16:creationId xmlns:a16="http://schemas.microsoft.com/office/drawing/2014/main" id="{0C85C727-0293-067B-7C70-E617282DECDB}"/>
              </a:ext>
            </a:extLst>
          </p:cNvPr>
          <p:cNvSpPr txBox="1">
            <a:spLocks/>
          </p:cNvSpPr>
          <p:nvPr/>
        </p:nvSpPr>
        <p:spPr>
          <a:xfrm>
            <a:off x="103310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solidFill>
                <a:srgbClr val="2E75B6"/>
              </a:solidFill>
            </a:endParaRPr>
          </a:p>
        </p:txBody>
      </p:sp>
      <p:sp>
        <p:nvSpPr>
          <p:cNvPr id="5" name="Title 4">
            <a:extLst>
              <a:ext uri="{FF2B5EF4-FFF2-40B4-BE49-F238E27FC236}">
                <a16:creationId xmlns:a16="http://schemas.microsoft.com/office/drawing/2014/main" id="{7BAF5E9D-2CB6-F365-5226-4F7ECA4E866B}"/>
              </a:ext>
            </a:extLst>
          </p:cNvPr>
          <p:cNvSpPr>
            <a:spLocks noGrp="1"/>
          </p:cNvSpPr>
          <p:nvPr>
            <p:ph type="title"/>
          </p:nvPr>
        </p:nvSpPr>
        <p:spPr>
          <a:xfrm>
            <a:off x="388131" y="-31278"/>
            <a:ext cx="6721796" cy="1325563"/>
          </a:xfrm>
        </p:spPr>
        <p:txBody>
          <a:bodyPr/>
          <a:lstStyle/>
          <a:p>
            <a:r>
              <a:rPr lang="en-GB" dirty="0">
                <a:solidFill>
                  <a:schemeClr val="bg1"/>
                </a:solidFill>
              </a:rPr>
              <a:t>Lessons learned from storms</a:t>
            </a:r>
          </a:p>
        </p:txBody>
      </p:sp>
      <p:sp>
        <p:nvSpPr>
          <p:cNvPr id="4" name="Content Placeholder 2">
            <a:extLst>
              <a:ext uri="{FF2B5EF4-FFF2-40B4-BE49-F238E27FC236}">
                <a16:creationId xmlns:a16="http://schemas.microsoft.com/office/drawing/2014/main" id="{7F497395-27F3-B0B2-C06F-48D1C0DF74D7}"/>
              </a:ext>
            </a:extLst>
          </p:cNvPr>
          <p:cNvSpPr txBox="1">
            <a:spLocks/>
          </p:cNvSpPr>
          <p:nvPr/>
        </p:nvSpPr>
        <p:spPr>
          <a:xfrm>
            <a:off x="881743" y="1187117"/>
            <a:ext cx="5928414" cy="5111046"/>
          </a:xfrm>
          <a:prstGeom prst="rect">
            <a:avLst/>
          </a:prstGeom>
          <a:solidFill>
            <a:srgbClr val="FFFFFF">
              <a:alpha val="74902"/>
            </a:srgbClr>
          </a:solidFill>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Storms pose a unique threat with various simultaneous impacts in combination – wind, rain/hail/snow, lightning, flood </a:t>
            </a:r>
            <a:endParaRPr lang="en-GB" dirty="0">
              <a:cs typeface="Calibri"/>
            </a:endParaRPr>
          </a:p>
          <a:p>
            <a:r>
              <a:rPr lang="en-GB" dirty="0">
                <a:ea typeface="+mn-lt"/>
                <a:cs typeface="+mn-lt"/>
              </a:rPr>
              <a:t>Recent storms have revealed a need to change how we design structures </a:t>
            </a:r>
          </a:p>
          <a:p>
            <a:r>
              <a:rPr lang="en-GB" dirty="0"/>
              <a:t>Key lessons learned:</a:t>
            </a:r>
            <a:endParaRPr lang="en-GB" dirty="0">
              <a:cs typeface="Calibri"/>
            </a:endParaRPr>
          </a:p>
          <a:p>
            <a:pPr lvl="1"/>
            <a:r>
              <a:rPr lang="en-GB" b="1" dirty="0"/>
              <a:t>severe underestimation</a:t>
            </a:r>
            <a:r>
              <a:rPr lang="en-GB" dirty="0"/>
              <a:t> of flood risks showing the inadequacy of existing barriers</a:t>
            </a:r>
            <a:endParaRPr lang="en-GB" dirty="0">
              <a:cs typeface="Calibri"/>
            </a:endParaRPr>
          </a:p>
          <a:p>
            <a:pPr lvl="1"/>
            <a:r>
              <a:rPr lang="en-GB" b="1" dirty="0"/>
              <a:t>designs </a:t>
            </a:r>
            <a:r>
              <a:rPr lang="en-GB" dirty="0"/>
              <a:t>of roofs and structures being unable to cope with the increasing wind loads (made worse by ageing assets)</a:t>
            </a:r>
            <a:endParaRPr lang="en-GB" dirty="0">
              <a:cs typeface="Calibri"/>
            </a:endParaRPr>
          </a:p>
          <a:p>
            <a:pPr lvl="2"/>
            <a:endParaRPr lang="en-GB" dirty="0">
              <a:cs typeface="Calibri"/>
            </a:endParaRPr>
          </a:p>
          <a:p>
            <a:pPr lvl="1"/>
            <a:endParaRPr lang="en-GB" dirty="0">
              <a:cs typeface="Calibri"/>
            </a:endParaRPr>
          </a:p>
          <a:p>
            <a:pPr lvl="1"/>
            <a:endParaRPr lang="en-GB" dirty="0">
              <a:cs typeface="Calibri"/>
            </a:endParaRPr>
          </a:p>
        </p:txBody>
      </p:sp>
      <p:pic>
        <p:nvPicPr>
          <p:cNvPr id="6" name="Picture 9" descr="Graphical user interface, PowerPoint&#10;&#10;Description automatically generated">
            <a:extLst>
              <a:ext uri="{FF2B5EF4-FFF2-40B4-BE49-F238E27FC236}">
                <a16:creationId xmlns:a16="http://schemas.microsoft.com/office/drawing/2014/main" id="{54864619-6164-D078-0AA0-69041CED7B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49230" y="65510"/>
            <a:ext cx="4803466" cy="6722755"/>
          </a:xfrm>
          <a:prstGeom prst="rect">
            <a:avLst/>
          </a:prstGeom>
        </p:spPr>
      </p:pic>
    </p:spTree>
    <p:extLst>
      <p:ext uri="{BB962C8B-B14F-4D97-AF65-F5344CB8AC3E}">
        <p14:creationId xmlns:p14="http://schemas.microsoft.com/office/powerpoint/2010/main" val="36054329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2" descr="Three birds flying over the ocean">
            <a:extLst>
              <a:ext uri="{FF2B5EF4-FFF2-40B4-BE49-F238E27FC236}">
                <a16:creationId xmlns:a16="http://schemas.microsoft.com/office/drawing/2014/main" id="{400CDBE5-437B-8FBD-16A8-8C8064FE88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3776"/>
          </a:xfrm>
          <a:prstGeom prst="rect">
            <a:avLst/>
          </a:prstGeom>
        </p:spPr>
      </p:pic>
      <p:sp>
        <p:nvSpPr>
          <p:cNvPr id="18" name="Content Placeholder 2">
            <a:extLst>
              <a:ext uri="{FF2B5EF4-FFF2-40B4-BE49-F238E27FC236}">
                <a16:creationId xmlns:a16="http://schemas.microsoft.com/office/drawing/2014/main" id="{EABD1892-07D1-1021-88D2-C3C06F304C1B}"/>
              </a:ext>
            </a:extLst>
          </p:cNvPr>
          <p:cNvSpPr txBox="1">
            <a:spLocks/>
          </p:cNvSpPr>
          <p:nvPr/>
        </p:nvSpPr>
        <p:spPr>
          <a:xfrm>
            <a:off x="536510" y="1188137"/>
            <a:ext cx="5928414" cy="5111046"/>
          </a:xfrm>
          <a:prstGeom prst="rect">
            <a:avLst/>
          </a:prstGeom>
          <a:solidFill>
            <a:srgbClr val="FFFFFF">
              <a:alpha val="74902"/>
            </a:srgb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cs typeface="Calibri"/>
              </a:rPr>
              <a:t>Lightning</a:t>
            </a:r>
            <a:endParaRPr lang="en-US" dirty="0">
              <a:cs typeface="Calibri" panose="020F0502020204030204"/>
            </a:endParaRPr>
          </a:p>
          <a:p>
            <a:pPr lvl="1"/>
            <a:r>
              <a:rPr lang="en-GB" dirty="0">
                <a:ea typeface="+mn-lt"/>
                <a:cs typeface="+mn-lt"/>
              </a:rPr>
              <a:t>Ignition of flammable substances</a:t>
            </a:r>
            <a:endParaRPr lang="en-US" dirty="0">
              <a:ea typeface="+mn-lt"/>
              <a:cs typeface="+mn-lt"/>
            </a:endParaRPr>
          </a:p>
          <a:p>
            <a:pPr lvl="2"/>
            <a:r>
              <a:rPr lang="en-GB" dirty="0">
                <a:ea typeface="+mn-lt"/>
                <a:cs typeface="+mn-lt"/>
              </a:rPr>
              <a:t>Management of wastes</a:t>
            </a:r>
            <a:endParaRPr lang="en-US" dirty="0">
              <a:ea typeface="+mn-lt"/>
              <a:cs typeface="+mn-lt"/>
            </a:endParaRPr>
          </a:p>
          <a:p>
            <a:pPr lvl="2"/>
            <a:r>
              <a:rPr lang="en-GB" dirty="0">
                <a:ea typeface="+mn-lt"/>
                <a:cs typeface="+mn-lt"/>
              </a:rPr>
              <a:t>Gases, e.g. biogas at AD sites</a:t>
            </a:r>
            <a:endParaRPr lang="en-US" dirty="0">
              <a:ea typeface="+mn-lt"/>
              <a:cs typeface="+mn-lt"/>
            </a:endParaRPr>
          </a:p>
          <a:p>
            <a:pPr lvl="2"/>
            <a:r>
              <a:rPr lang="en-GB" dirty="0">
                <a:cs typeface="Calibri"/>
              </a:rPr>
              <a:t>Vessels, e.g. tanks or cylinders</a:t>
            </a:r>
          </a:p>
          <a:p>
            <a:r>
              <a:rPr lang="en-GB" dirty="0">
                <a:cs typeface="Calibri"/>
              </a:rPr>
              <a:t>Flooding</a:t>
            </a:r>
          </a:p>
          <a:p>
            <a:pPr lvl="1"/>
            <a:r>
              <a:rPr lang="en-GB" dirty="0">
                <a:cs typeface="Calibri"/>
              </a:rPr>
              <a:t>Floating of tanks, bunds</a:t>
            </a:r>
          </a:p>
          <a:p>
            <a:pPr lvl="2"/>
            <a:r>
              <a:rPr lang="en-GB" dirty="0">
                <a:cs typeface="Calibri"/>
              </a:rPr>
              <a:t>Implementation of guide rails, and connecting walkways to tanks at risk of flooding</a:t>
            </a:r>
          </a:p>
          <a:p>
            <a:pPr lvl="2"/>
            <a:r>
              <a:rPr lang="en-GB" dirty="0">
                <a:cs typeface="Calibri"/>
              </a:rPr>
              <a:t>Monitoring of substance levels in vessels </a:t>
            </a:r>
          </a:p>
          <a:p>
            <a:pPr lvl="1"/>
            <a:r>
              <a:rPr lang="en-GB" dirty="0">
                <a:cs typeface="Calibri"/>
              </a:rPr>
              <a:t>Increased conductivity for lightning throughout site</a:t>
            </a:r>
          </a:p>
          <a:p>
            <a:pPr lvl="1"/>
            <a:endParaRPr lang="en-GB" dirty="0">
              <a:cs typeface="Calibri"/>
            </a:endParaRPr>
          </a:p>
          <a:p>
            <a:pPr lvl="1"/>
            <a:endParaRPr lang="en-GB" dirty="0">
              <a:cs typeface="Calibri"/>
            </a:endParaRPr>
          </a:p>
        </p:txBody>
      </p:sp>
      <p:sp>
        <p:nvSpPr>
          <p:cNvPr id="2" name="Title 1">
            <a:extLst>
              <a:ext uri="{FF2B5EF4-FFF2-40B4-BE49-F238E27FC236}">
                <a16:creationId xmlns:a16="http://schemas.microsoft.com/office/drawing/2014/main" id="{0C85C727-0293-067B-7C70-E617282DECDB}"/>
              </a:ext>
            </a:extLst>
          </p:cNvPr>
          <p:cNvSpPr txBox="1">
            <a:spLocks/>
          </p:cNvSpPr>
          <p:nvPr/>
        </p:nvSpPr>
        <p:spPr>
          <a:xfrm>
            <a:off x="1033108"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solidFill>
                <a:srgbClr val="2E75B6"/>
              </a:solidFill>
            </a:endParaRPr>
          </a:p>
        </p:txBody>
      </p:sp>
      <p:sp>
        <p:nvSpPr>
          <p:cNvPr id="5" name="Title 4">
            <a:extLst>
              <a:ext uri="{FF2B5EF4-FFF2-40B4-BE49-F238E27FC236}">
                <a16:creationId xmlns:a16="http://schemas.microsoft.com/office/drawing/2014/main" id="{7BAF5E9D-2CB6-F365-5226-4F7ECA4E866B}"/>
              </a:ext>
            </a:extLst>
          </p:cNvPr>
          <p:cNvSpPr>
            <a:spLocks noGrp="1"/>
          </p:cNvSpPr>
          <p:nvPr>
            <p:ph type="title"/>
          </p:nvPr>
        </p:nvSpPr>
        <p:spPr>
          <a:xfrm>
            <a:off x="388131" y="-31278"/>
            <a:ext cx="6721796" cy="1325563"/>
          </a:xfrm>
        </p:spPr>
        <p:txBody>
          <a:bodyPr/>
          <a:lstStyle/>
          <a:p>
            <a:r>
              <a:rPr lang="en-GB" dirty="0">
                <a:solidFill>
                  <a:schemeClr val="bg1"/>
                </a:solidFill>
              </a:rPr>
              <a:t>Lessons learned from storms</a:t>
            </a:r>
          </a:p>
        </p:txBody>
      </p:sp>
      <p:pic>
        <p:nvPicPr>
          <p:cNvPr id="3" name="Picture 2" descr="A picture containing text, person, indoor&#10;&#10;Description automatically generated">
            <a:extLst>
              <a:ext uri="{FF2B5EF4-FFF2-40B4-BE49-F238E27FC236}">
                <a16:creationId xmlns:a16="http://schemas.microsoft.com/office/drawing/2014/main" id="{D61394BC-10FD-B4B6-A9B8-679113D99D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84592" y="3537375"/>
            <a:ext cx="4244939" cy="2761808"/>
          </a:xfrm>
          <a:prstGeom prst="rect">
            <a:avLst/>
          </a:prstGeom>
        </p:spPr>
      </p:pic>
      <p:sp>
        <p:nvSpPr>
          <p:cNvPr id="11" name="Content Placeholder 2">
            <a:extLst>
              <a:ext uri="{FF2B5EF4-FFF2-40B4-BE49-F238E27FC236}">
                <a16:creationId xmlns:a16="http://schemas.microsoft.com/office/drawing/2014/main" id="{1CE68AE0-B08E-D608-9E93-6B984D776BEC}"/>
              </a:ext>
            </a:extLst>
          </p:cNvPr>
          <p:cNvSpPr txBox="1">
            <a:spLocks/>
          </p:cNvSpPr>
          <p:nvPr/>
        </p:nvSpPr>
        <p:spPr>
          <a:xfrm>
            <a:off x="6784592" y="1188137"/>
            <a:ext cx="4870898" cy="2218697"/>
          </a:xfrm>
          <a:prstGeom prst="rect">
            <a:avLst/>
          </a:prstGeom>
          <a:solidFill>
            <a:srgbClr val="FFFFFF">
              <a:alpha val="74902"/>
            </a:srgbClr>
          </a:solid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cs typeface="Calibri"/>
              </a:rPr>
              <a:t>Wind</a:t>
            </a:r>
          </a:p>
          <a:p>
            <a:pPr lvl="1"/>
            <a:r>
              <a:rPr lang="en-GB" dirty="0">
                <a:cs typeface="Calibri"/>
              </a:rPr>
              <a:t>Weather membranes</a:t>
            </a:r>
          </a:p>
          <a:p>
            <a:pPr lvl="2"/>
            <a:r>
              <a:rPr lang="en-GB" dirty="0">
                <a:cs typeface="Calibri"/>
              </a:rPr>
              <a:t>Reinforcement straps</a:t>
            </a:r>
          </a:p>
          <a:p>
            <a:pPr lvl="2"/>
            <a:r>
              <a:rPr lang="en-GB" dirty="0">
                <a:cs typeface="Calibri"/>
              </a:rPr>
              <a:t>Monitoring of joints and seam strength</a:t>
            </a:r>
          </a:p>
          <a:p>
            <a:pPr lvl="1"/>
            <a:r>
              <a:rPr lang="en-GB" dirty="0">
                <a:cs typeface="Calibri"/>
              </a:rPr>
              <a:t>Tall structures</a:t>
            </a:r>
          </a:p>
          <a:p>
            <a:pPr marL="457200" lvl="1" indent="0">
              <a:buNone/>
            </a:pPr>
            <a:endParaRPr lang="en-GB" dirty="0">
              <a:cs typeface="Calibri"/>
            </a:endParaRPr>
          </a:p>
          <a:p>
            <a:pPr lvl="1"/>
            <a:endParaRPr lang="en-GB" dirty="0">
              <a:cs typeface="Calibri"/>
            </a:endParaRPr>
          </a:p>
        </p:txBody>
      </p:sp>
    </p:spTree>
    <p:extLst>
      <p:ext uri="{BB962C8B-B14F-4D97-AF65-F5344CB8AC3E}">
        <p14:creationId xmlns:p14="http://schemas.microsoft.com/office/powerpoint/2010/main" val="25757809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1770176-8E64-4D06-ACFE-7B063B7414F9}"/>
              </a:ext>
            </a:extLst>
          </p:cNvPr>
          <p:cNvSpPr txBox="1"/>
          <p:nvPr/>
        </p:nvSpPr>
        <p:spPr>
          <a:xfrm>
            <a:off x="198934" y="1535298"/>
            <a:ext cx="8023311" cy="5355312"/>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dirty="0">
                <a:cs typeface="Calibri"/>
              </a:rPr>
              <a:t>In 2022 an Environment Agency IChemE intern researched past and recent </a:t>
            </a:r>
            <a:r>
              <a:rPr lang="en-GB" dirty="0" err="1">
                <a:cs typeface="Calibri"/>
              </a:rPr>
              <a:t>Natechs</a:t>
            </a:r>
            <a:r>
              <a:rPr lang="en-GB" dirty="0">
                <a:cs typeface="Calibri"/>
              </a:rPr>
              <a:t>.</a:t>
            </a:r>
            <a:endParaRPr lang="en-US" dirty="0">
              <a:cs typeface="Calibri"/>
            </a:endParaRPr>
          </a:p>
          <a:p>
            <a:pPr marL="285750" indent="-285750">
              <a:buFont typeface="Arial" panose="020B0604020202020204" pitchFamily="34" charset="0"/>
              <a:buChar char="•"/>
            </a:pPr>
            <a:r>
              <a:rPr lang="en-GB" dirty="0">
                <a:cs typeface="Calibri"/>
              </a:rPr>
              <a:t>A spreadsheet was developed to break down the incidents, broadly categorising the lessons learned. This has informed revisions of Environment Agency guidance.</a:t>
            </a:r>
          </a:p>
          <a:p>
            <a:pPr marL="285750" indent="-285750">
              <a:buFont typeface="Arial" panose="020B0604020202020204" pitchFamily="34" charset="0"/>
              <a:buChar char="•"/>
            </a:pPr>
            <a:r>
              <a:rPr lang="en-GB" dirty="0">
                <a:cs typeface="Calibri"/>
              </a:rPr>
              <a:t>In terms of lessons, the most common learnings featured at </a:t>
            </a:r>
            <a:r>
              <a:rPr lang="en-GB" b="1" dirty="0">
                <a:cs typeface="Calibri"/>
              </a:rPr>
              <a:t>Design</a:t>
            </a:r>
            <a:r>
              <a:rPr lang="en-GB" b="1" dirty="0"/>
              <a:t> and planning</a:t>
            </a:r>
            <a:r>
              <a:rPr lang="en-GB" dirty="0"/>
              <a:t> </a:t>
            </a:r>
            <a:r>
              <a:rPr lang="en-GB" b="1" dirty="0"/>
              <a:t>stage </a:t>
            </a:r>
            <a:r>
              <a:rPr lang="en-GB" dirty="0"/>
              <a:t>- neglecting to consider climate change impacts from early stages of site location and design, or reviews of continuing adequacy of design, has contributed to many incidents.</a:t>
            </a:r>
          </a:p>
          <a:p>
            <a:pPr marL="285750" indent="-285750">
              <a:buFont typeface="Arial" panose="020B0604020202020204" pitchFamily="34" charset="0"/>
              <a:buChar char="•"/>
            </a:pPr>
            <a:r>
              <a:rPr lang="en-GB" dirty="0">
                <a:cs typeface="Calibri"/>
              </a:rPr>
              <a:t>Also, failings in </a:t>
            </a:r>
            <a:r>
              <a:rPr lang="en-GB" b="1" dirty="0"/>
              <a:t>Emergency Response Plans and policies</a:t>
            </a:r>
            <a:r>
              <a:rPr lang="en-GB" dirty="0"/>
              <a:t> and </a:t>
            </a:r>
            <a:r>
              <a:rPr lang="en-GB" b="1" dirty="0">
                <a:cs typeface="Calibri"/>
              </a:rPr>
              <a:t>testing and maintenance</a:t>
            </a:r>
            <a:r>
              <a:rPr lang="en-GB" dirty="0">
                <a:cs typeface="Calibri"/>
              </a:rPr>
              <a:t> were frequently identified.</a:t>
            </a:r>
          </a:p>
          <a:p>
            <a:pPr marL="285750" indent="-285750">
              <a:buFont typeface="Arial" panose="020B0604020202020204" pitchFamily="34" charset="0"/>
              <a:buChar char="•"/>
            </a:pPr>
            <a:r>
              <a:rPr lang="en-GB" dirty="0">
                <a:cs typeface="Calibri"/>
              </a:rPr>
              <a:t>All failings could have been easily improved, all fall under existing management system approaches. </a:t>
            </a:r>
          </a:p>
          <a:p>
            <a:pPr marL="285750" indent="-285750">
              <a:buFont typeface="Arial" panose="020B0604020202020204" pitchFamily="34" charset="0"/>
              <a:buChar char="•"/>
            </a:pPr>
            <a:r>
              <a:rPr lang="en-GB" dirty="0">
                <a:ea typeface="+mn-lt"/>
                <a:cs typeface="+mn-lt"/>
              </a:rPr>
              <a:t>Need implementation of training and an appreciation of how climate change can capitalise on weaknesses in standard management systems.</a:t>
            </a:r>
          </a:p>
          <a:p>
            <a:pPr marL="285750" indent="-285750">
              <a:buFont typeface="Arial" panose="020B0604020202020204" pitchFamily="34" charset="0"/>
              <a:buChar char="•"/>
            </a:pPr>
            <a:r>
              <a:rPr lang="en-GB" dirty="0">
                <a:ea typeface="+mn-lt"/>
                <a:cs typeface="+mn-lt"/>
              </a:rPr>
              <a:t>The agencies are training officers on </a:t>
            </a:r>
            <a:r>
              <a:rPr lang="en-GB" dirty="0" err="1">
                <a:ea typeface="+mn-lt"/>
                <a:cs typeface="+mn-lt"/>
              </a:rPr>
              <a:t>Natechs</a:t>
            </a:r>
            <a:r>
              <a:rPr lang="en-GB" dirty="0">
                <a:ea typeface="+mn-lt"/>
                <a:cs typeface="+mn-lt"/>
              </a:rPr>
              <a:t>, climate change adaptation and links to management system controls – operators similarly need to develop these capabilities.</a:t>
            </a:r>
          </a:p>
          <a:p>
            <a:endParaRPr lang="en-GB" dirty="0">
              <a:cs typeface="Calibri"/>
            </a:endParaRPr>
          </a:p>
        </p:txBody>
      </p:sp>
      <p:grpSp>
        <p:nvGrpSpPr>
          <p:cNvPr id="5" name="Group 4">
            <a:extLst>
              <a:ext uri="{FF2B5EF4-FFF2-40B4-BE49-F238E27FC236}">
                <a16:creationId xmlns:a16="http://schemas.microsoft.com/office/drawing/2014/main" id="{04662955-9CD7-4756-9037-79A2CF7F0F58}"/>
              </a:ext>
            </a:extLst>
          </p:cNvPr>
          <p:cNvGrpSpPr/>
          <p:nvPr/>
        </p:nvGrpSpPr>
        <p:grpSpPr>
          <a:xfrm>
            <a:off x="7650190" y="395612"/>
            <a:ext cx="4342876" cy="1526758"/>
            <a:chOff x="420510" y="328027"/>
            <a:chExt cx="11675533" cy="3261447"/>
          </a:xfrm>
        </p:grpSpPr>
        <p:pic>
          <p:nvPicPr>
            <p:cNvPr id="2" name="Picture 2" descr="Text&#10;&#10;Description automatically generated">
              <a:extLst>
                <a:ext uri="{FF2B5EF4-FFF2-40B4-BE49-F238E27FC236}">
                  <a16:creationId xmlns:a16="http://schemas.microsoft.com/office/drawing/2014/main" id="{1CEEDF95-69B5-BF6B-1F93-026864BAF1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0510" y="700307"/>
              <a:ext cx="11675533" cy="2889167"/>
            </a:xfrm>
            <a:prstGeom prst="rect">
              <a:avLst/>
            </a:prstGeom>
          </p:spPr>
        </p:pic>
        <p:pic>
          <p:nvPicPr>
            <p:cNvPr id="3" name="Picture 4" descr="A picture containing shape&#10;&#10;Description automatically generated">
              <a:extLst>
                <a:ext uri="{FF2B5EF4-FFF2-40B4-BE49-F238E27FC236}">
                  <a16:creationId xmlns:a16="http://schemas.microsoft.com/office/drawing/2014/main" id="{B9D52B5F-3986-EAC4-A4B4-6E91221F2A3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7280" y="328027"/>
              <a:ext cx="11179236" cy="303463"/>
            </a:xfrm>
            <a:prstGeom prst="rect">
              <a:avLst/>
            </a:prstGeom>
          </p:spPr>
        </p:pic>
      </p:grpSp>
      <p:pic>
        <p:nvPicPr>
          <p:cNvPr id="7" name="Picture 6">
            <a:extLst>
              <a:ext uri="{FF2B5EF4-FFF2-40B4-BE49-F238E27FC236}">
                <a16:creationId xmlns:a16="http://schemas.microsoft.com/office/drawing/2014/main" id="{257C9ECB-0BC7-461C-98F1-19F6A30A8EA4}"/>
              </a:ext>
            </a:extLst>
          </p:cNvPr>
          <p:cNvPicPr>
            <a:picLocks noChangeAspect="1"/>
          </p:cNvPicPr>
          <p:nvPr/>
        </p:nvPicPr>
        <p:blipFill>
          <a:blip r:embed="rId5"/>
          <a:stretch>
            <a:fillRect/>
          </a:stretch>
        </p:blipFill>
        <p:spPr>
          <a:xfrm>
            <a:off x="9821628" y="4297771"/>
            <a:ext cx="1826771" cy="2373709"/>
          </a:xfrm>
          <a:prstGeom prst="rect">
            <a:avLst/>
          </a:prstGeom>
        </p:spPr>
      </p:pic>
      <p:pic>
        <p:nvPicPr>
          <p:cNvPr id="4" name="Picture 5" descr="Table&#10;&#10;Description automatically generated">
            <a:extLst>
              <a:ext uri="{FF2B5EF4-FFF2-40B4-BE49-F238E27FC236}">
                <a16:creationId xmlns:a16="http://schemas.microsoft.com/office/drawing/2014/main" id="{BD724155-A3E8-0C25-54CE-39301246D7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14453" y="2096643"/>
            <a:ext cx="3378613" cy="2026855"/>
          </a:xfrm>
          <a:prstGeom prst="rect">
            <a:avLst/>
          </a:prstGeom>
        </p:spPr>
      </p:pic>
      <p:sp>
        <p:nvSpPr>
          <p:cNvPr id="9" name="Title 1">
            <a:extLst>
              <a:ext uri="{FF2B5EF4-FFF2-40B4-BE49-F238E27FC236}">
                <a16:creationId xmlns:a16="http://schemas.microsoft.com/office/drawing/2014/main" id="{4AB7A66C-71A6-41C6-BDA4-F890CF7CD6D4}"/>
              </a:ext>
            </a:extLst>
          </p:cNvPr>
          <p:cNvSpPr>
            <a:spLocks noGrp="1"/>
          </p:cNvSpPr>
          <p:nvPr>
            <p:ph type="title"/>
          </p:nvPr>
        </p:nvSpPr>
        <p:spPr>
          <a:xfrm>
            <a:off x="518567" y="194592"/>
            <a:ext cx="5914132" cy="1218503"/>
          </a:xfrm>
        </p:spPr>
        <p:txBody>
          <a:bodyPr>
            <a:normAutofit fontScale="90000"/>
          </a:bodyPr>
          <a:lstStyle/>
          <a:p>
            <a:r>
              <a:rPr lang="en-GB" dirty="0">
                <a:solidFill>
                  <a:srgbClr val="2E75B6"/>
                </a:solidFill>
                <a:cs typeface="Calibri Light"/>
              </a:rPr>
              <a:t>Environment Agency </a:t>
            </a:r>
            <a:br>
              <a:rPr lang="en-GB" dirty="0">
                <a:solidFill>
                  <a:srgbClr val="2E75B6"/>
                </a:solidFill>
                <a:cs typeface="Calibri Light"/>
              </a:rPr>
            </a:br>
            <a:r>
              <a:rPr lang="en-GB" dirty="0" err="1">
                <a:solidFill>
                  <a:srgbClr val="2E75B6"/>
                </a:solidFill>
                <a:cs typeface="Calibri Light"/>
              </a:rPr>
              <a:t>Natech</a:t>
            </a:r>
            <a:r>
              <a:rPr lang="en-GB" dirty="0">
                <a:solidFill>
                  <a:srgbClr val="2E75B6"/>
                </a:solidFill>
                <a:cs typeface="Calibri Light"/>
              </a:rPr>
              <a:t> research</a:t>
            </a:r>
            <a:endParaRPr lang="en-GB" dirty="0">
              <a:solidFill>
                <a:srgbClr val="2E75B6"/>
              </a:solidFill>
            </a:endParaRPr>
          </a:p>
        </p:txBody>
      </p:sp>
    </p:spTree>
    <p:extLst>
      <p:ext uri="{BB962C8B-B14F-4D97-AF65-F5344CB8AC3E}">
        <p14:creationId xmlns:p14="http://schemas.microsoft.com/office/powerpoint/2010/main" val="28778854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A02AB-9C4A-47C3-B426-9C65E9FB8925}"/>
              </a:ext>
            </a:extLst>
          </p:cNvPr>
          <p:cNvSpPr>
            <a:spLocks noGrp="1"/>
          </p:cNvSpPr>
          <p:nvPr>
            <p:ph type="title"/>
          </p:nvPr>
        </p:nvSpPr>
        <p:spPr>
          <a:xfrm>
            <a:off x="626534" y="365125"/>
            <a:ext cx="10970682" cy="1346730"/>
          </a:xfrm>
        </p:spPr>
        <p:txBody>
          <a:bodyPr vert="horz" lIns="91440" tIns="45720" rIns="91440" bIns="45720" rtlCol="0" anchor="ctr">
            <a:noAutofit/>
          </a:bodyPr>
          <a:lstStyle/>
          <a:p>
            <a:r>
              <a:rPr lang="en-GB" dirty="0">
                <a:solidFill>
                  <a:srgbClr val="2E75B6"/>
                </a:solidFill>
                <a:cs typeface="Calibri Light"/>
              </a:rPr>
              <a:t>Control of accidents caused by Natech</a:t>
            </a:r>
          </a:p>
        </p:txBody>
      </p:sp>
      <p:sp>
        <p:nvSpPr>
          <p:cNvPr id="3" name="Content Placeholder 2">
            <a:extLst>
              <a:ext uri="{FF2B5EF4-FFF2-40B4-BE49-F238E27FC236}">
                <a16:creationId xmlns:a16="http://schemas.microsoft.com/office/drawing/2014/main" id="{A35127CA-38AE-4E8E-872B-B54811EA5E7D}"/>
              </a:ext>
            </a:extLst>
          </p:cNvPr>
          <p:cNvSpPr>
            <a:spLocks noGrp="1"/>
          </p:cNvSpPr>
          <p:nvPr>
            <p:ph sz="half" idx="1"/>
          </p:nvPr>
        </p:nvSpPr>
        <p:spPr>
          <a:xfrm>
            <a:off x="435612" y="1711855"/>
            <a:ext cx="5435599" cy="5029200"/>
          </a:xfrm>
        </p:spPr>
        <p:txBody>
          <a:bodyPr vert="horz" lIns="91440" tIns="45720" rIns="91440" bIns="45720" rtlCol="0" anchor="t">
            <a:normAutofit fontScale="70000" lnSpcReduction="20000"/>
          </a:bodyPr>
          <a:lstStyle/>
          <a:p>
            <a:r>
              <a:rPr lang="en-GB" sz="2800" dirty="0"/>
              <a:t>Natech risk can be effectively controlled by ensuring adequate management systems (root causes) that embed natural causes and climate change impacts</a:t>
            </a:r>
          </a:p>
          <a:p>
            <a:endParaRPr lang="en-GB" sz="2800" dirty="0"/>
          </a:p>
          <a:p>
            <a:r>
              <a:rPr lang="en-GB" dirty="0"/>
              <a:t>The greatest opportunity to reduce Natech risk occurs at the installation planning &amp; design stage </a:t>
            </a:r>
            <a:endParaRPr lang="en-US" dirty="0"/>
          </a:p>
          <a:p>
            <a:endParaRPr lang="en-GB" dirty="0">
              <a:cs typeface="Calibri"/>
            </a:endParaRPr>
          </a:p>
          <a:p>
            <a:r>
              <a:rPr lang="en-GB" dirty="0">
                <a:cs typeface="Calibri"/>
              </a:rPr>
              <a:t>Most management system aspects are important (but especially emergency planning and inspection/maintenance)</a:t>
            </a:r>
          </a:p>
          <a:p>
            <a:pPr marL="0" indent="0">
              <a:buNone/>
            </a:pPr>
            <a:endParaRPr lang="en-GB" dirty="0">
              <a:cs typeface="Calibri"/>
            </a:endParaRPr>
          </a:p>
          <a:p>
            <a:r>
              <a:rPr lang="en-GB" dirty="0">
                <a:cs typeface="Calibri"/>
              </a:rPr>
              <a:t>Adequately understanding </a:t>
            </a:r>
            <a:r>
              <a:rPr lang="en-GB" dirty="0" err="1">
                <a:cs typeface="Calibri"/>
              </a:rPr>
              <a:t>Natech</a:t>
            </a:r>
            <a:r>
              <a:rPr lang="en-GB" dirty="0">
                <a:cs typeface="Calibri"/>
              </a:rPr>
              <a:t> risk is fundamental </a:t>
            </a:r>
          </a:p>
          <a:p>
            <a:endParaRPr lang="en-GB" dirty="0">
              <a:cs typeface="Calibri"/>
            </a:endParaRPr>
          </a:p>
          <a:p>
            <a:pPr lvl="1">
              <a:buFont typeface="Wingdings" panose="020B0604020202020204" pitchFamily="34" charset="0"/>
              <a:buChar char="Ø"/>
            </a:pPr>
            <a:r>
              <a:rPr lang="en-GB" sz="2800" dirty="0">
                <a:cs typeface="Calibri"/>
              </a:rPr>
              <a:t>  Generally – no new lessons!</a:t>
            </a:r>
          </a:p>
        </p:txBody>
      </p:sp>
      <p:graphicFrame>
        <p:nvGraphicFramePr>
          <p:cNvPr id="5" name="Diagram 5">
            <a:extLst>
              <a:ext uri="{FF2B5EF4-FFF2-40B4-BE49-F238E27FC236}">
                <a16:creationId xmlns:a16="http://schemas.microsoft.com/office/drawing/2014/main" id="{1466C26F-C5D4-854E-B50F-B45E0DB158F9}"/>
              </a:ext>
            </a:extLst>
          </p:cNvPr>
          <p:cNvGraphicFramePr>
            <a:graphicFrameLocks noGrp="1"/>
          </p:cNvGraphicFramePr>
          <p:nvPr>
            <p:ph sz="half" idx="2"/>
            <p:extLst>
              <p:ext uri="{D42A27DB-BD31-4B8C-83A1-F6EECF244321}">
                <p14:modId xmlns:p14="http://schemas.microsoft.com/office/powerpoint/2010/main" val="3442293019"/>
              </p:ext>
            </p:extLst>
          </p:nvPr>
        </p:nvGraphicFramePr>
        <p:xfrm>
          <a:off x="6404836" y="1822560"/>
          <a:ext cx="5435599" cy="3866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6" name="TextBox 305">
            <a:extLst>
              <a:ext uri="{FF2B5EF4-FFF2-40B4-BE49-F238E27FC236}">
                <a16:creationId xmlns:a16="http://schemas.microsoft.com/office/drawing/2014/main" id="{F9866B81-12E4-7F01-AD43-09F8CCB26A6F}"/>
              </a:ext>
            </a:extLst>
          </p:cNvPr>
          <p:cNvSpPr txBox="1"/>
          <p:nvPr/>
        </p:nvSpPr>
        <p:spPr>
          <a:xfrm>
            <a:off x="6320790" y="6004136"/>
            <a:ext cx="584305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1400" dirty="0">
                <a:cs typeface="Calibri" panose="020F0502020204030204"/>
              </a:rPr>
              <a:t>The extent to which risk reduction measures are adopted then depends on corporate choices – influenced by the operator's culture and safety leadership approach (and the regulator's oversight and actions)</a:t>
            </a:r>
          </a:p>
        </p:txBody>
      </p:sp>
    </p:spTree>
    <p:extLst>
      <p:ext uri="{BB962C8B-B14F-4D97-AF65-F5344CB8AC3E}">
        <p14:creationId xmlns:p14="http://schemas.microsoft.com/office/powerpoint/2010/main" val="22213492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50DA7-1C14-4AF4-BB65-CD88E787A176}"/>
              </a:ext>
            </a:extLst>
          </p:cNvPr>
          <p:cNvSpPr>
            <a:spLocks noGrp="1"/>
          </p:cNvSpPr>
          <p:nvPr>
            <p:ph type="title"/>
          </p:nvPr>
        </p:nvSpPr>
        <p:spPr>
          <a:xfrm>
            <a:off x="838200" y="407655"/>
            <a:ext cx="10515600" cy="1325563"/>
          </a:xfrm>
        </p:spPr>
        <p:txBody>
          <a:bodyPr/>
          <a:lstStyle/>
          <a:p>
            <a:r>
              <a:rPr lang="en-GB" dirty="0">
                <a:solidFill>
                  <a:srgbClr val="2E75B6"/>
                </a:solidFill>
              </a:rPr>
              <a:t>Adaptation action in practice – cross sector examples</a:t>
            </a:r>
          </a:p>
        </p:txBody>
      </p:sp>
      <p:sp>
        <p:nvSpPr>
          <p:cNvPr id="6" name="TextBox 5">
            <a:extLst>
              <a:ext uri="{FF2B5EF4-FFF2-40B4-BE49-F238E27FC236}">
                <a16:creationId xmlns:a16="http://schemas.microsoft.com/office/drawing/2014/main" id="{B0989F35-A33E-4285-B854-6D0E73DDEA17}"/>
              </a:ext>
            </a:extLst>
          </p:cNvPr>
          <p:cNvSpPr txBox="1"/>
          <p:nvPr/>
        </p:nvSpPr>
        <p:spPr>
          <a:xfrm>
            <a:off x="838200" y="1951672"/>
            <a:ext cx="4233530" cy="3416320"/>
          </a:xfrm>
          <a:prstGeom prst="rect">
            <a:avLst/>
          </a:prstGeom>
          <a:noFill/>
        </p:spPr>
        <p:txBody>
          <a:bodyPr wrap="square">
            <a:spAutoFit/>
          </a:bodyPr>
          <a:lstStyle/>
          <a:p>
            <a:pPr algn="l"/>
            <a:r>
              <a:rPr lang="en-GB" dirty="0">
                <a:solidFill>
                  <a:srgbClr val="0B0C0C"/>
                </a:solidFill>
                <a:latin typeface="GDS Transport"/>
              </a:rPr>
              <a:t>U</a:t>
            </a:r>
            <a:r>
              <a:rPr lang="en-GB" b="0" i="0" dirty="0">
                <a:solidFill>
                  <a:srgbClr val="0B0C0C"/>
                </a:solidFill>
                <a:effectLst/>
                <a:latin typeface="GDS Transport"/>
              </a:rPr>
              <a:t>nder the Climate Change Act certain organisations produced reports on:</a:t>
            </a:r>
          </a:p>
          <a:p>
            <a:pPr algn="l"/>
            <a:endParaRPr lang="en-GB" b="0" i="0" dirty="0">
              <a:solidFill>
                <a:srgbClr val="0B0C0C"/>
              </a:solidFill>
              <a:effectLst/>
              <a:latin typeface="GDS Transport"/>
            </a:endParaRPr>
          </a:p>
          <a:p>
            <a:pPr marL="285750" indent="-285750" algn="l">
              <a:buFont typeface="Wingdings" panose="05000000000000000000" pitchFamily="2" charset="2"/>
              <a:buChar char="§"/>
            </a:pPr>
            <a:r>
              <a:rPr lang="en-GB" b="0" i="0" dirty="0">
                <a:solidFill>
                  <a:srgbClr val="0B0C0C"/>
                </a:solidFill>
                <a:effectLst/>
                <a:latin typeface="GDS Transport"/>
              </a:rPr>
              <a:t>the current and future predicted effects of climate change on their organisation</a:t>
            </a:r>
          </a:p>
          <a:p>
            <a:pPr marL="285750" indent="-285750" algn="l">
              <a:buFont typeface="Wingdings" panose="05000000000000000000" pitchFamily="2" charset="2"/>
              <a:buChar char="§"/>
            </a:pPr>
            <a:endParaRPr lang="en-GB" b="0" i="0" dirty="0">
              <a:solidFill>
                <a:srgbClr val="0B0C0C"/>
              </a:solidFill>
              <a:effectLst/>
              <a:latin typeface="GDS Transport"/>
            </a:endParaRPr>
          </a:p>
          <a:p>
            <a:pPr marL="285750" indent="-285750" algn="l">
              <a:buFont typeface="Wingdings" panose="05000000000000000000" pitchFamily="2" charset="2"/>
              <a:buChar char="§"/>
            </a:pPr>
            <a:r>
              <a:rPr lang="en-GB" b="0" i="0" dirty="0">
                <a:solidFill>
                  <a:srgbClr val="0B0C0C"/>
                </a:solidFill>
                <a:effectLst/>
                <a:latin typeface="GDS Transport"/>
              </a:rPr>
              <a:t>their proposals for adapting to climate change</a:t>
            </a:r>
          </a:p>
          <a:p>
            <a:pPr algn="l">
              <a:buFont typeface="Arial" panose="020B0604020202020204" pitchFamily="34" charset="0"/>
              <a:buChar char="•"/>
            </a:pPr>
            <a:endParaRPr lang="en-GB" dirty="0">
              <a:solidFill>
                <a:srgbClr val="0B0C0C"/>
              </a:solidFill>
              <a:latin typeface="GDS Transport"/>
            </a:endParaRPr>
          </a:p>
          <a:p>
            <a:pPr algn="l"/>
            <a:r>
              <a:rPr lang="en-GB" b="0" i="0" dirty="0">
                <a:solidFill>
                  <a:srgbClr val="0B0C0C"/>
                </a:solidFill>
                <a:effectLst/>
                <a:latin typeface="GDS Transport"/>
                <a:hlinkClick r:id="rId2"/>
              </a:rPr>
              <a:t>These reports </a:t>
            </a:r>
            <a:r>
              <a:rPr lang="en-GB" b="0" i="0" dirty="0">
                <a:solidFill>
                  <a:srgbClr val="0B0C0C"/>
                </a:solidFill>
                <a:effectLst/>
                <a:latin typeface="GDS Transport"/>
              </a:rPr>
              <a:t>outline good and best practices in adaptation across government and operators of key infrastructure.</a:t>
            </a:r>
          </a:p>
        </p:txBody>
      </p:sp>
      <p:sp>
        <p:nvSpPr>
          <p:cNvPr id="7" name="TextBox 6">
            <a:extLst>
              <a:ext uri="{FF2B5EF4-FFF2-40B4-BE49-F238E27FC236}">
                <a16:creationId xmlns:a16="http://schemas.microsoft.com/office/drawing/2014/main" id="{1331D6B1-78CE-417B-9CD5-1D746CD2C2EB}"/>
              </a:ext>
            </a:extLst>
          </p:cNvPr>
          <p:cNvSpPr txBox="1"/>
          <p:nvPr/>
        </p:nvSpPr>
        <p:spPr>
          <a:xfrm>
            <a:off x="5911702" y="1372032"/>
            <a:ext cx="5720317" cy="4247317"/>
          </a:xfrm>
          <a:prstGeom prst="rect">
            <a:avLst/>
          </a:prstGeom>
          <a:noFill/>
        </p:spPr>
        <p:txBody>
          <a:bodyPr wrap="square">
            <a:spAutoFit/>
          </a:bodyPr>
          <a:lstStyle/>
          <a:p>
            <a:pPr algn="l"/>
            <a:endParaRPr lang="en-GB" b="0" i="0" dirty="0">
              <a:solidFill>
                <a:srgbClr val="0B0C0C"/>
              </a:solidFill>
              <a:effectLst/>
              <a:latin typeface="GDS Transport"/>
            </a:endParaRPr>
          </a:p>
          <a:p>
            <a:pPr algn="l"/>
            <a:endParaRPr lang="en-GB" dirty="0">
              <a:solidFill>
                <a:srgbClr val="0B0C0C"/>
              </a:solidFill>
              <a:latin typeface="GDS Transport"/>
            </a:endParaRPr>
          </a:p>
          <a:p>
            <a:pPr algn="l"/>
            <a:r>
              <a:rPr lang="en-GB" b="0" i="0" dirty="0">
                <a:solidFill>
                  <a:srgbClr val="0B0C0C"/>
                </a:solidFill>
                <a:effectLst/>
                <a:latin typeface="GDS Transport"/>
              </a:rPr>
              <a:t>The reporting information supports both national policy (e.g. the National Adaptation Programme and Climate Change Risk Assessment) and enables analysis of practical measures that can be taken to adapt. </a:t>
            </a:r>
          </a:p>
          <a:p>
            <a:pPr algn="l"/>
            <a:endParaRPr lang="en-GB" dirty="0">
              <a:solidFill>
                <a:srgbClr val="0B0C0C"/>
              </a:solidFill>
              <a:latin typeface="GDS Transport"/>
            </a:endParaRPr>
          </a:p>
          <a:p>
            <a:pPr algn="l"/>
            <a:r>
              <a:rPr lang="en-GB" b="0" i="0" dirty="0">
                <a:solidFill>
                  <a:srgbClr val="0B0C0C"/>
                </a:solidFill>
                <a:effectLst/>
                <a:latin typeface="GDS Transport"/>
              </a:rPr>
              <a:t>The UK Adaptation Inventory documents adaptation on the ground, presenting a selection of sectoral adaptation options, based on national reporting to government by public and private sector organisations and a systematic review of peer reviewed literature.</a:t>
            </a:r>
          </a:p>
          <a:p>
            <a:pPr algn="l"/>
            <a:endParaRPr lang="en-GB" b="0" i="0" dirty="0">
              <a:solidFill>
                <a:srgbClr val="0B0C0C"/>
              </a:solidFill>
              <a:effectLst/>
              <a:latin typeface="GDS Transport"/>
            </a:endParaRPr>
          </a:p>
          <a:p>
            <a:pPr algn="l"/>
            <a:r>
              <a:rPr lang="en-GB" b="0" i="0" dirty="0">
                <a:solidFill>
                  <a:srgbClr val="0B0C0C"/>
                </a:solidFill>
                <a:effectLst/>
                <a:latin typeface="GDS Transport"/>
                <a:hlinkClick r:id="rId3"/>
              </a:rPr>
              <a:t>https://www.nismod.ac.uk/openclim/adaptation_inventory</a:t>
            </a:r>
            <a:r>
              <a:rPr lang="en-GB" b="0" i="0" dirty="0">
                <a:solidFill>
                  <a:srgbClr val="0B0C0C"/>
                </a:solidFill>
                <a:effectLst/>
                <a:latin typeface="GDS Transport"/>
              </a:rPr>
              <a:t>  </a:t>
            </a:r>
          </a:p>
          <a:p>
            <a:pPr algn="l"/>
            <a:endParaRPr lang="en-GB" b="0" i="0" dirty="0">
              <a:solidFill>
                <a:srgbClr val="0B0C0C"/>
              </a:solidFill>
              <a:effectLst/>
              <a:latin typeface="GDS Transport"/>
            </a:endParaRPr>
          </a:p>
        </p:txBody>
      </p:sp>
    </p:spTree>
    <p:extLst>
      <p:ext uri="{BB962C8B-B14F-4D97-AF65-F5344CB8AC3E}">
        <p14:creationId xmlns:p14="http://schemas.microsoft.com/office/powerpoint/2010/main" val="15722929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767328-0DE6-4172-B14D-FCEF716B252F}"/>
              </a:ext>
            </a:extLst>
          </p:cNvPr>
          <p:cNvSpPr>
            <a:spLocks noGrp="1"/>
          </p:cNvSpPr>
          <p:nvPr>
            <p:ph type="title"/>
          </p:nvPr>
        </p:nvSpPr>
        <p:spPr>
          <a:xfrm>
            <a:off x="943277" y="712269"/>
            <a:ext cx="3370998" cy="5502264"/>
          </a:xfrm>
        </p:spPr>
        <p:txBody>
          <a:bodyPr>
            <a:normAutofit/>
          </a:bodyPr>
          <a:lstStyle/>
          <a:p>
            <a:r>
              <a:rPr lang="en-GB" dirty="0">
                <a:solidFill>
                  <a:srgbClr val="FFFFFF"/>
                </a:solidFill>
              </a:rPr>
              <a:t>Final thoughts</a:t>
            </a:r>
          </a:p>
        </p:txBody>
      </p:sp>
      <p:cxnSp>
        <p:nvCxnSpPr>
          <p:cNvPr id="24" name="Straight Connector 23">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8231C0B1-B4C6-4047-8363-6C9103F8A536}"/>
              </a:ext>
            </a:extLst>
          </p:cNvPr>
          <p:cNvGraphicFramePr>
            <a:graphicFrameLocks noGrp="1"/>
          </p:cNvGraphicFramePr>
          <p:nvPr>
            <p:ph idx="1"/>
            <p:extLst>
              <p:ext uri="{D42A27DB-BD31-4B8C-83A1-F6EECF244321}">
                <p14:modId xmlns:p14="http://schemas.microsoft.com/office/powerpoint/2010/main" val="1426429477"/>
              </p:ext>
            </p:extLst>
          </p:nvPr>
        </p:nvGraphicFramePr>
        <p:xfrm>
          <a:off x="4994067" y="450961"/>
          <a:ext cx="6826458" cy="6024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3046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51B80-8D3F-46E9-8C7E-7626073C852F}"/>
              </a:ext>
            </a:extLst>
          </p:cNvPr>
          <p:cNvSpPr>
            <a:spLocks noGrp="1"/>
          </p:cNvSpPr>
          <p:nvPr>
            <p:ph type="title"/>
          </p:nvPr>
        </p:nvSpPr>
        <p:spPr>
          <a:xfrm>
            <a:off x="838200" y="365125"/>
            <a:ext cx="11021704" cy="1325563"/>
          </a:xfrm>
        </p:spPr>
        <p:txBody>
          <a:bodyPr>
            <a:normAutofit/>
          </a:bodyPr>
          <a:lstStyle/>
          <a:p>
            <a:r>
              <a:rPr lang="en-GB" dirty="0">
                <a:solidFill>
                  <a:srgbClr val="2E75B6"/>
                </a:solidFill>
                <a:effectLst/>
                <a:ea typeface="Calibri" panose="020F0502020204030204" pitchFamily="34" charset="0"/>
                <a:cs typeface="Times New Roman" panose="02020603050405020304" pitchFamily="18" charset="0"/>
              </a:rPr>
              <a:t>The influence of climate change on the risk of industrial accidents or other non-compliance </a:t>
            </a:r>
            <a:endParaRPr lang="en-GB" dirty="0">
              <a:solidFill>
                <a:srgbClr val="2E75B6"/>
              </a:solidFill>
            </a:endParaRPr>
          </a:p>
        </p:txBody>
      </p:sp>
      <p:sp>
        <p:nvSpPr>
          <p:cNvPr id="9" name="TextBox 8">
            <a:extLst>
              <a:ext uri="{FF2B5EF4-FFF2-40B4-BE49-F238E27FC236}">
                <a16:creationId xmlns:a16="http://schemas.microsoft.com/office/drawing/2014/main" id="{935CDBD4-F023-42F7-904C-7EE3376EE5B5}"/>
              </a:ext>
            </a:extLst>
          </p:cNvPr>
          <p:cNvSpPr txBox="1"/>
          <p:nvPr/>
        </p:nvSpPr>
        <p:spPr>
          <a:xfrm>
            <a:off x="1313431" y="5661099"/>
            <a:ext cx="8774562" cy="707886"/>
          </a:xfrm>
          <a:prstGeom prst="rect">
            <a:avLst/>
          </a:prstGeom>
          <a:noFill/>
        </p:spPr>
        <p:txBody>
          <a:bodyPr wrap="square" rtlCol="0">
            <a:spAutoFit/>
          </a:bodyPr>
          <a:lstStyle/>
          <a:p>
            <a:r>
              <a:rPr lang="en-GB" sz="2000" dirty="0"/>
              <a:t>Climate change will result in increased risk of accidents, if implications for safety and environmental protection are not managed – we need to adapt to control risks</a:t>
            </a:r>
          </a:p>
        </p:txBody>
      </p:sp>
      <p:sp>
        <p:nvSpPr>
          <p:cNvPr id="16" name="Rectangle 15">
            <a:extLst>
              <a:ext uri="{FF2B5EF4-FFF2-40B4-BE49-F238E27FC236}">
                <a16:creationId xmlns:a16="http://schemas.microsoft.com/office/drawing/2014/main" id="{000AEE4B-DF7E-4471-A20E-68B619C3118A}"/>
              </a:ext>
            </a:extLst>
          </p:cNvPr>
          <p:cNvSpPr/>
          <p:nvPr/>
        </p:nvSpPr>
        <p:spPr>
          <a:xfrm>
            <a:off x="4584521" y="2762077"/>
            <a:ext cx="3721346" cy="2467760"/>
          </a:xfrm>
          <a:prstGeom prst="rect">
            <a:avLst/>
          </a:prstGeom>
          <a:gradFill>
            <a:gsLst>
              <a:gs pos="0">
                <a:srgbClr val="FF0000"/>
              </a:gs>
              <a:gs pos="49000">
                <a:srgbClr val="FFC000"/>
              </a:gs>
              <a:gs pos="85000">
                <a:srgbClr val="92D050"/>
              </a:gs>
              <a:gs pos="100000">
                <a:srgbClr val="92D05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7" name="Straight Arrow Connector 6">
            <a:extLst>
              <a:ext uri="{FF2B5EF4-FFF2-40B4-BE49-F238E27FC236}">
                <a16:creationId xmlns:a16="http://schemas.microsoft.com/office/drawing/2014/main" id="{A17FC86A-FFF3-489F-A934-269781D2B8FA}"/>
              </a:ext>
            </a:extLst>
          </p:cNvPr>
          <p:cNvCxnSpPr>
            <a:cxnSpLocks/>
          </p:cNvCxnSpPr>
          <p:nvPr/>
        </p:nvCxnSpPr>
        <p:spPr>
          <a:xfrm flipV="1">
            <a:off x="6610350" y="3485521"/>
            <a:ext cx="1695517" cy="106680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D7CD4CC2-A8D1-4E4B-9777-546FD7FEDAF3}"/>
              </a:ext>
            </a:extLst>
          </p:cNvPr>
          <p:cNvSpPr txBox="1"/>
          <p:nvPr/>
        </p:nvSpPr>
        <p:spPr>
          <a:xfrm>
            <a:off x="2676525" y="3650061"/>
            <a:ext cx="1397745" cy="523220"/>
          </a:xfrm>
          <a:prstGeom prst="rect">
            <a:avLst/>
          </a:prstGeom>
          <a:noFill/>
        </p:spPr>
        <p:txBody>
          <a:bodyPr wrap="square" rtlCol="0">
            <a:spAutoFit/>
          </a:bodyPr>
          <a:lstStyle/>
          <a:p>
            <a:r>
              <a:rPr lang="en-GB" sz="1400" dirty="0"/>
              <a:t>Accident or non-compliance Risk</a:t>
            </a:r>
          </a:p>
        </p:txBody>
      </p:sp>
      <p:cxnSp>
        <p:nvCxnSpPr>
          <p:cNvPr id="8" name="Straight Arrow Connector 7">
            <a:extLst>
              <a:ext uri="{FF2B5EF4-FFF2-40B4-BE49-F238E27FC236}">
                <a16:creationId xmlns:a16="http://schemas.microsoft.com/office/drawing/2014/main" id="{760AB734-AC24-43D4-BA42-B433B46CBC05}"/>
              </a:ext>
            </a:extLst>
          </p:cNvPr>
          <p:cNvCxnSpPr>
            <a:cxnSpLocks/>
            <a:endCxn id="16" idx="3"/>
          </p:cNvCxnSpPr>
          <p:nvPr/>
        </p:nvCxnSpPr>
        <p:spPr>
          <a:xfrm flipV="1">
            <a:off x="7191375" y="3995957"/>
            <a:ext cx="1114492" cy="177324"/>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3A5E6AE-A678-4933-8BAC-89229C93C84B}"/>
              </a:ext>
            </a:extLst>
          </p:cNvPr>
          <p:cNvCxnSpPr>
            <a:cxnSpLocks/>
          </p:cNvCxnSpPr>
          <p:nvPr/>
        </p:nvCxnSpPr>
        <p:spPr>
          <a:xfrm flipV="1">
            <a:off x="7191375" y="3028321"/>
            <a:ext cx="1114492" cy="114496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679010-4B35-4623-8B89-D16677EB7F70}"/>
              </a:ext>
            </a:extLst>
          </p:cNvPr>
          <p:cNvCxnSpPr>
            <a:cxnSpLocks/>
          </p:cNvCxnSpPr>
          <p:nvPr/>
        </p:nvCxnSpPr>
        <p:spPr>
          <a:xfrm flipV="1">
            <a:off x="4584521" y="4552321"/>
            <a:ext cx="2025829" cy="436401"/>
          </a:xfrm>
          <a:prstGeom prst="line">
            <a:avLst/>
          </a:prstGeom>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8C2AFF38-7B30-4EDB-9DD3-E8540BDC2676}"/>
              </a:ext>
            </a:extLst>
          </p:cNvPr>
          <p:cNvSpPr txBox="1"/>
          <p:nvPr/>
        </p:nvSpPr>
        <p:spPr>
          <a:xfrm>
            <a:off x="6098019" y="5242616"/>
            <a:ext cx="546945" cy="307777"/>
          </a:xfrm>
          <a:prstGeom prst="rect">
            <a:avLst/>
          </a:prstGeom>
          <a:noFill/>
        </p:spPr>
        <p:txBody>
          <a:bodyPr wrap="none" rtlCol="0">
            <a:spAutoFit/>
          </a:bodyPr>
          <a:lstStyle/>
          <a:p>
            <a:r>
              <a:rPr lang="en-GB" sz="1400" dirty="0"/>
              <a:t>Time</a:t>
            </a:r>
          </a:p>
        </p:txBody>
      </p:sp>
      <p:sp>
        <p:nvSpPr>
          <p:cNvPr id="17" name="TextBox 16">
            <a:extLst>
              <a:ext uri="{FF2B5EF4-FFF2-40B4-BE49-F238E27FC236}">
                <a16:creationId xmlns:a16="http://schemas.microsoft.com/office/drawing/2014/main" id="{5B6931AD-89AE-4343-8F62-CCD0A4B99ED1}"/>
              </a:ext>
            </a:extLst>
          </p:cNvPr>
          <p:cNvSpPr txBox="1"/>
          <p:nvPr/>
        </p:nvSpPr>
        <p:spPr>
          <a:xfrm>
            <a:off x="1014095" y="2031047"/>
            <a:ext cx="7905970" cy="830997"/>
          </a:xfrm>
          <a:prstGeom prst="rect">
            <a:avLst/>
          </a:prstGeom>
          <a:noFill/>
        </p:spPr>
        <p:txBody>
          <a:bodyPr wrap="square">
            <a:spAutoFit/>
          </a:bodyPr>
          <a:lstStyle/>
          <a:p>
            <a:r>
              <a:rPr lang="en-GB" sz="2400" dirty="0"/>
              <a:t>“Natech risk is expected to increase in the future” </a:t>
            </a:r>
            <a:r>
              <a:rPr lang="en-GB" sz="2400" dirty="0">
                <a:hlinkClick r:id="rId2"/>
              </a:rPr>
              <a:t>JRC (2022)</a:t>
            </a:r>
            <a:endParaRPr lang="en-GB" sz="2400" dirty="0"/>
          </a:p>
          <a:p>
            <a:endParaRPr lang="en-GB" sz="2400" dirty="0"/>
          </a:p>
        </p:txBody>
      </p:sp>
    </p:spTree>
    <p:extLst>
      <p:ext uri="{BB962C8B-B14F-4D97-AF65-F5344CB8AC3E}">
        <p14:creationId xmlns:p14="http://schemas.microsoft.com/office/powerpoint/2010/main" val="29228878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Office 2013 - 2022 Theme</Template>
  <TotalTime>33373</TotalTime>
  <Words>10765</Words>
  <Application>Microsoft Office PowerPoint</Application>
  <PresentationFormat>Widescreen</PresentationFormat>
  <Paragraphs>901</Paragraphs>
  <Slides>85</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85</vt:i4>
      </vt:variant>
    </vt:vector>
  </HeadingPairs>
  <TitlesOfParts>
    <vt:vector size="97" baseType="lpstr">
      <vt:lpstr>Arial</vt:lpstr>
      <vt:lpstr>Arial</vt:lpstr>
      <vt:lpstr>Arial,Sans-Serif</vt:lpstr>
      <vt:lpstr>Calibri</vt:lpstr>
      <vt:lpstr>Calibri Light</vt:lpstr>
      <vt:lpstr>Courier New</vt:lpstr>
      <vt:lpstr>FSEmeric</vt:lpstr>
      <vt:lpstr>GDS Transport</vt:lpstr>
      <vt:lpstr>Symbol</vt:lpstr>
      <vt:lpstr>Verdana</vt:lpstr>
      <vt:lpstr>Wingdings</vt:lpstr>
      <vt:lpstr>Office Theme</vt:lpstr>
      <vt:lpstr>Adapting to Climate Change</vt:lpstr>
      <vt:lpstr>Contents</vt:lpstr>
      <vt:lpstr>Natech risk management and climate change adaptation</vt:lpstr>
      <vt:lpstr>What is a Natech? </vt:lpstr>
      <vt:lpstr>What are the most common extreme weather/ Natech threats at present? </vt:lpstr>
      <vt:lpstr>What does a Natech look like?</vt:lpstr>
      <vt:lpstr>Climate impacts can increase risk of permit non-compliance and impact operations…</vt:lpstr>
      <vt:lpstr>How does climate change impact safety and environmental protection? </vt:lpstr>
      <vt:lpstr>The influence of climate change on the risk of industrial accidents or other non-compliance </vt:lpstr>
      <vt:lpstr>What is the priority for action?</vt:lpstr>
      <vt:lpstr>PowerPoint Presentation</vt:lpstr>
      <vt:lpstr>What is the difference between adaptation and  mitigation?</vt:lpstr>
      <vt:lpstr>PowerPoint Presentation</vt:lpstr>
      <vt:lpstr>How can risks be managed safely?</vt:lpstr>
      <vt:lpstr>How can uncertainty be managed?</vt:lpstr>
      <vt:lpstr>How can uncertainty be managed? </vt:lpstr>
      <vt:lpstr>How can uncertainty be managed? </vt:lpstr>
      <vt:lpstr>PowerPoint Presentation</vt:lpstr>
      <vt:lpstr>“Our thinking needs to change faster than the climate”  </vt:lpstr>
      <vt:lpstr>Climate science – future projections based on differing emissions scenarios/pathways</vt:lpstr>
      <vt:lpstr>What do regulators expect to see?</vt:lpstr>
      <vt:lpstr>PowerPoint Presentation</vt:lpstr>
      <vt:lpstr>Where can I get more  information?</vt:lpstr>
      <vt:lpstr>Where can I get more  information?</vt:lpstr>
      <vt:lpstr>Where can I get more  information?</vt:lpstr>
      <vt:lpstr>Where can I get more  information?</vt:lpstr>
      <vt:lpstr>What work is ongoing?</vt:lpstr>
      <vt:lpstr>In summary</vt:lpstr>
      <vt:lpstr>A closer look at the major hazard management system cycle </vt:lpstr>
      <vt:lpstr>What is the major hazard management system cycle?</vt:lpstr>
      <vt:lpstr>PowerPoint Presentation</vt:lpstr>
      <vt:lpstr>PowerPoint Presentation</vt:lpstr>
      <vt:lpstr>PowerPoint Presentation</vt:lpstr>
      <vt:lpstr>Pre-planning &amp; leadership What is the organisation’s adaptive capacity?  i.e. The operator’s ability and resources to adjust to changes in the climate and weather</vt:lpstr>
      <vt:lpstr>Find potential impacts Screening / stress testing impacts associated with a 4°C rise by 2100</vt:lpstr>
      <vt:lpstr>Risk assessment – Part A</vt:lpstr>
      <vt:lpstr>Risk assessment – Part B</vt:lpstr>
      <vt:lpstr>Find control measures</vt:lpstr>
      <vt:lpstr>Adaptation plan (Improvement plan)</vt:lpstr>
      <vt:lpstr>Monitoring, record and review actions</vt:lpstr>
      <vt:lpstr>PowerPoint Presentation</vt:lpstr>
      <vt:lpstr>Natech case studies Pt.1 – Accidents that have occurred </vt:lpstr>
      <vt:lpstr>What lessons can we learn from the past to make a safer, more resilient future?</vt:lpstr>
      <vt:lpstr>Flood – Coastal acute surge/ tsunami See also “sea level rise”</vt:lpstr>
      <vt:lpstr>Flood – Fluvial/river</vt:lpstr>
      <vt:lpstr>Flood – Fluvial/river</vt:lpstr>
      <vt:lpstr>High temperatures</vt:lpstr>
      <vt:lpstr>Wind/Storms</vt:lpstr>
      <vt:lpstr>Lightning</vt:lpstr>
      <vt:lpstr>Wildfires</vt:lpstr>
      <vt:lpstr>Ice/cold</vt:lpstr>
      <vt:lpstr>Geological impacts</vt:lpstr>
      <vt:lpstr>Do net zero technologies need to be resilient to climate change?</vt:lpstr>
      <vt:lpstr>Solar </vt:lpstr>
      <vt:lpstr>Wind power</vt:lpstr>
      <vt:lpstr>PowerPoint Presentation</vt:lpstr>
      <vt:lpstr>PowerPoint Presentation</vt:lpstr>
      <vt:lpstr>What are the possible failure modes from natural causes?</vt:lpstr>
      <vt:lpstr>How can natural hazards impact safety and environmental protection?  Possible barrier failures/degradation (1)</vt:lpstr>
      <vt:lpstr>How can natural hazards impact safety and environmental protection?  Possible barrier failures/degradation (2)</vt:lpstr>
      <vt:lpstr>How can natural hazards impact safety and environmental protection?  Possible barrier failures/degradation (3)</vt:lpstr>
      <vt:lpstr>How can natural hazards impact safety and environmental protection?  Possible barrier failures/degradation (4)</vt:lpstr>
      <vt:lpstr> Climate impacts on industrial installations  </vt:lpstr>
      <vt:lpstr>Natech case studies Pt.2 – Lessons learned  </vt:lpstr>
      <vt:lpstr>What lessons have we learned from the past, and how do we make a safer, more resilient future?</vt:lpstr>
      <vt:lpstr>Core principles</vt:lpstr>
      <vt:lpstr>Introduction to hierarchy of controls</vt:lpstr>
      <vt:lpstr>Hierarchy of controls</vt:lpstr>
      <vt:lpstr>Hierarchy of controls – contain at source</vt:lpstr>
      <vt:lpstr>Hierarchy of controls – contain close to source</vt:lpstr>
      <vt:lpstr>Hierarchy of controls – contain in drainage system</vt:lpstr>
      <vt:lpstr>Hierarchy of controls – contain in watercource</vt:lpstr>
      <vt:lpstr>Hierarchy of controls ...</vt:lpstr>
      <vt:lpstr>Key messages on learning lessons</vt:lpstr>
      <vt:lpstr>Importance of leaning lessons</vt:lpstr>
      <vt:lpstr>Lessons learned about impacts of a changing climate</vt:lpstr>
      <vt:lpstr>Chances of seeing 40C in the UK under a high emission scenario</vt:lpstr>
      <vt:lpstr>Lessons learned from extreme temperatures</vt:lpstr>
      <vt:lpstr>Lessons learned from extreme temperatures</vt:lpstr>
      <vt:lpstr>Lessons learned from storms</vt:lpstr>
      <vt:lpstr>Lessons learned from storms</vt:lpstr>
      <vt:lpstr>Environment Agency  Natech research</vt:lpstr>
      <vt:lpstr>Control of accidents caused by Natech</vt:lpstr>
      <vt:lpstr>Adaptation action in practice – cross sector examples</vt:lpstr>
      <vt:lpstr>Final 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NaTech risk management and climate change adaptation</dc:title>
  <dc:creator>Nicholas, Michael</dc:creator>
  <cp:lastModifiedBy>Nicholas, Michael</cp:lastModifiedBy>
  <cp:revision>495</cp:revision>
  <dcterms:created xsi:type="dcterms:W3CDTF">2022-01-13T10:16:45Z</dcterms:created>
  <dcterms:modified xsi:type="dcterms:W3CDTF">2024-01-22T10:45:00Z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4b9fe14-cce2-4a27-b25a-b41e4dddaf8e_Enabled">
    <vt:lpwstr>true</vt:lpwstr>
  </property>
  <property fmtid="{D5CDD505-2E9C-101B-9397-08002B2CF9AE}" pid="3" name="MSIP_Label_e4b9fe14-cce2-4a27-b25a-b41e4dddaf8e_SetDate">
    <vt:lpwstr>2023-04-13T13:26:32Z</vt:lpwstr>
  </property>
  <property fmtid="{D5CDD505-2E9C-101B-9397-08002B2CF9AE}" pid="4" name="MSIP_Label_e4b9fe14-cce2-4a27-b25a-b41e4dddaf8e_Method">
    <vt:lpwstr>Privileged</vt:lpwstr>
  </property>
  <property fmtid="{D5CDD505-2E9C-101B-9397-08002B2CF9AE}" pid="5" name="MSIP_Label_e4b9fe14-cce2-4a27-b25a-b41e4dddaf8e_Name">
    <vt:lpwstr>Personal</vt:lpwstr>
  </property>
  <property fmtid="{D5CDD505-2E9C-101B-9397-08002B2CF9AE}" pid="6" name="MSIP_Label_e4b9fe14-cce2-4a27-b25a-b41e4dddaf8e_SiteId">
    <vt:lpwstr>5cf26d65-cf46-4c72-ba82-7577d9c2d7ab</vt:lpwstr>
  </property>
  <property fmtid="{D5CDD505-2E9C-101B-9397-08002B2CF9AE}" pid="7" name="MSIP_Label_e4b9fe14-cce2-4a27-b25a-b41e4dddaf8e_ActionId">
    <vt:lpwstr>b38168c5-cfb5-4b13-bfc8-e742768bca22</vt:lpwstr>
  </property>
  <property fmtid="{D5CDD505-2E9C-101B-9397-08002B2CF9AE}" pid="8" name="MSIP_Label_e4b9fe14-cce2-4a27-b25a-b41e4dddaf8e_ContentBits">
    <vt:lpwstr>0</vt:lpwstr>
  </property>
</Properties>
</file>